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2"/>
  </p:notesMasterIdLst>
  <p:handoutMasterIdLst>
    <p:handoutMasterId r:id="rId33"/>
  </p:handoutMasterIdLst>
  <p:sldIdLst>
    <p:sldId id="256" r:id="rId2"/>
    <p:sldId id="314" r:id="rId3"/>
    <p:sldId id="316" r:id="rId4"/>
    <p:sldId id="313" r:id="rId5"/>
    <p:sldId id="302" r:id="rId6"/>
    <p:sldId id="263" r:id="rId7"/>
    <p:sldId id="300" r:id="rId8"/>
    <p:sldId id="329" r:id="rId9"/>
    <p:sldId id="323" r:id="rId10"/>
    <p:sldId id="311" r:id="rId11"/>
    <p:sldId id="331" r:id="rId12"/>
    <p:sldId id="307" r:id="rId13"/>
    <p:sldId id="301" r:id="rId14"/>
    <p:sldId id="306" r:id="rId15"/>
    <p:sldId id="305" r:id="rId16"/>
    <p:sldId id="321" r:id="rId17"/>
    <p:sldId id="328" r:id="rId18"/>
    <p:sldId id="303" r:id="rId19"/>
    <p:sldId id="309" r:id="rId20"/>
    <p:sldId id="332" r:id="rId21"/>
    <p:sldId id="299" r:id="rId22"/>
    <p:sldId id="324" r:id="rId23"/>
    <p:sldId id="318" r:id="rId24"/>
    <p:sldId id="330" r:id="rId25"/>
    <p:sldId id="320" r:id="rId26"/>
    <p:sldId id="326" r:id="rId27"/>
    <p:sldId id="325" r:id="rId28"/>
    <p:sldId id="266" r:id="rId29"/>
    <p:sldId id="327" r:id="rId30"/>
    <p:sldId id="293" r:id="rId31"/>
  </p:sldIdLst>
  <p:sldSz cx="9144000" cy="6858000" type="screen4x3"/>
  <p:notesSz cx="6669088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B050"/>
    <a:srgbClr val="A60000"/>
    <a:srgbClr val="BF3030"/>
    <a:srgbClr val="FFC000"/>
    <a:srgbClr val="7F7F7F"/>
    <a:srgbClr val="89C3E5"/>
    <a:srgbClr val="CC9900"/>
    <a:srgbClr val="80808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0" autoAdjust="0"/>
    <p:restoredTop sz="98778" autoAdjust="0"/>
  </p:normalViewPr>
  <p:slideViewPr>
    <p:cSldViewPr>
      <p:cViewPr varScale="1">
        <p:scale>
          <a:sx n="111" d="100"/>
          <a:sy n="111" d="100"/>
        </p:scale>
        <p:origin x="87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50" d="100"/>
          <a:sy n="150" d="100"/>
        </p:scale>
        <p:origin x="-1746" y="504"/>
      </p:cViewPr>
      <p:guideLst>
        <p:guide orient="horz" pos="3126"/>
        <p:guide pos="2141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7242" y="1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/>
          <a:lstStyle>
            <a:lvl1pPr algn="r">
              <a:defRPr sz="1200" smtClean="0"/>
            </a:lvl1pPr>
          </a:lstStyle>
          <a:p>
            <a:pPr>
              <a:defRPr/>
            </a:pPr>
            <a:fld id="{AAAB8617-3804-4CED-8CB5-AB2A6FA521E2}" type="datetimeFigureOut">
              <a:rPr lang="de-DE"/>
              <a:pPr>
                <a:defRPr/>
              </a:pPr>
              <a:t>21.11.2018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3" y="9429106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7242" y="9429106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309517D-40BA-4E3E-BEDE-F2E5D788DD7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2829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242" y="1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/>
          <a:lstStyle>
            <a:lvl1pPr algn="r">
              <a:defRPr sz="1200" smtClean="0"/>
            </a:lvl1pPr>
          </a:lstStyle>
          <a:p>
            <a:pPr>
              <a:defRPr/>
            </a:pPr>
            <a:fld id="{19F5F5FD-43BC-4E76-977D-038EFD215AB3}" type="datetimeFigureOut">
              <a:rPr lang="de-DE"/>
              <a:pPr>
                <a:defRPr/>
              </a:pPr>
              <a:t>21.11.2018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411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667" tIns="46334" rIns="92667" bIns="46334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7230" y="4714555"/>
            <a:ext cx="5334634" cy="4468186"/>
          </a:xfrm>
          <a:prstGeom prst="rect">
            <a:avLst/>
          </a:prstGeom>
        </p:spPr>
        <p:txBody>
          <a:bodyPr vert="horz" lIns="92667" tIns="46334" rIns="92667" bIns="46334" rtlCol="0"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3" y="9429106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242" y="9429106"/>
            <a:ext cx="2890257" cy="495932"/>
          </a:xfrm>
          <a:prstGeom prst="rect">
            <a:avLst/>
          </a:prstGeom>
        </p:spPr>
        <p:txBody>
          <a:bodyPr vert="horz" lIns="92667" tIns="46334" rIns="92667" bIns="46334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BE2CCB0-6CEB-452A-A425-F6070243FAB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43095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E2CCB0-6CEB-452A-A425-F6070243FAB6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altLang="de-DE" smtClean="0"/>
          </a:p>
        </p:txBody>
      </p:sp>
      <p:sp>
        <p:nvSpPr>
          <p:cNvPr id="5632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5625" indent="-286779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7115" indent="-229423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5961" indent="-229423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64807" indent="-229423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23653" indent="-229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82498" indent="-229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41344" indent="-229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00190" indent="-229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D0DC58-096F-468A-BCCC-BE3F13CF1BFD}" type="slidenum">
              <a:rPr lang="de-DE" altLang="de-DE"/>
              <a:pPr eaLnBrk="1" hangingPunct="1"/>
              <a:t>14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860176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0"/>
            <a:ext cx="9144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714612" y="1744661"/>
            <a:ext cx="5743588" cy="1470025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143108" y="3500438"/>
            <a:ext cx="6400800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14" name="Grafik 13" descr="kreis_logo_farb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326384"/>
            <a:ext cx="2551176" cy="816864"/>
          </a:xfrm>
          <a:prstGeom prst="rect">
            <a:avLst/>
          </a:prstGeom>
        </p:spPr>
      </p:pic>
      <p:cxnSp>
        <p:nvCxnSpPr>
          <p:cNvPr id="17" name="Gerade Verbindung 16"/>
          <p:cNvCxnSpPr/>
          <p:nvPr/>
        </p:nvCxnSpPr>
        <p:spPr>
          <a:xfrm>
            <a:off x="0" y="335756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264CAB-3715-46AD-92E2-C4DDC34AAAB7}" type="datetime1">
              <a:rPr lang="de-DE" smtClean="0"/>
              <a:t>21.11.2018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596" y="34290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0" y="0"/>
            <a:ext cx="9144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kreis_logo_farb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72198" y="2469260"/>
            <a:ext cx="2551176" cy="816864"/>
          </a:xfrm>
          <a:prstGeom prst="rect">
            <a:avLst/>
          </a:prstGeom>
        </p:spPr>
      </p:pic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28596" y="178593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-32" y="335756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BC2C88-3165-47E4-89D8-2305366F0812}" type="datetime1">
              <a:rPr lang="de-DE" smtClean="0"/>
              <a:t>21.11.2018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151A9F-1913-44AE-B624-36636902E37D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63D094-BDED-45AF-A707-F70AC179CF3A}" type="datetime1">
              <a:rPr lang="de-DE" smtClean="0"/>
              <a:t>21.11.2018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386A3-4BF4-446F-9918-AEBFD646645F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97BBBE-59C6-436D-8BBC-706BEAA39C05}" type="datetime1">
              <a:rPr lang="de-DE" smtClean="0"/>
              <a:t>21.11.2018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6AB81-DCFF-4D46-B221-4B012E5CA41C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D64BAC-6A04-473E-A597-4A135E5A1CDB}" type="datetime1">
              <a:rPr lang="de-DE" smtClean="0"/>
              <a:t>21.11.2018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669D2B-74BB-4114-870E-96B5C255C1BA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AC0928-9094-423C-AC47-FA32339CC771}" type="datetime1">
              <a:rPr lang="de-DE" smtClean="0"/>
              <a:t>21.11.2018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4FB442-E966-4502-A82F-27A01D79BBC5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BA3658-52B7-4708-A909-52123C206D1F}" type="datetime1">
              <a:rPr lang="de-DE" smtClean="0"/>
              <a:t>21.11.2018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E84E3-5BF9-4B69-8E96-7439488F6BE9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BD5E4-8215-4B67-86E0-56CDB6BF256E}" type="datetime1">
              <a:rPr lang="de-DE" smtClean="0"/>
              <a:t>21.11.2018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12C46-07DA-4D86-B027-06E32A7F48D7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42182B-2630-404D-ABBE-6D6E5A652D94}" type="datetime1">
              <a:rPr lang="de-DE" smtClean="0"/>
              <a:t>21.11.2018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38B1C5-E7EE-4AA6-91E5-F15569984EE7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/>
        </p:nvSpPr>
        <p:spPr>
          <a:xfrm>
            <a:off x="0" y="6357958"/>
            <a:ext cx="9144000" cy="500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  <a:prstGeom prst="rect">
            <a:avLst/>
          </a:prstGeom>
        </p:spPr>
        <p:txBody>
          <a:bodyPr vert="horz" lIns="91440" tIns="0" rIns="91440" bIns="0" rtlCol="0" anchor="b" anchorCtr="0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0017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4214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EA730C-2DC3-4467-907B-93E99764113B}" type="datetime1">
              <a:rPr lang="de-DE" smtClean="0"/>
              <a:t>21.11.2018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42146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4214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7C01390-4C2F-439D-A6ED-D7B8A727E944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7" name="Grafik 6" descr="kreis_logo_farbe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142852"/>
            <a:ext cx="2551176" cy="816864"/>
          </a:xfrm>
          <a:prstGeom prst="rect">
            <a:avLst/>
          </a:prstGeom>
        </p:spPr>
      </p:pic>
      <p:cxnSp>
        <p:nvCxnSpPr>
          <p:cNvPr id="18" name="Gerade Verbindung 17"/>
          <p:cNvCxnSpPr/>
          <p:nvPr/>
        </p:nvCxnSpPr>
        <p:spPr>
          <a:xfrm>
            <a:off x="0" y="121442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18"/>
          <p:cNvCxnSpPr/>
          <p:nvPr/>
        </p:nvCxnSpPr>
        <p:spPr>
          <a:xfrm>
            <a:off x="0" y="6357958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dt="0"/>
  <p:txStyles>
    <p:titleStyle>
      <a:lvl1pPr algn="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Untertitel 3"/>
          <p:cNvSpPr>
            <a:spLocks noGrp="1"/>
          </p:cNvSpPr>
          <p:nvPr>
            <p:ph type="subTitle" idx="1"/>
          </p:nvPr>
        </p:nvSpPr>
        <p:spPr>
          <a:xfrm>
            <a:off x="755650" y="3429000"/>
            <a:ext cx="7704138" cy="3313113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Dr. Christian Schulze </a:t>
            </a:r>
            <a:r>
              <a:rPr lang="de-DE" dirty="0" err="1" smtClean="0">
                <a:solidFill>
                  <a:schemeClr val="tx1"/>
                </a:solidFill>
              </a:rPr>
              <a:t>Pellengahr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3419872" y="1628800"/>
            <a:ext cx="5724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sz="3600" dirty="0" smtClean="0"/>
              <a:t>Einbringung des </a:t>
            </a:r>
          </a:p>
          <a:p>
            <a:pPr algn="ctr">
              <a:lnSpc>
                <a:spcPct val="150000"/>
              </a:lnSpc>
            </a:pPr>
            <a:r>
              <a:rPr lang="de-DE" sz="3600" dirty="0" smtClean="0"/>
              <a:t>Haushalts 2019</a:t>
            </a:r>
            <a:endParaRPr lang="de-DE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1475656" y="2941343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 smtClean="0">
                <a:solidFill>
                  <a:schemeClr val="bg1"/>
                </a:solidFill>
              </a:rPr>
              <a:t>Deckblatt Haushalt 2019</a:t>
            </a:r>
            <a:endParaRPr lang="de-DE" sz="4400" dirty="0">
              <a:solidFill>
                <a:schemeClr val="bg1"/>
              </a:solidFill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3702"/>
            <a:ext cx="4958709" cy="703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4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Arbeitsmarkt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179512" y="2291973"/>
            <a:ext cx="40653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Weiterhin eine niedrige Arbeitslosenquote im Kreis. </a:t>
            </a:r>
          </a:p>
          <a:p>
            <a:r>
              <a:rPr lang="de-DE" dirty="0"/>
              <a:t> </a:t>
            </a:r>
            <a:r>
              <a:rPr lang="de-DE" dirty="0" smtClean="0"/>
              <a:t>   Stand Oktober 2018: 2,6 %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Berufliche Integration von Flüchtlingen bleibt eine große Herausforderung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2018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817228"/>
            <a:ext cx="4968553" cy="3312368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4499992" y="530120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Besuch im Jobcenter Dülmen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8441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Marke Münsterland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564" y="1700808"/>
            <a:ext cx="5154738" cy="3427353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  <p:sp>
        <p:nvSpPr>
          <p:cNvPr id="3" name="Textfeld 2"/>
          <p:cNvSpPr txBox="1"/>
          <p:nvPr/>
        </p:nvSpPr>
        <p:spPr>
          <a:xfrm>
            <a:off x="323528" y="1988840"/>
            <a:ext cx="38164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Markenbildungsprozess Münsterland hat begonnen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Ideensammlung in Workshops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Erlebbarmachen der Marke Münsterland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onboarding@muensterland</a:t>
            </a:r>
            <a:endParaRPr lang="de-DE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Picknick³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err="1" smtClean="0"/>
              <a:t>münster.Land.leben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9065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zdi</a:t>
            </a:r>
            <a:r>
              <a:rPr lang="de-DE" dirty="0" smtClean="0"/>
              <a:t>-Netzwerk Kreis Coesfeld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946" y="2276872"/>
            <a:ext cx="4683968" cy="3122645"/>
          </a:xfrm>
        </p:spPr>
      </p:pic>
      <p:sp>
        <p:nvSpPr>
          <p:cNvPr id="8" name="Textfeld 7"/>
          <p:cNvSpPr txBox="1"/>
          <p:nvPr/>
        </p:nvSpPr>
        <p:spPr>
          <a:xfrm>
            <a:off x="323528" y="2708920"/>
            <a:ext cx="34563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Eröffnung des </a:t>
            </a:r>
            <a:r>
              <a:rPr lang="de-DE" dirty="0" err="1" smtClean="0"/>
              <a:t>zdi</a:t>
            </a:r>
            <a:r>
              <a:rPr lang="de-DE" dirty="0" smtClean="0"/>
              <a:t>-Netzwerks auf Burg </a:t>
            </a:r>
            <a:r>
              <a:rPr lang="de-DE" dirty="0" err="1" smtClean="0"/>
              <a:t>Vischering</a:t>
            </a:r>
            <a:endParaRPr lang="de-DE" dirty="0" smtClean="0"/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Angesiedelt beim Regionalen Bildungsbüro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Stärkung </a:t>
            </a:r>
            <a:r>
              <a:rPr lang="de-DE" smtClean="0"/>
              <a:t>des </a:t>
            </a:r>
            <a:r>
              <a:rPr lang="de-DE" smtClean="0"/>
              <a:t>Nachwuchses </a:t>
            </a:r>
            <a:r>
              <a:rPr lang="de-DE" dirty="0" smtClean="0"/>
              <a:t>in den MINT-Fächern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4112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Investive Maßnahmen 2019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18179" y="2150773"/>
            <a:ext cx="4175786" cy="3131840"/>
          </a:xfrm>
          <a:prstGeom prst="rect">
            <a:avLst/>
          </a:prstGeom>
        </p:spPr>
      </p:pic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  <p:sp>
        <p:nvSpPr>
          <p:cNvPr id="6" name="Textfeld 5"/>
          <p:cNvSpPr txBox="1"/>
          <p:nvPr/>
        </p:nvSpPr>
        <p:spPr>
          <a:xfrm>
            <a:off x="395536" y="2116395"/>
            <a:ext cx="52565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Für geförderte Maßnahmen 6.615.000 € angesetzt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Neubau von Straßen und Radwegen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Blindengerechte Umrüstung von Lichtzeichenanlagen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Grunderneuerung Fahrbahn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Grunderneuerung Brücken</a:t>
            </a:r>
          </a:p>
          <a:p>
            <a:pPr lvl="1"/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Für eigenfinanzierte Maßnahmen 2.530.000 € angesetzt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smtClean="0"/>
              <a:t>Erneuerung von verschiedenen Radwegen und Fahrbahnen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025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Bautätigkeiten des Kreises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16332" y="2123971"/>
            <a:ext cx="4773140" cy="3173630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  <p:pic>
        <p:nvPicPr>
          <p:cNvPr id="7" name="Inhaltsplatzhalter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35" y="3788798"/>
            <a:ext cx="3426669" cy="2308556"/>
          </a:xfrm>
          <a:prstGeom prst="rect">
            <a:avLst/>
          </a:prstGeom>
        </p:spPr>
      </p:pic>
      <p:pic>
        <p:nvPicPr>
          <p:cNvPr id="8" name="Inhaltsplatzhalter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35" y="1324215"/>
            <a:ext cx="3426669" cy="226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0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Straßenbau 2018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9512" y="1305664"/>
            <a:ext cx="3970784" cy="2504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400" b="1" dirty="0" smtClean="0"/>
              <a:t>Eigenfinanzierte Deckenerneuerungen</a:t>
            </a:r>
            <a:endParaRPr lang="de-DE" sz="1400" dirty="0"/>
          </a:p>
          <a:p>
            <a:pPr marL="0" indent="0">
              <a:buNone/>
            </a:pPr>
            <a:r>
              <a:rPr lang="de-DE" sz="1400" dirty="0"/>
              <a:t>K 27 AN 3 + (4 teilw.) Dülmen</a:t>
            </a:r>
          </a:p>
          <a:p>
            <a:pPr marL="0" indent="0">
              <a:buNone/>
            </a:pPr>
            <a:r>
              <a:rPr lang="de-DE" sz="1400" dirty="0"/>
              <a:t>K 28 AN 2+4 / K 13 AN 8 Dülmen</a:t>
            </a:r>
          </a:p>
          <a:p>
            <a:pPr marL="0" indent="0">
              <a:buNone/>
            </a:pPr>
            <a:r>
              <a:rPr lang="de-DE" sz="1400" dirty="0"/>
              <a:t>K 36 AN 4 Billerbeck - </a:t>
            </a:r>
            <a:r>
              <a:rPr lang="de-DE" sz="1400" dirty="0" err="1"/>
              <a:t>Darfeld</a:t>
            </a:r>
            <a:endParaRPr lang="de-DE" sz="1400" dirty="0"/>
          </a:p>
          <a:p>
            <a:pPr marL="0" indent="0">
              <a:buNone/>
            </a:pPr>
            <a:r>
              <a:rPr lang="de-DE" sz="1400" dirty="0"/>
              <a:t>K 42 AN 1 </a:t>
            </a:r>
            <a:r>
              <a:rPr lang="de-DE" sz="1400" dirty="0" err="1"/>
              <a:t>Osterwick</a:t>
            </a:r>
            <a:r>
              <a:rPr lang="de-DE" sz="1400" dirty="0"/>
              <a:t> (</a:t>
            </a:r>
            <a:r>
              <a:rPr lang="de-DE" sz="1400" dirty="0" err="1"/>
              <a:t>Varlar</a:t>
            </a:r>
            <a:r>
              <a:rPr lang="de-DE" sz="1400" dirty="0"/>
              <a:t>)</a:t>
            </a:r>
          </a:p>
          <a:p>
            <a:pPr marL="0" indent="0">
              <a:buNone/>
            </a:pPr>
            <a:r>
              <a:rPr lang="de-DE" sz="1400" dirty="0"/>
              <a:t>K 51 AN 2 </a:t>
            </a:r>
            <a:r>
              <a:rPr lang="de-DE" sz="1400" dirty="0" smtClean="0"/>
              <a:t>in </a:t>
            </a:r>
            <a:r>
              <a:rPr lang="de-DE" sz="1400" dirty="0"/>
              <a:t>Havixbeck</a:t>
            </a:r>
          </a:p>
          <a:p>
            <a:pPr marL="0" indent="0">
              <a:buNone/>
            </a:pPr>
            <a:r>
              <a:rPr lang="de-DE" sz="1400" dirty="0"/>
              <a:t>K 58 AN 1.2 </a:t>
            </a:r>
            <a:r>
              <a:rPr lang="de-DE" sz="1400" dirty="0" err="1" smtClean="0"/>
              <a:t>Dülmener</a:t>
            </a:r>
            <a:r>
              <a:rPr lang="de-DE" sz="1400" dirty="0" smtClean="0"/>
              <a:t> </a:t>
            </a:r>
            <a:r>
              <a:rPr lang="de-DE" sz="1400" dirty="0"/>
              <a:t>Str. in Coesfeld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463480" y="1336856"/>
            <a:ext cx="46805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Fördermaßnahmen</a:t>
            </a:r>
            <a:endParaRPr lang="de-DE" sz="1400" dirty="0"/>
          </a:p>
          <a:p>
            <a:pPr lvl="0"/>
            <a:r>
              <a:rPr lang="de-DE" sz="1400" dirty="0"/>
              <a:t>Neubau </a:t>
            </a:r>
            <a:r>
              <a:rPr lang="de-DE" sz="1400" dirty="0" smtClean="0"/>
              <a:t>Radwege: K </a:t>
            </a:r>
            <a:r>
              <a:rPr lang="de-DE" sz="1400" dirty="0"/>
              <a:t>12 AN 6 in </a:t>
            </a:r>
            <a:r>
              <a:rPr lang="de-DE" sz="1400" dirty="0" err="1"/>
              <a:t>Rorup</a:t>
            </a:r>
            <a:endParaRPr lang="de-DE" sz="1400" dirty="0"/>
          </a:p>
          <a:p>
            <a:pPr lvl="0"/>
            <a:endParaRPr lang="de-DE" sz="1400" dirty="0" smtClean="0"/>
          </a:p>
          <a:p>
            <a:pPr lvl="0"/>
            <a:r>
              <a:rPr lang="de-DE" sz="1400" dirty="0" smtClean="0"/>
              <a:t>Grunderneuerung Radwege: K </a:t>
            </a:r>
            <a:r>
              <a:rPr lang="de-DE" sz="1400" dirty="0"/>
              <a:t>13 AN 4 </a:t>
            </a:r>
            <a:r>
              <a:rPr lang="de-DE" sz="1400" dirty="0" smtClean="0"/>
              <a:t>Lüdinghausen</a:t>
            </a:r>
          </a:p>
          <a:p>
            <a:pPr lvl="0"/>
            <a:endParaRPr lang="de-DE" sz="1400" dirty="0"/>
          </a:p>
          <a:p>
            <a:r>
              <a:rPr lang="de-DE" sz="1400" dirty="0"/>
              <a:t>Umgestaltung in der </a:t>
            </a:r>
            <a:r>
              <a:rPr lang="de-DE" sz="1400" dirty="0" smtClean="0"/>
              <a:t>Ortsdurchfahrt: </a:t>
            </a:r>
            <a:r>
              <a:rPr lang="de-DE" sz="1600" dirty="0"/>
              <a:t>K 4 AN 4.1 in der OD </a:t>
            </a:r>
            <a:r>
              <a:rPr lang="de-DE" sz="1600" dirty="0" smtClean="0"/>
              <a:t>Senden</a:t>
            </a:r>
          </a:p>
          <a:p>
            <a:r>
              <a:rPr lang="de-DE" sz="1600" dirty="0"/>
              <a:t>K 48 AN 4 COE-Lette</a:t>
            </a:r>
          </a:p>
          <a:p>
            <a:r>
              <a:rPr lang="de-DE" sz="1600" dirty="0"/>
              <a:t>K 58 AN 1.1 (von Stat. 0,820 – 1,344) </a:t>
            </a:r>
            <a:r>
              <a:rPr lang="de-DE" sz="1600" dirty="0" err="1"/>
              <a:t>Dülmener</a:t>
            </a:r>
            <a:r>
              <a:rPr lang="de-DE" sz="1600" dirty="0"/>
              <a:t> Str. in Coesfeld</a:t>
            </a:r>
          </a:p>
          <a:p>
            <a:endParaRPr lang="de-DE" b="1" dirty="0"/>
          </a:p>
          <a:p>
            <a:endParaRPr lang="de-DE" sz="1600" dirty="0"/>
          </a:p>
          <a:p>
            <a:pPr lvl="0"/>
            <a:endParaRPr lang="de-DE" dirty="0"/>
          </a:p>
          <a:p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179512" y="3310852"/>
            <a:ext cx="324036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/>
              <a:t>Fahrbahn- und Brückenerneuerung einschl. Bau eines </a:t>
            </a:r>
            <a:r>
              <a:rPr lang="de-DE" sz="1400" b="1" dirty="0" smtClean="0"/>
              <a:t>Radweges</a:t>
            </a:r>
          </a:p>
          <a:p>
            <a:endParaRPr lang="de-DE" sz="1400" b="1" dirty="0"/>
          </a:p>
          <a:p>
            <a:r>
              <a:rPr lang="de-DE" sz="1400" dirty="0"/>
              <a:t>K 42 AN 3 Billerbeck (</a:t>
            </a:r>
            <a:r>
              <a:rPr lang="de-DE" sz="1400" dirty="0" err="1"/>
              <a:t>Lutum</a:t>
            </a:r>
            <a:r>
              <a:rPr lang="de-DE" sz="1400" dirty="0"/>
              <a:t>)</a:t>
            </a:r>
          </a:p>
          <a:p>
            <a:endParaRPr lang="de-DE" b="1" dirty="0"/>
          </a:p>
          <a:p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825675"/>
            <a:ext cx="3675900" cy="2067694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3456041" y="5926157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Bauarbeiten an der K 42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322266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Neue Verkehrsinfrastruktur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71" y="1484784"/>
            <a:ext cx="3921736" cy="2772822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Haushalt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83571" y="4713990"/>
            <a:ext cx="3720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Verkehrsfreigabe der Ortsumgehung (B 525) Nottuln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84784"/>
            <a:ext cx="4139952" cy="2772822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4644008" y="4713991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Unanfechtbarer Planfeststellungsbeschluss für Lückenschluss der B 67 n zwischen </a:t>
            </a:r>
            <a:r>
              <a:rPr lang="de-DE" dirty="0" err="1" smtClean="0"/>
              <a:t>Reken</a:t>
            </a:r>
            <a:r>
              <a:rPr lang="de-DE" dirty="0" smtClean="0"/>
              <a:t> und Dülmen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0650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Digitale Bildung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7504" y="1700808"/>
            <a:ext cx="4392488" cy="4525963"/>
          </a:xfrm>
        </p:spPr>
        <p:txBody>
          <a:bodyPr>
            <a:normAutofit fontScale="92500" lnSpcReduction="10000"/>
          </a:bodyPr>
          <a:lstStyle/>
          <a:p>
            <a:r>
              <a:rPr lang="de-DE" sz="2000" dirty="0" smtClean="0"/>
              <a:t>Ziel für den Kreis Coesfeld alle Schulen in Kreisträgerschaft in 2019 ans Glasfasernetz anzuschließen</a:t>
            </a:r>
          </a:p>
          <a:p>
            <a:pPr marL="0" indent="0">
              <a:buNone/>
            </a:pPr>
            <a:endParaRPr lang="de-DE" sz="2000" dirty="0" smtClean="0"/>
          </a:p>
          <a:p>
            <a:r>
              <a:rPr lang="de-DE" sz="2000" dirty="0" smtClean="0"/>
              <a:t>Chancen des Digitalpaktes des Bundes nutzen</a:t>
            </a:r>
          </a:p>
          <a:p>
            <a:pPr marL="0" indent="0">
              <a:buNone/>
            </a:pPr>
            <a:endParaRPr lang="de-DE" sz="2000" dirty="0" smtClean="0"/>
          </a:p>
          <a:p>
            <a:r>
              <a:rPr lang="de-DE" sz="2000" dirty="0" smtClean="0"/>
              <a:t>Gemeinsamer Orientierungsrahmen der Schulträger und Schulen: </a:t>
            </a:r>
          </a:p>
          <a:p>
            <a:pPr marL="0" indent="0">
              <a:buNone/>
            </a:pPr>
            <a:r>
              <a:rPr lang="de-DE" sz="2000" dirty="0"/>
              <a:t> </a:t>
            </a:r>
            <a:r>
              <a:rPr lang="de-DE" sz="2000" dirty="0" smtClean="0"/>
              <a:t>    </a:t>
            </a:r>
            <a:r>
              <a:rPr lang="de-DE" sz="2000" i="1" dirty="0" smtClean="0"/>
              <a:t>„Lernen im digitalen Wandel“</a:t>
            </a:r>
          </a:p>
          <a:p>
            <a:pPr lvl="1"/>
            <a:r>
              <a:rPr lang="de-DE" sz="1600" dirty="0" smtClean="0"/>
              <a:t>W-LAN-Ausleuchtung an den </a:t>
            </a:r>
            <a:r>
              <a:rPr lang="de-DE" sz="1600" dirty="0" err="1" smtClean="0"/>
              <a:t>Berufkollegs</a:t>
            </a:r>
            <a:endParaRPr lang="de-DE" sz="1600" dirty="0" smtClean="0"/>
          </a:p>
          <a:p>
            <a:pPr lvl="1"/>
            <a:r>
              <a:rPr lang="de-DE" sz="1600" dirty="0" smtClean="0"/>
              <a:t>Tablet-Klassen </a:t>
            </a:r>
            <a:endParaRPr lang="de-DE" sz="1600" dirty="0"/>
          </a:p>
          <a:p>
            <a:pPr lvl="1"/>
            <a:r>
              <a:rPr lang="de-DE" sz="1600" dirty="0" smtClean="0"/>
              <a:t>LOGINEO NRW</a:t>
            </a:r>
          </a:p>
          <a:p>
            <a:pPr lvl="1"/>
            <a:r>
              <a:rPr lang="de-DE" sz="1600" dirty="0" smtClean="0"/>
              <a:t>3D-Druck</a:t>
            </a:r>
            <a:endParaRPr lang="de-DE" sz="16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280" y="1836792"/>
            <a:ext cx="4427200" cy="332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2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60648"/>
            <a:ext cx="4424351" cy="6041935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  <p:sp>
        <p:nvSpPr>
          <p:cNvPr id="2" name="Textfeld 1"/>
          <p:cNvSpPr txBox="1"/>
          <p:nvPr/>
        </p:nvSpPr>
        <p:spPr>
          <a:xfrm>
            <a:off x="323528" y="2276872"/>
            <a:ext cx="23042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Ziel: Orientierung für die Schulträger und Schulen, Verbesserung der interkommunalen Zusammenarbeit, gute Voraussetzungen für digital unterstütztes Lernen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4760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Bürgerportal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101775" y="1772816"/>
            <a:ext cx="406794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 smtClean="0"/>
              <a:t>Bürgerportal </a:t>
            </a:r>
            <a:r>
              <a:rPr lang="de-DE" sz="1600" b="1" dirty="0"/>
              <a:t>der Kreisverwaltung </a:t>
            </a:r>
            <a:r>
              <a:rPr lang="de-DE" sz="1600" b="1" dirty="0" smtClean="0"/>
              <a:t>Coesfeld in </a:t>
            </a:r>
            <a:r>
              <a:rPr lang="de-DE" sz="1600" b="1" dirty="0"/>
              <a:t>A</a:t>
            </a:r>
            <a:r>
              <a:rPr lang="de-DE" sz="1600" b="1" dirty="0" smtClean="0"/>
              <a:t>rbeit:</a:t>
            </a:r>
          </a:p>
          <a:p>
            <a:endParaRPr lang="de-DE" sz="1200" u="sng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sichere </a:t>
            </a:r>
            <a:r>
              <a:rPr lang="de-DE" sz="1400" dirty="0"/>
              <a:t>elektronische Kommunikation zwischen </a:t>
            </a:r>
            <a:r>
              <a:rPr lang="de-DE" sz="1400" dirty="0" smtClean="0"/>
              <a:t>Kreis und </a:t>
            </a:r>
            <a:r>
              <a:rPr lang="de-DE" sz="1400" dirty="0"/>
              <a:t>Bürgern / </a:t>
            </a:r>
            <a:r>
              <a:rPr lang="de-DE" sz="1400" dirty="0" smtClean="0"/>
              <a:t>Unternehmen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Informationsbereitstellung </a:t>
            </a:r>
            <a:r>
              <a:rPr lang="de-DE" sz="1400" dirty="0"/>
              <a:t>online zu verschiedenen </a:t>
            </a:r>
            <a:r>
              <a:rPr lang="de-DE" sz="1400" dirty="0" smtClean="0"/>
              <a:t>Anliegen</a:t>
            </a:r>
            <a:endParaRPr lang="de-DE" sz="14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Anträge </a:t>
            </a:r>
            <a:r>
              <a:rPr lang="de-DE" sz="1400" dirty="0"/>
              <a:t>über das Portal online </a:t>
            </a:r>
            <a:r>
              <a:rPr lang="de-DE" sz="1400" dirty="0" smtClean="0"/>
              <a:t>stellen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E-Payment Funktion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orts- </a:t>
            </a:r>
            <a:r>
              <a:rPr lang="de-DE" sz="1400" dirty="0"/>
              <a:t>und zeitunabhängig </a:t>
            </a:r>
            <a:r>
              <a:rPr lang="de-DE" sz="1400" dirty="0" smtClean="0"/>
              <a:t>(24/7)</a:t>
            </a:r>
            <a:endParaRPr lang="de-DE" sz="14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keine Wartezeiten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Verbesserung </a:t>
            </a:r>
            <a:r>
              <a:rPr lang="de-DE" sz="1400" dirty="0"/>
              <a:t>Servicequalität / </a:t>
            </a:r>
            <a:r>
              <a:rPr lang="de-DE" sz="1400" dirty="0" smtClean="0"/>
              <a:t>Bürgerfreundlichkeit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400" dirty="0" smtClean="0"/>
              <a:t>Grundlage für medienbruchfreie Prozesse</a:t>
            </a:r>
          </a:p>
          <a:p>
            <a:pPr>
              <a:lnSpc>
                <a:spcPct val="150000"/>
              </a:lnSpc>
            </a:pPr>
            <a:r>
              <a:rPr lang="de-DE" sz="1400" dirty="0"/>
              <a:t> </a:t>
            </a:r>
            <a:r>
              <a:rPr lang="de-DE" sz="1400" dirty="0" smtClean="0"/>
              <a:t>          </a:t>
            </a:r>
            <a:endParaRPr lang="de-DE" sz="20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053" y="1988840"/>
            <a:ext cx="4974281" cy="2952328"/>
          </a:xfrm>
          <a:prstGeom prst="rect">
            <a:avLst/>
          </a:prstGeom>
        </p:spPr>
      </p:pic>
      <p:cxnSp>
        <p:nvCxnSpPr>
          <p:cNvPr id="9" name="Gerader Verbinder 8"/>
          <p:cNvCxnSpPr/>
          <p:nvPr/>
        </p:nvCxnSpPr>
        <p:spPr>
          <a:xfrm>
            <a:off x="4201053" y="4892519"/>
            <a:ext cx="49429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r Verbinder 10"/>
          <p:cNvCxnSpPr/>
          <p:nvPr/>
        </p:nvCxnSpPr>
        <p:spPr>
          <a:xfrm flipV="1">
            <a:off x="4201053" y="1988840"/>
            <a:ext cx="0" cy="2903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>
            <a:off x="4201053" y="1988840"/>
            <a:ext cx="49429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58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Digitale Rechnungsführung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963" y="1916832"/>
            <a:ext cx="4704523" cy="3528392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Haushalt 2019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13</a:t>
            </a:fld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251520" y="1916832"/>
            <a:ext cx="410445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Jährlich werden beim Kreis Coesfeld ca. 13.000 Rechnungen komplett digital bearbeitet (über den sog. Rechnungseingangsworkflow</a:t>
            </a:r>
            <a:r>
              <a:rPr lang="de-DE" sz="1600" dirty="0" smtClean="0"/>
              <a:t>).</a:t>
            </a:r>
          </a:p>
          <a:p>
            <a:endParaRPr lang="de-DE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/>
              <a:t>Ca</a:t>
            </a:r>
            <a:r>
              <a:rPr lang="de-DE" sz="1600" dirty="0"/>
              <a:t>. 47 % der Rechnungen werden zentral in der Poststelle eingescannt und dort werden auch die Rechnungsdaten validiert (geprüft</a:t>
            </a:r>
            <a:r>
              <a:rPr lang="de-DE" sz="1600" dirty="0" smtClean="0"/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/>
              <a:t>Weitere </a:t>
            </a:r>
            <a:r>
              <a:rPr lang="de-DE" sz="1600" dirty="0"/>
              <a:t>53 % der Rechnungen gehen inzwischen digital ein.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742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mtClean="0">
                <a:latin typeface="Calibri" pitchFamily="34" charset="0"/>
                <a:cs typeface="Arial" charset="0"/>
              </a:rPr>
              <a:t>Digitalisierung</a:t>
            </a:r>
            <a:br>
              <a:rPr lang="de-DE" altLang="de-DE" smtClean="0">
                <a:latin typeface="Calibri" pitchFamily="34" charset="0"/>
                <a:cs typeface="Arial" charset="0"/>
              </a:rPr>
            </a:br>
            <a:r>
              <a:rPr lang="de-DE" altLang="de-DE" smtClean="0">
                <a:latin typeface="Calibri" pitchFamily="34" charset="0"/>
                <a:cs typeface="Arial" charset="0"/>
              </a:rPr>
              <a:t>Zeitstrahl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>
                <a:solidFill>
                  <a:schemeClr val="tx1"/>
                </a:solidFill>
              </a:rPr>
              <a:t>Haushalt 2019</a:t>
            </a:r>
            <a:endParaRPr lang="de-DE">
              <a:solidFill>
                <a:schemeClr val="tx1"/>
              </a:solidFill>
            </a:endParaRPr>
          </a:p>
        </p:txBody>
      </p:sp>
      <p:pic>
        <p:nvPicPr>
          <p:cNvPr id="14340" name="Picture 2" descr="http://www.radiokiepenkerl-online.de/uploads/pics/Kreis_Coesfeld_Logo_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6429375"/>
            <a:ext cx="688975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feld 20"/>
          <p:cNvSpPr txBox="1"/>
          <p:nvPr/>
        </p:nvSpPr>
        <p:spPr>
          <a:xfrm rot="-3480000">
            <a:off x="2474119" y="3271044"/>
            <a:ext cx="3619500" cy="5540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Elterngeldakte</a:t>
            </a:r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51</a:t>
            </a:r>
          </a:p>
        </p:txBody>
      </p:sp>
      <p:sp>
        <p:nvSpPr>
          <p:cNvPr id="27" name="Textfeld 26"/>
          <p:cNvSpPr txBox="1"/>
          <p:nvPr/>
        </p:nvSpPr>
        <p:spPr>
          <a:xfrm rot="-3480000">
            <a:off x="3348832" y="3271044"/>
            <a:ext cx="3619500" cy="5540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 dirty="0"/>
              <a:t>Rechnungseingangsworkflow</a:t>
            </a:r>
          </a:p>
          <a:p>
            <a:pPr>
              <a:defRPr/>
            </a:pPr>
            <a:r>
              <a:rPr lang="de-DE" sz="1200" dirty="0">
                <a:solidFill>
                  <a:srgbClr val="F60000"/>
                </a:solidFill>
              </a:rPr>
              <a:t>Abschluss (vollständige Integration)</a:t>
            </a:r>
          </a:p>
        </p:txBody>
      </p:sp>
      <p:sp>
        <p:nvSpPr>
          <p:cNvPr id="28" name="Textfeld 27"/>
          <p:cNvSpPr txBox="1"/>
          <p:nvPr/>
        </p:nvSpPr>
        <p:spPr>
          <a:xfrm rot="-3480000">
            <a:off x="4223544" y="3271044"/>
            <a:ext cx="3619500" cy="5540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Ausländerakte</a:t>
            </a:r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32</a:t>
            </a:r>
          </a:p>
        </p:txBody>
      </p:sp>
      <p:sp>
        <p:nvSpPr>
          <p:cNvPr id="18" name="Pfeil nach rechts 17"/>
          <p:cNvSpPr/>
          <p:nvPr/>
        </p:nvSpPr>
        <p:spPr>
          <a:xfrm>
            <a:off x="430213" y="5264150"/>
            <a:ext cx="8509000" cy="71913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29" name="Textfeld 28"/>
          <p:cNvSpPr txBox="1"/>
          <p:nvPr/>
        </p:nvSpPr>
        <p:spPr>
          <a:xfrm rot="-3480000">
            <a:off x="5098257" y="3271044"/>
            <a:ext cx="3619500" cy="5540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 smtClean="0"/>
              <a:t>Jugendamtsakte</a:t>
            </a:r>
            <a:endParaRPr lang="de-DE"/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51</a:t>
            </a:r>
          </a:p>
        </p:txBody>
      </p:sp>
      <p:sp>
        <p:nvSpPr>
          <p:cNvPr id="32" name="Textfeld 31"/>
          <p:cNvSpPr txBox="1"/>
          <p:nvPr/>
        </p:nvSpPr>
        <p:spPr>
          <a:xfrm rot="-3480000">
            <a:off x="5972969" y="3271044"/>
            <a:ext cx="3619500" cy="5540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 smtClean="0"/>
              <a:t>Digitale Jobcenter-Akte</a:t>
            </a:r>
            <a:endParaRPr lang="de-DE"/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11</a:t>
            </a:r>
          </a:p>
        </p:txBody>
      </p:sp>
      <p:sp>
        <p:nvSpPr>
          <p:cNvPr id="34" name="Textfeld 33"/>
          <p:cNvSpPr txBox="1"/>
          <p:nvPr/>
        </p:nvSpPr>
        <p:spPr>
          <a:xfrm rot="-3480000">
            <a:off x="726282" y="3271044"/>
            <a:ext cx="3619500" cy="5540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Einbürgerungsakte</a:t>
            </a:r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32</a:t>
            </a:r>
          </a:p>
        </p:txBody>
      </p:sp>
      <p:sp>
        <p:nvSpPr>
          <p:cNvPr id="35" name="Textfeld 34"/>
          <p:cNvSpPr txBox="1"/>
          <p:nvPr/>
        </p:nvSpPr>
        <p:spPr>
          <a:xfrm rot="-3480000">
            <a:off x="1600994" y="3271044"/>
            <a:ext cx="3619500" cy="5540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Lohnbüro, Ausbildungsakte</a:t>
            </a:r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11</a:t>
            </a:r>
          </a:p>
        </p:txBody>
      </p:sp>
      <p:sp>
        <p:nvSpPr>
          <p:cNvPr id="36" name="Textfeld 35"/>
          <p:cNvSpPr txBox="1">
            <a:spLocks noChangeArrowheads="1"/>
          </p:cNvSpPr>
          <p:nvPr/>
        </p:nvSpPr>
        <p:spPr bwMode="auto">
          <a:xfrm>
            <a:off x="1331913" y="5440363"/>
            <a:ext cx="7191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b="1">
                <a:solidFill>
                  <a:schemeClr val="bg1"/>
                </a:solidFill>
              </a:rPr>
              <a:t>2016</a:t>
            </a:r>
          </a:p>
        </p:txBody>
      </p:sp>
      <p:sp>
        <p:nvSpPr>
          <p:cNvPr id="38" name="Textfeld 37"/>
          <p:cNvSpPr txBox="1"/>
          <p:nvPr/>
        </p:nvSpPr>
        <p:spPr>
          <a:xfrm rot="-3480000">
            <a:off x="-148431" y="3271044"/>
            <a:ext cx="3619500" cy="5540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de-DE"/>
              <a:t>Freistellungs- und </a:t>
            </a:r>
            <a:r>
              <a:rPr lang="de-DE" err="1"/>
              <a:t>Statikakte</a:t>
            </a:r>
            <a:endParaRPr lang="de-DE"/>
          </a:p>
          <a:p>
            <a:pPr>
              <a:defRPr/>
            </a:pPr>
            <a:r>
              <a:rPr lang="de-DE" sz="1200">
                <a:solidFill>
                  <a:srgbClr val="F60000"/>
                </a:solidFill>
              </a:rPr>
              <a:t>Abteilung 63 (Digitalisierung von </a:t>
            </a:r>
            <a:r>
              <a:rPr lang="de-DE" sz="1200" err="1">
                <a:solidFill>
                  <a:srgbClr val="F60000"/>
                </a:solidFill>
              </a:rPr>
              <a:t>Altakten</a:t>
            </a:r>
            <a:r>
              <a:rPr lang="de-DE" sz="1200">
                <a:solidFill>
                  <a:srgbClr val="F60000"/>
                </a:solidFill>
              </a:rPr>
              <a:t>)</a:t>
            </a:r>
          </a:p>
        </p:txBody>
      </p:sp>
      <p:sp>
        <p:nvSpPr>
          <p:cNvPr id="39" name="Textfeld 38"/>
          <p:cNvSpPr txBox="1">
            <a:spLocks noChangeArrowheads="1"/>
          </p:cNvSpPr>
          <p:nvPr/>
        </p:nvSpPr>
        <p:spPr bwMode="auto">
          <a:xfrm>
            <a:off x="430213" y="5440363"/>
            <a:ext cx="7191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b="1">
                <a:solidFill>
                  <a:schemeClr val="bg1"/>
                </a:solidFill>
              </a:rPr>
              <a:t>2015</a:t>
            </a:r>
          </a:p>
        </p:txBody>
      </p:sp>
      <p:sp>
        <p:nvSpPr>
          <p:cNvPr id="20" name="Textfeld 19"/>
          <p:cNvSpPr txBox="1">
            <a:spLocks noChangeArrowheads="1"/>
          </p:cNvSpPr>
          <p:nvPr/>
        </p:nvSpPr>
        <p:spPr bwMode="auto">
          <a:xfrm>
            <a:off x="2195513" y="5440363"/>
            <a:ext cx="720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b="1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7" name="Textfeld 16"/>
          <p:cNvSpPr txBox="1">
            <a:spLocks noChangeArrowheads="1"/>
          </p:cNvSpPr>
          <p:nvPr/>
        </p:nvSpPr>
        <p:spPr bwMode="auto">
          <a:xfrm>
            <a:off x="4775200" y="5420205"/>
            <a:ext cx="115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b="1" smtClean="0">
                <a:solidFill>
                  <a:schemeClr val="bg1"/>
                </a:solidFill>
              </a:rPr>
              <a:t>2018</a:t>
            </a:r>
            <a:endParaRPr lang="de-DE" altLang="de-DE" b="1">
              <a:solidFill>
                <a:schemeClr val="bg1"/>
              </a:solidFill>
            </a:endParaRPr>
          </a:p>
        </p:txBody>
      </p:sp>
      <p:sp>
        <p:nvSpPr>
          <p:cNvPr id="19" name="Textfeld 18"/>
          <p:cNvSpPr txBox="1">
            <a:spLocks noChangeArrowheads="1"/>
          </p:cNvSpPr>
          <p:nvPr/>
        </p:nvSpPr>
        <p:spPr bwMode="auto">
          <a:xfrm>
            <a:off x="6542088" y="5439569"/>
            <a:ext cx="115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b="1" smtClean="0">
                <a:solidFill>
                  <a:schemeClr val="bg1"/>
                </a:solidFill>
              </a:rPr>
              <a:t>2019 </a:t>
            </a:r>
            <a:r>
              <a:rPr lang="de-DE" altLang="de-DE" b="1">
                <a:solidFill>
                  <a:schemeClr val="bg1"/>
                </a:solidFill>
              </a:rPr>
              <a:t>ff.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6AB81-DCFF-4D46-B221-4B012E5CA41C}" type="slidenum">
              <a:rPr lang="de-DE" smtClean="0"/>
              <a:pPr>
                <a:defRPr/>
              </a:pPr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655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771800" y="346076"/>
            <a:ext cx="5915000" cy="654032"/>
          </a:xfrm>
        </p:spPr>
        <p:txBody>
          <a:bodyPr/>
          <a:lstStyle/>
          <a:p>
            <a:pPr algn="ctr"/>
            <a:r>
              <a:rPr lang="de-DE" sz="2400" dirty="0" smtClean="0"/>
              <a:t>Digitalisierung der Jugendamts- und Ausländerakten</a:t>
            </a:r>
            <a:endParaRPr lang="de-DE" sz="24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83790" y="1482108"/>
            <a:ext cx="4316201" cy="4525963"/>
          </a:xfrm>
        </p:spPr>
        <p:txBody>
          <a:bodyPr>
            <a:noAutofit/>
          </a:bodyPr>
          <a:lstStyle/>
          <a:p>
            <a:r>
              <a:rPr lang="de-DE" sz="2400" dirty="0" smtClean="0"/>
              <a:t>Jugendamtsakten</a:t>
            </a:r>
          </a:p>
          <a:p>
            <a:pPr lvl="1"/>
            <a:r>
              <a:rPr lang="de-DE" sz="2000" dirty="0"/>
              <a:t>991.413 </a:t>
            </a:r>
            <a:r>
              <a:rPr lang="de-DE" sz="2000" dirty="0" smtClean="0"/>
              <a:t>Seiten werden </a:t>
            </a:r>
            <a:r>
              <a:rPr lang="de-DE" altLang="de-DE" sz="2000" dirty="0">
                <a:latin typeface="Arial" charset="0"/>
                <a:cs typeface="Arial" charset="0"/>
              </a:rPr>
              <a:t>im laufenden Betrieb</a:t>
            </a:r>
            <a:r>
              <a:rPr lang="de-DE" sz="2000" dirty="0" smtClean="0"/>
              <a:t> digitalisiert</a:t>
            </a:r>
          </a:p>
          <a:p>
            <a:pPr lvl="1"/>
            <a:r>
              <a:rPr lang="de-DE" sz="2000" dirty="0" smtClean="0"/>
              <a:t>400.000 – 500.000 Seiten fertiggestellt bis Mitte 2019</a:t>
            </a:r>
          </a:p>
          <a:p>
            <a:endParaRPr lang="de-DE" sz="2400" dirty="0" smtClean="0"/>
          </a:p>
          <a:p>
            <a:r>
              <a:rPr lang="de-DE" sz="2400" dirty="0" smtClean="0"/>
              <a:t>Ausländerakten</a:t>
            </a:r>
          </a:p>
          <a:p>
            <a:pPr lvl="1"/>
            <a:r>
              <a:rPr lang="de-DE" sz="2000" dirty="0"/>
              <a:t>1.090.000 </a:t>
            </a:r>
            <a:r>
              <a:rPr lang="de-DE" sz="2000" dirty="0" smtClean="0"/>
              <a:t>Seiten werden </a:t>
            </a:r>
            <a:r>
              <a:rPr lang="de-DE" altLang="de-DE" sz="2000" dirty="0">
                <a:latin typeface="Arial" charset="0"/>
                <a:cs typeface="Arial" charset="0"/>
              </a:rPr>
              <a:t>im laufenden Betrieb</a:t>
            </a:r>
            <a:r>
              <a:rPr lang="de-DE" sz="2000" dirty="0" smtClean="0"/>
              <a:t> digitalisiert</a:t>
            </a:r>
          </a:p>
          <a:p>
            <a:pPr lvl="1"/>
            <a:r>
              <a:rPr lang="de-DE" sz="2000" dirty="0" smtClean="0"/>
              <a:t>Erstes Halbjahr 2019 fertiggestellt</a:t>
            </a:r>
          </a:p>
          <a:p>
            <a:pPr lvl="1"/>
            <a:endParaRPr lang="de-DE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15</a:t>
            </a:fld>
            <a:endParaRPr lang="de-DE"/>
          </a:p>
        </p:txBody>
      </p:sp>
      <p:pic>
        <p:nvPicPr>
          <p:cNvPr id="6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9" t="18449" r="-2" b="13773"/>
          <a:stretch>
            <a:fillRect/>
          </a:stretch>
        </p:blipFill>
        <p:spPr bwMode="auto">
          <a:xfrm>
            <a:off x="4788024" y="2348880"/>
            <a:ext cx="421617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24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Digitalisierung des öffentlichen Raumes</a:t>
            </a:r>
            <a:endParaRPr lang="de-DE" sz="2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  <p:sp>
        <p:nvSpPr>
          <p:cNvPr id="6" name="AutoShape 2" descr="Bildergebnis für Funkma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" name="Inhaltsplatzhalt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46" y="2060848"/>
            <a:ext cx="4429136" cy="2884994"/>
          </a:xfrm>
          <a:effectLst>
            <a:glow>
              <a:schemeClr val="accent1">
                <a:alpha val="40000"/>
              </a:schemeClr>
            </a:glow>
          </a:effectLst>
        </p:spPr>
      </p:pic>
      <p:sp>
        <p:nvSpPr>
          <p:cNvPr id="11" name="Textfeld 10"/>
          <p:cNvSpPr txBox="1"/>
          <p:nvPr/>
        </p:nvSpPr>
        <p:spPr>
          <a:xfrm>
            <a:off x="0" y="2060848"/>
            <a:ext cx="469550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Masterkonzeption Gigabitgesellschaft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Interkommunale Zusammenarbeit bei der Digitalisierung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Kreis, 7 Kommunen und </a:t>
            </a:r>
            <a:r>
              <a:rPr lang="de-DE" dirty="0" err="1" smtClean="0"/>
              <a:t>wfc</a:t>
            </a:r>
            <a:endParaRPr lang="de-DE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Ziel: Erarbeitung von konkreten Anwendungsfällen im Bereich der Digitalisierung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Smart-City-Projekt 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endParaRPr lang="de-DE" dirty="0" smtClean="0"/>
          </a:p>
          <a:p>
            <a:endParaRPr lang="de-DE" b="1" dirty="0" smtClean="0"/>
          </a:p>
          <a:p>
            <a:endParaRPr lang="de-DE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342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23728" y="346076"/>
            <a:ext cx="6563072" cy="654032"/>
          </a:xfrm>
        </p:spPr>
        <p:txBody>
          <a:bodyPr/>
          <a:lstStyle/>
          <a:p>
            <a:r>
              <a:rPr lang="de-DE" sz="2400" dirty="0" smtClean="0"/>
              <a:t>Verbesserung der Mobilfunkversorgung</a:t>
            </a:r>
            <a:endParaRPr lang="de-DE" sz="2400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018" y="1556792"/>
            <a:ext cx="2557239" cy="4411611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251520" y="1443775"/>
            <a:ext cx="55446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Masterkonzeption Gigabitgesellschaft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Ziel: Keine </a:t>
            </a:r>
            <a:r>
              <a:rPr lang="de-DE" dirty="0"/>
              <a:t>Funklöcher mehr auf Kreis-</a:t>
            </a:r>
            <a:r>
              <a:rPr lang="de-DE" dirty="0" smtClean="0"/>
              <a:t>,Landes-</a:t>
            </a:r>
            <a:r>
              <a:rPr lang="de-DE" dirty="0"/>
              <a:t>, Bundesstraßen und </a:t>
            </a:r>
            <a:r>
              <a:rPr lang="de-DE" dirty="0" smtClean="0"/>
              <a:t>Autobahnen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Analyse der Mobilfunkversorgung in 7 Kommunen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Durchschnittlich 10 – 12 Funklöcher pro (teilnehmende) Kommune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Gemeinsamer </a:t>
            </a:r>
            <a:r>
              <a:rPr lang="de-DE" dirty="0"/>
              <a:t>Antrag der MSL-Kreise und der Stadt Münster zur Verbesserung </a:t>
            </a:r>
          </a:p>
          <a:p>
            <a:pPr>
              <a:lnSpc>
                <a:spcPct val="150000"/>
              </a:lnSpc>
            </a:pPr>
            <a:r>
              <a:rPr lang="de-DE" dirty="0"/>
              <a:t>     der </a:t>
            </a:r>
            <a:r>
              <a:rPr lang="de-DE" dirty="0" smtClean="0"/>
              <a:t>Mobilfunkversorgung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Gemeinsame Ansprache der Mobilfunkanbieter </a:t>
            </a:r>
            <a:endParaRPr lang="de-DE" dirty="0"/>
          </a:p>
          <a:p>
            <a:r>
              <a:rPr lang="de-DE" b="1" dirty="0"/>
              <a:t> 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914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Afrikanische Schweinepest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18</a:t>
            </a:fld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882" y="1844824"/>
            <a:ext cx="4599598" cy="3056211"/>
          </a:xfrm>
          <a:prstGeom prst="rect">
            <a:avLst/>
          </a:prstGeom>
        </p:spPr>
      </p:pic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4788185" y="4911551"/>
            <a:ext cx="4074604" cy="576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400" dirty="0" smtClean="0"/>
              <a:t>Der Krisenstab erprobt den Ernstfall</a:t>
            </a:r>
            <a:endParaRPr lang="de-DE" sz="1400" dirty="0"/>
          </a:p>
        </p:txBody>
      </p:sp>
      <p:sp>
        <p:nvSpPr>
          <p:cNvPr id="6" name="Textfeld 5"/>
          <p:cNvSpPr txBox="1"/>
          <p:nvPr/>
        </p:nvSpPr>
        <p:spPr>
          <a:xfrm>
            <a:off x="179512" y="1679897"/>
            <a:ext cx="3960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dirty="0" smtClean="0"/>
              <a:t>Vorbeugung und Bekämpfung der ASP ist für den Kreis von hoher Relevanz (Landwirtschaft, Fleischverarbeitung)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dirty="0" smtClean="0"/>
              <a:t>Hohe Wahrscheinlichkeit für Ausbruch der ASP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dirty="0" smtClean="0"/>
              <a:t>Deshalb schon Krisenstabsübung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dirty="0" smtClean="0"/>
              <a:t>Gemeinsame Übung mit dem Kreis Recklinghausen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dirty="0" smtClean="0"/>
              <a:t>Einbindung der Kommunen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200332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Rettungsdienstbedarfsplan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7504" y="1340768"/>
            <a:ext cx="5760640" cy="5517232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70000"/>
              </a:lnSpc>
            </a:pPr>
            <a:r>
              <a:rPr lang="de-DE" sz="5600" dirty="0"/>
              <a:t>Ausweitung der Vorhaltezeiten in der Notfallrettung um 24.610 Std. pro Jahr und im Krankentransport um 1.460 Std. pro Jahr 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Zusätzliche Rettungswagen für die Versorgungsbereiche Coesfeld, Billerbeck, Ascheberg und Senden 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Zusätzlicher Krankentransportwagen für Fernfahrten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Ausweitung der notärztlichen Versorgung des Notfallaufnahmebereiches Nottuln von bisher 45 Wochenstunden auf 168 Wochenstunden (24/7)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Aus- und Fortbildung des rettungsdienstlichen Personals zu Notfallsanitäterinnen und Notfallsanitätern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Diverse Neubau-, Ergänzungs- und Umbaumaßnahmen an den Rettungswachen 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Aufstockung des Leitstellenpersonals um sieben Stellen</a:t>
            </a:r>
          </a:p>
          <a:p>
            <a:pPr lvl="0">
              <a:lnSpc>
                <a:spcPct val="170000"/>
              </a:lnSpc>
            </a:pPr>
            <a:r>
              <a:rPr lang="de-DE" sz="5600" dirty="0"/>
              <a:t>Um- oder gegebenenfalls Neubau der Leitstelle</a:t>
            </a:r>
          </a:p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19</a:t>
            </a:fld>
            <a:endParaRPr lang="de-DE"/>
          </a:p>
        </p:txBody>
      </p:sp>
      <p:pic>
        <p:nvPicPr>
          <p:cNvPr id="6" name="Inhaltsplatzhalt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169" y="1340768"/>
            <a:ext cx="3200175" cy="213345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169" y="3771818"/>
            <a:ext cx="3200175" cy="21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1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Grafik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2876054"/>
            <a:ext cx="11144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Grafik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50" y="2898279"/>
            <a:ext cx="1112838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Grafik 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8" y="2493467"/>
            <a:ext cx="884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Grafik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225" y="2957017"/>
            <a:ext cx="7826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Grafik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3690442"/>
            <a:ext cx="8429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Grafik 6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3630117"/>
            <a:ext cx="97155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Grafik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3626942"/>
            <a:ext cx="1066800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feld 9"/>
          <p:cNvSpPr txBox="1"/>
          <p:nvPr/>
        </p:nvSpPr>
        <p:spPr>
          <a:xfrm>
            <a:off x="5292725" y="4127004"/>
            <a:ext cx="962025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200" kern="0" dirty="0">
                <a:solidFill>
                  <a:prstClr val="black"/>
                </a:solidFill>
                <a:latin typeface="+mn-lt"/>
                <a:cs typeface="+mn-cs"/>
              </a:rPr>
              <a:t>ELW 1</a:t>
            </a:r>
          </a:p>
        </p:txBody>
      </p:sp>
      <p:sp>
        <p:nvSpPr>
          <p:cNvPr id="27" name="Textfeld 72"/>
          <p:cNvSpPr txBox="1"/>
          <p:nvPr/>
        </p:nvSpPr>
        <p:spPr>
          <a:xfrm>
            <a:off x="3767138" y="4084142"/>
            <a:ext cx="816783" cy="260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100" kern="0" dirty="0">
                <a:solidFill>
                  <a:prstClr val="black"/>
                </a:solidFill>
                <a:latin typeface="+mn-lt"/>
                <a:cs typeface="+mn-cs"/>
              </a:rPr>
              <a:t>Dekon-P</a:t>
            </a:r>
          </a:p>
        </p:txBody>
      </p:sp>
      <p:sp>
        <p:nvSpPr>
          <p:cNvPr id="28" name="Textfeld 77"/>
          <p:cNvSpPr txBox="1"/>
          <p:nvPr/>
        </p:nvSpPr>
        <p:spPr>
          <a:xfrm>
            <a:off x="2363788" y="3323729"/>
            <a:ext cx="11430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100" kern="0" dirty="0">
                <a:solidFill>
                  <a:prstClr val="black"/>
                </a:solidFill>
                <a:latin typeface="+mn-lt"/>
                <a:cs typeface="+mn-cs"/>
              </a:rPr>
              <a:t>ABC-Erkunder</a:t>
            </a:r>
          </a:p>
        </p:txBody>
      </p:sp>
      <p:sp>
        <p:nvSpPr>
          <p:cNvPr id="29" name="Textfeld 78"/>
          <p:cNvSpPr txBox="1"/>
          <p:nvPr/>
        </p:nvSpPr>
        <p:spPr>
          <a:xfrm>
            <a:off x="2220913" y="4047629"/>
            <a:ext cx="11430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100" kern="0" dirty="0">
                <a:solidFill>
                  <a:prstClr val="black"/>
                </a:solidFill>
                <a:latin typeface="+mn-lt"/>
                <a:cs typeface="+mn-cs"/>
              </a:rPr>
              <a:t>ABC-Erkunder</a:t>
            </a:r>
          </a:p>
        </p:txBody>
      </p:sp>
      <p:sp>
        <p:nvSpPr>
          <p:cNvPr id="30" name="Textfeld 94"/>
          <p:cNvSpPr txBox="1"/>
          <p:nvPr/>
        </p:nvSpPr>
        <p:spPr>
          <a:xfrm>
            <a:off x="5645150" y="2909392"/>
            <a:ext cx="928688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100" kern="0" dirty="0">
                <a:solidFill>
                  <a:prstClr val="black"/>
                </a:solidFill>
                <a:latin typeface="+mn-lt"/>
                <a:cs typeface="+mn-cs"/>
              </a:rPr>
              <a:t>AB-Mess</a:t>
            </a:r>
          </a:p>
        </p:txBody>
      </p:sp>
      <p:sp>
        <p:nvSpPr>
          <p:cNvPr id="31" name="Textfeld 88"/>
          <p:cNvSpPr txBox="1"/>
          <p:nvPr/>
        </p:nvSpPr>
        <p:spPr>
          <a:xfrm>
            <a:off x="3994150" y="2917329"/>
            <a:ext cx="1497013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100" kern="0" dirty="0">
                <a:solidFill>
                  <a:prstClr val="black"/>
                </a:solidFill>
                <a:latin typeface="+mn-lt"/>
                <a:cs typeface="+mn-cs"/>
              </a:rPr>
              <a:t>AB-Dekon-Erg.</a:t>
            </a:r>
          </a:p>
        </p:txBody>
      </p:sp>
      <p:sp>
        <p:nvSpPr>
          <p:cNvPr id="33" name="Textfeld 41"/>
          <p:cNvSpPr txBox="1"/>
          <p:nvPr/>
        </p:nvSpPr>
        <p:spPr>
          <a:xfrm>
            <a:off x="3878263" y="3398342"/>
            <a:ext cx="93186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200" kern="0" dirty="0">
                <a:solidFill>
                  <a:prstClr val="black"/>
                </a:solidFill>
                <a:latin typeface="+mn-lt"/>
                <a:cs typeface="+mn-cs"/>
              </a:rPr>
              <a:t>WLF 1</a:t>
            </a:r>
          </a:p>
        </p:txBody>
      </p:sp>
      <p:sp>
        <p:nvSpPr>
          <p:cNvPr id="35" name="Textfeld 42"/>
          <p:cNvSpPr txBox="1"/>
          <p:nvPr/>
        </p:nvSpPr>
        <p:spPr>
          <a:xfrm>
            <a:off x="5299075" y="3376117"/>
            <a:ext cx="879475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200" kern="0" dirty="0">
                <a:solidFill>
                  <a:prstClr val="black"/>
                </a:solidFill>
                <a:latin typeface="+mn-lt"/>
                <a:cs typeface="+mn-cs"/>
              </a:rPr>
              <a:t>WLF 2</a:t>
            </a:r>
          </a:p>
        </p:txBody>
      </p:sp>
      <p:pic>
        <p:nvPicPr>
          <p:cNvPr id="11286" name="Grafik 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2564904"/>
            <a:ext cx="93345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500672" y="-243408"/>
            <a:ext cx="6546130" cy="1206511"/>
          </a:xfrm>
        </p:spPr>
        <p:txBody>
          <a:bodyPr>
            <a:normAutofit/>
          </a:bodyPr>
          <a:lstStyle/>
          <a:p>
            <a:r>
              <a:rPr lang="de-DE" sz="2800" dirty="0" smtClean="0"/>
              <a:t>Modernisierung des Gefahrstoffzuges</a:t>
            </a:r>
            <a:endParaRPr lang="de-DE" sz="2800" dirty="0"/>
          </a:p>
        </p:txBody>
      </p:sp>
      <p:sp>
        <p:nvSpPr>
          <p:cNvPr id="32" name="Datumsplatzhalter 3"/>
          <p:cNvSpPr>
            <a:spLocks noGrp="1"/>
          </p:cNvSpPr>
          <p:nvPr>
            <p:ph type="dt" sz="half" idx="4294967295"/>
          </p:nvPr>
        </p:nvSpPr>
        <p:spPr>
          <a:xfrm>
            <a:off x="457200" y="6421461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de-DE" dirty="0" smtClean="0"/>
              <a:t>31.10.2018</a:t>
            </a:r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928310" y="4653136"/>
            <a:ext cx="73881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Der Kreis Coesfeld unterhält einen </a:t>
            </a:r>
            <a:r>
              <a:rPr lang="de-DE" sz="1600" b="1" dirty="0" smtClean="0"/>
              <a:t>ABC-Zug</a:t>
            </a:r>
            <a:r>
              <a:rPr lang="de-DE" sz="1600" dirty="0" smtClean="0"/>
              <a:t> (gemäß </a:t>
            </a:r>
            <a:r>
              <a:rPr lang="de-DE" sz="1600" dirty="0"/>
              <a:t>§4 Abs. 1 Satz 1 des </a:t>
            </a:r>
            <a:r>
              <a:rPr lang="de-DE" sz="1600" dirty="0" smtClean="0"/>
              <a:t>BHKG) als </a:t>
            </a:r>
            <a:r>
              <a:rPr lang="de-DE" sz="1600" dirty="0"/>
              <a:t>gemeinsame Einrichtung zur Gefahrenabwehr im Kreis </a:t>
            </a:r>
            <a:r>
              <a:rPr lang="de-DE" sz="1600" dirty="0" smtClean="0"/>
              <a:t>Coesfeld. </a:t>
            </a:r>
            <a:r>
              <a:rPr lang="de-DE" sz="1600" dirty="0"/>
              <a:t>Durch den ABC Zug werden die u.a. auch Anforderungen  der Bundes- und Landeskonzept erfüllt. Eingesetzt wird der ABC-Zug bei Schadensereignissen größeren Ausmaßes – im Zusammenhang mit Gefahrstoffen, die eine schädliche Wirkung auf Menschen, Tiere und die Umwelt haben. </a:t>
            </a:r>
          </a:p>
        </p:txBody>
      </p:sp>
    </p:spTree>
    <p:extLst>
      <p:ext uri="{BB962C8B-B14F-4D97-AF65-F5344CB8AC3E}">
        <p14:creationId xmlns:p14="http://schemas.microsoft.com/office/powerpoint/2010/main" val="317463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Zentrale Ausländerbehörde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844824"/>
            <a:ext cx="4981800" cy="3312368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21</a:t>
            </a:fld>
            <a:endParaRPr lang="de-DE"/>
          </a:p>
        </p:txBody>
      </p:sp>
      <p:sp>
        <p:nvSpPr>
          <p:cNvPr id="3" name="Textfeld 2"/>
          <p:cNvSpPr txBox="1"/>
          <p:nvPr/>
        </p:nvSpPr>
        <p:spPr>
          <a:xfrm>
            <a:off x="251520" y="1484784"/>
            <a:ext cx="31683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Über 800 Bewerbungen sind eingegangen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34 Vorstellungstermine mit 187 Kandidaten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41 neue Mitarbeiter eingestellt und 8 weitere feste Zusagen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Tätigkeit der ZAB wurde erfolgreich aufgenommen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An der Verbesserung der Parkplatzsituation wird mit Hochdruck gearbeitet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078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47331" y="351438"/>
            <a:ext cx="6995120" cy="654032"/>
          </a:xfrm>
        </p:spPr>
        <p:txBody>
          <a:bodyPr/>
          <a:lstStyle/>
          <a:p>
            <a:r>
              <a:rPr lang="de-DE" dirty="0" smtClean="0"/>
              <a:t>Kommunales Integrationszentrum</a:t>
            </a:r>
            <a:endParaRPr lang="de-DE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710" y="2060848"/>
            <a:ext cx="4406980" cy="3305235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22</a:t>
            </a:fld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251520" y="2060847"/>
            <a:ext cx="35283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28 Projekte des Kommunalen Integrationszentrums in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KI vor Ort – Sprechstunden für interessierte Bürger</a:t>
            </a:r>
          </a:p>
          <a:p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200 Gäste bei erster Entwicklungskonferenz im </a:t>
            </a:r>
            <a:r>
              <a:rPr lang="de-DE" dirty="0" err="1" smtClean="0"/>
              <a:t>Leohaus</a:t>
            </a:r>
            <a:r>
              <a:rPr lang="de-DE" dirty="0" smtClean="0"/>
              <a:t> in Olfen: </a:t>
            </a:r>
            <a:r>
              <a:rPr lang="de-DE" i="1" dirty="0" smtClean="0"/>
              <a:t>„Prävention-Integration-Bildung“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Integration gelingen lassen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1396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Bezahlbarer Wohnraum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2018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23</a:t>
            </a:fld>
            <a:endParaRPr lang="de-DE"/>
          </a:p>
        </p:txBody>
      </p:sp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844824"/>
            <a:ext cx="5280734" cy="3520489"/>
          </a:xfrm>
        </p:spPr>
      </p:pic>
      <p:sp>
        <p:nvSpPr>
          <p:cNvPr id="4" name="Textfeld 3"/>
          <p:cNvSpPr txBox="1"/>
          <p:nvPr/>
        </p:nvSpPr>
        <p:spPr>
          <a:xfrm>
            <a:off x="251520" y="1700808"/>
            <a:ext cx="33123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/>
              <a:t>Wohnraumförderprogramm 2018-2022 MHKBG</a:t>
            </a:r>
          </a:p>
          <a:p>
            <a:endParaRPr lang="de-DE" dirty="0"/>
          </a:p>
          <a:p>
            <a:r>
              <a:rPr lang="de-DE" dirty="0" smtClean="0"/>
              <a:t>Bereitstellung Fördermittel für den Kreis Coesfeld</a:t>
            </a:r>
            <a:endParaRPr lang="de-DE" dirty="0"/>
          </a:p>
          <a:p>
            <a:r>
              <a:rPr lang="de-DE" dirty="0"/>
              <a:t> </a:t>
            </a:r>
          </a:p>
          <a:p>
            <a:pPr lvl="0"/>
            <a:r>
              <a:rPr lang="de-DE" dirty="0"/>
              <a:t>Mietwohnungsbau:                   18.5 Mio. </a:t>
            </a:r>
            <a:r>
              <a:rPr lang="de-DE" dirty="0" smtClean="0"/>
              <a:t>EURO</a:t>
            </a:r>
          </a:p>
          <a:p>
            <a:pPr lvl="0"/>
            <a:endParaRPr lang="de-DE" dirty="0"/>
          </a:p>
          <a:p>
            <a:pPr lvl="0"/>
            <a:r>
              <a:rPr lang="de-DE" dirty="0"/>
              <a:t>Eigentumsmaßnahmen:          </a:t>
            </a:r>
            <a:r>
              <a:rPr lang="de-DE" dirty="0" smtClean="0"/>
              <a:t>2.1 </a:t>
            </a:r>
            <a:r>
              <a:rPr lang="de-DE" dirty="0"/>
              <a:t>Mio. </a:t>
            </a:r>
            <a:r>
              <a:rPr lang="de-DE" dirty="0" smtClean="0"/>
              <a:t>EURO</a:t>
            </a:r>
          </a:p>
          <a:p>
            <a:pPr lvl="0"/>
            <a:endParaRPr lang="de-DE" dirty="0"/>
          </a:p>
          <a:p>
            <a:pPr lvl="0"/>
            <a:r>
              <a:rPr lang="de-DE" dirty="0"/>
              <a:t>Modernisierungsmaßnahmen: </a:t>
            </a:r>
            <a:r>
              <a:rPr lang="de-DE" dirty="0" smtClean="0"/>
              <a:t>1,2 </a:t>
            </a:r>
            <a:r>
              <a:rPr lang="de-DE" dirty="0"/>
              <a:t>Mio. EURO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934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27784" y="450844"/>
            <a:ext cx="6347048" cy="654032"/>
          </a:xfrm>
        </p:spPr>
        <p:txBody>
          <a:bodyPr/>
          <a:lstStyle/>
          <a:p>
            <a:r>
              <a:rPr lang="de-DE" sz="2400" dirty="0"/>
              <a:t>Geförderter Mietwohnungsbau 2013 - 2018</a:t>
            </a:r>
            <a:r>
              <a:rPr lang="de-DE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de-DE" sz="2400" b="1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2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24</a:t>
            </a:fld>
            <a:endParaRPr lang="de-DE"/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4306750"/>
              </p:ext>
            </p:extLst>
          </p:nvPr>
        </p:nvGraphicFramePr>
        <p:xfrm>
          <a:off x="179512" y="1484788"/>
          <a:ext cx="8856986" cy="45364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2240">
                  <a:extLst>
                    <a:ext uri="{9D8B030D-6E8A-4147-A177-3AD203B41FA5}">
                      <a16:colId xmlns:a16="http://schemas.microsoft.com/office/drawing/2014/main" val="3999953827"/>
                    </a:ext>
                  </a:extLst>
                </a:gridCol>
                <a:gridCol w="1263135">
                  <a:extLst>
                    <a:ext uri="{9D8B030D-6E8A-4147-A177-3AD203B41FA5}">
                      <a16:colId xmlns:a16="http://schemas.microsoft.com/office/drawing/2014/main" val="3320483139"/>
                    </a:ext>
                  </a:extLst>
                </a:gridCol>
                <a:gridCol w="1458620">
                  <a:extLst>
                    <a:ext uri="{9D8B030D-6E8A-4147-A177-3AD203B41FA5}">
                      <a16:colId xmlns:a16="http://schemas.microsoft.com/office/drawing/2014/main" val="1146586357"/>
                    </a:ext>
                  </a:extLst>
                </a:gridCol>
                <a:gridCol w="1128533">
                  <a:extLst>
                    <a:ext uri="{9D8B030D-6E8A-4147-A177-3AD203B41FA5}">
                      <a16:colId xmlns:a16="http://schemas.microsoft.com/office/drawing/2014/main" val="208167455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23243455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90710918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979294528"/>
                    </a:ext>
                  </a:extLst>
                </a:gridCol>
                <a:gridCol w="1440162">
                  <a:extLst>
                    <a:ext uri="{9D8B030D-6E8A-4147-A177-3AD203B41FA5}">
                      <a16:colId xmlns:a16="http://schemas.microsoft.com/office/drawing/2014/main" val="1899839988"/>
                    </a:ext>
                  </a:extLst>
                </a:gridCol>
              </a:tblGrid>
              <a:tr h="108650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 dirty="0">
                          <a:effectLst/>
                        </a:rPr>
                        <a:t> </a:t>
                      </a:r>
                      <a:endParaRPr lang="de-DE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2013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2014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>
                          <a:effectLst/>
                        </a:rPr>
                        <a:t>2015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2016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2017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2018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u="none" strike="noStrike" dirty="0">
                          <a:effectLst/>
                        </a:rPr>
                        <a:t>Voraussichtliche</a:t>
                      </a:r>
                      <a:br>
                        <a:rPr lang="de-DE" sz="1400" b="1" u="none" strike="noStrike" dirty="0">
                          <a:effectLst/>
                        </a:rPr>
                      </a:br>
                      <a:r>
                        <a:rPr lang="de-DE" sz="1400" b="1" u="none" strike="noStrike" dirty="0">
                          <a:effectLst/>
                        </a:rPr>
                        <a:t>Bewilligung</a:t>
                      </a:r>
                      <a:br>
                        <a:rPr lang="de-DE" sz="1400" b="1" u="none" strike="noStrike" dirty="0">
                          <a:effectLst/>
                        </a:rPr>
                      </a:br>
                      <a:r>
                        <a:rPr lang="de-DE" sz="1400" b="1" u="none" strike="noStrike" dirty="0">
                          <a:effectLst/>
                        </a:rPr>
                        <a:t>2018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34565782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Ascheberg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65615828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Billerbeck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13 (Flü)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12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12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42980166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Coesfeld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8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11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4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9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34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42806918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Dülmen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21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18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142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14664482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Havixbeck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2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031887719"/>
                  </a:ext>
                </a:extLst>
              </a:tr>
              <a:tr h="472161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Lüdinghausen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70151144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Nordkirchen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4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20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35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777567074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Nottuln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16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384931188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Olfen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280129566"/>
                  </a:ext>
                </a:extLst>
              </a:tr>
              <a:tr h="26827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Rosendahl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4 (Flü)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2 (Flü)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2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6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6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55563151"/>
                  </a:ext>
                </a:extLst>
              </a:tr>
              <a:tr h="2816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Senden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0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9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15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u="none" strike="noStrike">
                          <a:effectLst/>
                        </a:rPr>
                        <a:t>55</a:t>
                      </a:r>
                      <a:endParaRPr lang="de-D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92164181"/>
                  </a:ext>
                </a:extLst>
              </a:tr>
              <a:tr h="281687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u="none" strike="noStrike">
                          <a:effectLst/>
                        </a:rPr>
                        <a:t>Gesamt:</a:t>
                      </a:r>
                      <a:endParaRPr lang="de-DE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21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4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26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13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31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>
                          <a:effectLst/>
                        </a:rPr>
                        <a:t>62</a:t>
                      </a:r>
                      <a:endParaRPr lang="de-DE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u="none" strike="noStrike" dirty="0">
                          <a:effectLst/>
                        </a:rPr>
                        <a:t>284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04876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24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0" y="1772816"/>
            <a:ext cx="4283968" cy="4648645"/>
          </a:xfrm>
        </p:spPr>
        <p:txBody>
          <a:bodyPr>
            <a:normAutofit/>
          </a:bodyPr>
          <a:lstStyle/>
          <a:p>
            <a:r>
              <a:rPr lang="de-DE" sz="2000" dirty="0" err="1" smtClean="0"/>
              <a:t>Pestelstudie</a:t>
            </a:r>
            <a:r>
              <a:rPr lang="de-DE" sz="2000" dirty="0" smtClean="0"/>
              <a:t> der Wohnbau Westmünsterland: Weiterer Bedarf an Wohnraum im Kreis Coesfeld</a:t>
            </a:r>
          </a:p>
          <a:p>
            <a:r>
              <a:rPr lang="de-DE" sz="2000" dirty="0" smtClean="0"/>
              <a:t>Förderung des sozialen Wohnungsbaus stärken</a:t>
            </a:r>
          </a:p>
          <a:p>
            <a:r>
              <a:rPr lang="de-DE" sz="2000" dirty="0" smtClean="0"/>
              <a:t>Unterstützung der Kommunen bei der Ausweisung von weiteren Baugebieten</a:t>
            </a:r>
          </a:p>
          <a:p>
            <a:r>
              <a:rPr lang="de-DE" sz="2000" dirty="0" smtClean="0"/>
              <a:t>Hohe Auslastung des Bauordnungsamtes und der Wohnraumförderung</a:t>
            </a:r>
            <a:endParaRPr lang="de-DE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25</a:t>
            </a:fld>
            <a:endParaRPr lang="de-DE"/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dirty="0" smtClean="0"/>
              <a:t>Bezahlbaren Wohnraum schaffen</a:t>
            </a:r>
            <a:endParaRPr lang="de-DE" sz="280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276872"/>
            <a:ext cx="4654272" cy="310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35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786050" y="190192"/>
            <a:ext cx="5900750" cy="654032"/>
          </a:xfrm>
        </p:spPr>
        <p:txBody>
          <a:bodyPr/>
          <a:lstStyle/>
          <a:p>
            <a:r>
              <a:rPr lang="de-DE" sz="2000" dirty="0" smtClean="0"/>
              <a:t>Gute-Kita-Gesetz/ Ausbau U/Ü-3 Betreuung</a:t>
            </a:r>
            <a:endParaRPr lang="de-DE" sz="20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392246"/>
            <a:ext cx="375476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de-DE" sz="1600" dirty="0" smtClean="0"/>
              <a:t>Gute-Kita-Gesetz soll der Verbesserung </a:t>
            </a:r>
            <a:r>
              <a:rPr lang="de-DE" sz="1600" dirty="0"/>
              <a:t>der Kita-Qualität </a:t>
            </a:r>
            <a:r>
              <a:rPr lang="de-DE" sz="1600" dirty="0" smtClean="0"/>
              <a:t>dienen (z.B. Schaffung bedarfsgerechten Angebots)</a:t>
            </a:r>
          </a:p>
          <a:p>
            <a:pPr>
              <a:lnSpc>
                <a:spcPct val="150000"/>
              </a:lnSpc>
            </a:pPr>
            <a:r>
              <a:rPr lang="de-DE" sz="1600" dirty="0" smtClean="0"/>
              <a:t>Investition von 5,5 </a:t>
            </a:r>
            <a:r>
              <a:rPr lang="de-DE" sz="1600" dirty="0"/>
              <a:t>Milliarden EUR in den kommenden vier Jahren bis 2022 </a:t>
            </a:r>
            <a:endParaRPr lang="de-DE" sz="1600" dirty="0" smtClean="0"/>
          </a:p>
          <a:p>
            <a:pPr>
              <a:lnSpc>
                <a:spcPct val="150000"/>
              </a:lnSpc>
            </a:pPr>
            <a:r>
              <a:rPr lang="de-DE" sz="1600" dirty="0" smtClean="0"/>
              <a:t>Das Bundesgesetz </a:t>
            </a:r>
            <a:r>
              <a:rPr lang="de-DE" sz="1600" dirty="0"/>
              <a:t>soll zu Beginn des Jahres </a:t>
            </a:r>
            <a:r>
              <a:rPr lang="de-DE" sz="1600" dirty="0" smtClean="0"/>
              <a:t>2019 in </a:t>
            </a:r>
            <a:r>
              <a:rPr lang="de-DE" sz="1600" dirty="0"/>
              <a:t>Kraft treten</a:t>
            </a:r>
            <a:r>
              <a:rPr lang="de-DE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de-DE" sz="1600" dirty="0" smtClean="0"/>
              <a:t>Weil Länderhoheit, Verträge zwischen Bund und Länder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26</a:t>
            </a:fld>
            <a:endParaRPr lang="de-DE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8684006"/>
              </p:ext>
            </p:extLst>
          </p:nvPr>
        </p:nvGraphicFramePr>
        <p:xfrm>
          <a:off x="4828034" y="2348880"/>
          <a:ext cx="4000500" cy="15411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2500">
                  <a:extLst>
                    <a:ext uri="{9D8B030D-6E8A-4147-A177-3AD203B41FA5}">
                      <a16:colId xmlns:a16="http://schemas.microsoft.com/office/drawing/2014/main" val="160901553"/>
                    </a:ext>
                  </a:extLst>
                </a:gridCol>
                <a:gridCol w="858520">
                  <a:extLst>
                    <a:ext uri="{9D8B030D-6E8A-4147-A177-3AD203B41FA5}">
                      <a16:colId xmlns:a16="http://schemas.microsoft.com/office/drawing/2014/main" val="3826765558"/>
                    </a:ext>
                  </a:extLst>
                </a:gridCol>
                <a:gridCol w="665480">
                  <a:extLst>
                    <a:ext uri="{9D8B030D-6E8A-4147-A177-3AD203B41FA5}">
                      <a16:colId xmlns:a16="http://schemas.microsoft.com/office/drawing/2014/main" val="398614171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95977904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429053116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</a:rPr>
                        <a:t> </a:t>
                      </a: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</a:rPr>
                        <a:t>geschaffene Plätze 17/18</a:t>
                      </a: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geschaffene Plätze 18/19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23280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 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U 3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Ü3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U3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Ü3 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46886893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Stadt Coesfeld 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</a:rPr>
                        <a:t>34</a:t>
                      </a: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81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43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67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37951547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>
                          <a:effectLst/>
                        </a:rPr>
                        <a:t>Stadt Dülmen</a:t>
                      </a:r>
                      <a:endParaRPr lang="de-DE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dirty="0" smtClean="0">
                          <a:effectLst/>
                        </a:rPr>
                        <a:t> </a:t>
                      </a:r>
                      <a:endParaRPr lang="de-DE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</a:rPr>
                        <a:t> </a:t>
                      </a: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0497027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100" dirty="0">
                          <a:effectLst/>
                        </a:rPr>
                        <a:t>KJA Coesfeld</a:t>
                      </a:r>
                      <a:endParaRPr lang="de-DE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b="1" dirty="0">
                          <a:effectLst/>
                        </a:rPr>
                        <a:t>100</a:t>
                      </a:r>
                      <a:endParaRPr lang="de-DE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b="1" dirty="0">
                          <a:effectLst/>
                        </a:rPr>
                        <a:t>94</a:t>
                      </a:r>
                      <a:endParaRPr lang="de-DE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b="1" dirty="0">
                          <a:effectLst/>
                        </a:rPr>
                        <a:t>155</a:t>
                      </a:r>
                      <a:endParaRPr lang="de-DE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e-DE" sz="1100" b="1" dirty="0">
                          <a:effectLst/>
                        </a:rPr>
                        <a:t>127</a:t>
                      </a:r>
                      <a:endParaRPr lang="de-DE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162200514"/>
                  </a:ext>
                </a:extLst>
              </a:tr>
            </a:tbl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4686300" y="1514755"/>
            <a:ext cx="428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/>
              <a:t>Zahlen zu den neu geschaffenen Plätzen für die Kita Jahre 2017/18 und 2018/19</a:t>
            </a:r>
          </a:p>
        </p:txBody>
      </p:sp>
      <p:sp>
        <p:nvSpPr>
          <p:cNvPr id="8" name="Rechteck 7"/>
          <p:cNvSpPr/>
          <p:nvPr/>
        </p:nvSpPr>
        <p:spPr>
          <a:xfrm>
            <a:off x="4828034" y="4005064"/>
            <a:ext cx="4000500" cy="785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dirty="0"/>
              <a:t>KJA Coesfeld: Versorgungsquote für </a:t>
            </a:r>
            <a:r>
              <a:rPr lang="de-DE" sz="1600" dirty="0" smtClean="0"/>
              <a:t>Ende Kindergartenjahr 2018/19 bei </a:t>
            </a:r>
            <a:r>
              <a:rPr lang="de-DE" sz="1600" b="1" dirty="0" smtClean="0"/>
              <a:t>55,8 %</a:t>
            </a:r>
            <a:endParaRPr lang="de-DE" sz="1100" b="1" dirty="0"/>
          </a:p>
        </p:txBody>
      </p:sp>
      <p:pic>
        <p:nvPicPr>
          <p:cNvPr id="9" name="Bild 1" descr="kibeco-logo_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25144"/>
            <a:ext cx="1728582" cy="1584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343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Burg </a:t>
            </a:r>
            <a:r>
              <a:rPr lang="de-DE" dirty="0" err="1" smtClean="0"/>
              <a:t>Vischering</a:t>
            </a:r>
            <a:endParaRPr lang="de-DE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278" y="1375882"/>
            <a:ext cx="4207068" cy="2807761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27</a:t>
            </a:fld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76" y="1375883"/>
            <a:ext cx="2885123" cy="2807761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284300" y="4211156"/>
            <a:ext cx="286636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 smtClean="0"/>
              <a:t>Bildband: Deutschland </a:t>
            </a:r>
            <a:r>
              <a:rPr lang="de-DE" sz="1050" dirty="0"/>
              <a:t>- Eine Reise durch die Zeit Gebundenes Buch – 18. April 2018 </a:t>
            </a:r>
          </a:p>
          <a:p>
            <a:endParaRPr lang="de-DE" dirty="0"/>
          </a:p>
        </p:txBody>
      </p:sp>
      <p:sp>
        <p:nvSpPr>
          <p:cNvPr id="10" name="Textfeld 9"/>
          <p:cNvSpPr txBox="1"/>
          <p:nvPr/>
        </p:nvSpPr>
        <p:spPr>
          <a:xfrm>
            <a:off x="5076056" y="4282195"/>
            <a:ext cx="39604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 smtClean="0"/>
              <a:t>Leon Löwentraut bei seiner Ausstellungseröffnung</a:t>
            </a:r>
            <a:endParaRPr lang="de-DE" sz="1050" dirty="0"/>
          </a:p>
        </p:txBody>
      </p:sp>
      <p:sp>
        <p:nvSpPr>
          <p:cNvPr id="11" name="Textfeld 10"/>
          <p:cNvSpPr txBox="1"/>
          <p:nvPr/>
        </p:nvSpPr>
        <p:spPr>
          <a:xfrm>
            <a:off x="986862" y="4679611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Burg </a:t>
            </a:r>
            <a:r>
              <a:rPr lang="de-DE" dirty="0" err="1" smtClean="0"/>
              <a:t>Vischering</a:t>
            </a:r>
            <a:r>
              <a:rPr lang="de-DE" dirty="0" smtClean="0"/>
              <a:t> kulturelles Aushängeschild des Kreises mit großer öffentlicher Beachtung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Seit der Eröffnung haben 50.055 Besucher die Haupt- und </a:t>
            </a:r>
            <a:r>
              <a:rPr lang="de-DE" dirty="0" err="1" smtClean="0"/>
              <a:t>Vorburg</a:t>
            </a:r>
            <a:r>
              <a:rPr lang="de-DE" dirty="0" smtClean="0"/>
              <a:t> besucht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0406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Klimaschutz im Kreis Coesfeld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179512" y="1556792"/>
            <a:ext cx="3672408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Auszeichnung „Erdwärmekreis“</a:t>
            </a:r>
            <a:endParaRPr lang="de-DE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err="1"/>
              <a:t>BikeNight</a:t>
            </a:r>
            <a:endParaRPr lang="de-DE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err="1"/>
              <a:t>KlimaPakt</a:t>
            </a:r>
            <a:endParaRPr lang="de-DE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Stadtradeln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err="1" smtClean="0"/>
              <a:t>Europen</a:t>
            </a:r>
            <a:r>
              <a:rPr lang="de-DE" dirty="0" smtClean="0"/>
              <a:t> </a:t>
            </a:r>
            <a:r>
              <a:rPr lang="de-DE" dirty="0" err="1" smtClean="0"/>
              <a:t>Energy</a:t>
            </a:r>
            <a:r>
              <a:rPr lang="de-DE" dirty="0" smtClean="0"/>
              <a:t> Award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err="1"/>
              <a:t>eCOEmobil</a:t>
            </a:r>
            <a:endParaRPr lang="de-DE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/>
              <a:t>Ökoprofit</a:t>
            </a:r>
            <a:endParaRPr lang="de-DE" dirty="0"/>
          </a:p>
        </p:txBody>
      </p:sp>
      <p:pic>
        <p:nvPicPr>
          <p:cNvPr id="2050" name="Bild 2" descr="Klimaschutz Kreis Coesfeld 2017 verklein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4798399"/>
            <a:ext cx="184228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5469945"/>
            <a:ext cx="3441292" cy="86105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905411"/>
            <a:ext cx="1684397" cy="112906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503" y="4840254"/>
            <a:ext cx="2357438" cy="5334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03" y="5048607"/>
            <a:ext cx="1876425" cy="819150"/>
          </a:xfrm>
          <a:prstGeom prst="rect">
            <a:avLst/>
          </a:prstGeom>
        </p:spPr>
      </p:pic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28</a:t>
            </a:fld>
            <a:endParaRPr lang="de-DE"/>
          </a:p>
        </p:txBody>
      </p:sp>
      <p:pic>
        <p:nvPicPr>
          <p:cNvPr id="12" name="Inhaltsplatzhalter 11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159" y="1384878"/>
            <a:ext cx="4616082" cy="3317230"/>
          </a:xfrm>
        </p:spPr>
      </p:pic>
    </p:spTree>
    <p:extLst>
      <p:ext uri="{BB962C8B-B14F-4D97-AF65-F5344CB8AC3E}">
        <p14:creationId xmlns:p14="http://schemas.microsoft.com/office/powerpoint/2010/main" val="172485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786050" y="616921"/>
            <a:ext cx="5900750" cy="654032"/>
          </a:xfrm>
        </p:spPr>
        <p:txBody>
          <a:bodyPr/>
          <a:lstStyle/>
          <a:p>
            <a:pPr algn="ctr"/>
            <a:r>
              <a:rPr lang="de-DE" sz="2000" b="1" dirty="0" smtClean="0"/>
              <a:t>Aufkommen der allgemeinen Kreisumlage je Einwohner laut LKT-Statistik </a:t>
            </a:r>
            <a:r>
              <a:rPr lang="de-DE" sz="2000" dirty="0" smtClean="0"/>
              <a:t/>
            </a:r>
            <a:br>
              <a:rPr lang="de-DE" sz="2000" dirty="0" smtClean="0"/>
            </a:br>
            <a:endParaRPr lang="de-DE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29</a:t>
            </a:fld>
            <a:endParaRPr lang="de-DE"/>
          </a:p>
        </p:txBody>
      </p:sp>
      <p:pic>
        <p:nvPicPr>
          <p:cNvPr id="6" name="table"/>
          <p:cNvPicPr/>
          <p:nvPr/>
        </p:nvPicPr>
        <p:blipFill>
          <a:blip r:embed="rId2"/>
          <a:stretch>
            <a:fillRect/>
          </a:stretch>
        </p:blipFill>
        <p:spPr>
          <a:xfrm>
            <a:off x="934913" y="1275856"/>
            <a:ext cx="3853111" cy="4531390"/>
          </a:xfrm>
          <a:prstGeom prst="rect">
            <a:avLst/>
          </a:prstGeom>
        </p:spPr>
      </p:pic>
      <p:pic>
        <p:nvPicPr>
          <p:cNvPr id="8" name="table"/>
          <p:cNvPicPr/>
          <p:nvPr/>
        </p:nvPicPr>
        <p:blipFill>
          <a:blip r:embed="rId3"/>
          <a:stretch>
            <a:fillRect/>
          </a:stretch>
        </p:blipFill>
        <p:spPr>
          <a:xfrm>
            <a:off x="5986119" y="1270953"/>
            <a:ext cx="962145" cy="4479723"/>
          </a:xfrm>
          <a:prstGeom prst="rect">
            <a:avLst/>
          </a:prstGeom>
        </p:spPr>
      </p:pic>
      <p:pic>
        <p:nvPicPr>
          <p:cNvPr id="9" name="table"/>
          <p:cNvPicPr/>
          <p:nvPr/>
        </p:nvPicPr>
        <p:blipFill>
          <a:blip r:embed="rId4"/>
          <a:stretch>
            <a:fillRect/>
          </a:stretch>
        </p:blipFill>
        <p:spPr>
          <a:xfrm>
            <a:off x="934912" y="5807246"/>
            <a:ext cx="3853112" cy="470367"/>
          </a:xfrm>
          <a:prstGeom prst="rect">
            <a:avLst/>
          </a:prstGeom>
        </p:spPr>
      </p:pic>
      <p:pic>
        <p:nvPicPr>
          <p:cNvPr id="10" name="table"/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986119" y="5750677"/>
            <a:ext cx="962145" cy="547236"/>
          </a:xfrm>
          <a:prstGeom prst="rect">
            <a:avLst/>
          </a:prstGeom>
        </p:spPr>
      </p:pic>
      <p:cxnSp>
        <p:nvCxnSpPr>
          <p:cNvPr id="14" name="Gerader Verbinder 13"/>
          <p:cNvCxnSpPr/>
          <p:nvPr/>
        </p:nvCxnSpPr>
        <p:spPr>
          <a:xfrm>
            <a:off x="934912" y="1700808"/>
            <a:ext cx="6013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78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9592" y="5445224"/>
            <a:ext cx="7556934" cy="654032"/>
          </a:xfrm>
        </p:spPr>
        <p:txBody>
          <a:bodyPr>
            <a:normAutofit/>
          </a:bodyPr>
          <a:lstStyle/>
          <a:p>
            <a:pPr algn="l"/>
            <a:r>
              <a:rPr lang="de-DE" sz="3200" dirty="0" smtClean="0"/>
              <a:t>Vielen Dank für Ihre Aufmerksamkeit!</a:t>
            </a:r>
            <a:endParaRPr lang="de-DE" sz="32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Haushalt 2019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1C13E-1103-4D11-BA3E-50DD5E0D0CC1}" type="slidenum">
              <a:rPr lang="de-DE" smtClean="0"/>
              <a:pPr>
                <a:defRPr/>
              </a:pPr>
              <a:t>30</a:t>
            </a:fld>
            <a:endParaRPr lang="de-DE"/>
          </a:p>
        </p:txBody>
      </p:sp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267143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5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E2014">
  <a:themeElements>
    <a:clrScheme name="COE-Vorlag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60000"/>
      </a:accent1>
      <a:accent2>
        <a:srgbClr val="BF3030"/>
      </a:accent2>
      <a:accent3>
        <a:srgbClr val="7F7F7F"/>
      </a:accent3>
      <a:accent4>
        <a:srgbClr val="BFBFBF"/>
      </a:accent4>
      <a:accent5>
        <a:srgbClr val="FF4040"/>
      </a:accent5>
      <a:accent6>
        <a:srgbClr val="FF7373"/>
      </a:accent6>
      <a:hlink>
        <a:srgbClr val="009999"/>
      </a:hlink>
      <a:folHlink>
        <a:srgbClr val="99CC00"/>
      </a:folHlink>
    </a:clrScheme>
    <a:fontScheme name="Co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COE2014</Template>
  <TotalTime>0</TotalTime>
  <Words>1290</Words>
  <Application>Microsoft Office PowerPoint</Application>
  <PresentationFormat>Bildschirmpräsentation (4:3)</PresentationFormat>
  <Paragraphs>429</Paragraphs>
  <Slides>30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3" baseType="lpstr">
      <vt:lpstr>Arial</vt:lpstr>
      <vt:lpstr>Calibri</vt:lpstr>
      <vt:lpstr>COE2014</vt:lpstr>
      <vt:lpstr>PowerPoint-Präsentation</vt:lpstr>
      <vt:lpstr>PowerPoint-Präsentation</vt:lpstr>
      <vt:lpstr>Arbeitsmarkt</vt:lpstr>
      <vt:lpstr>Marke Münsterland</vt:lpstr>
      <vt:lpstr>zdi-Netzwerk Kreis Coesfeld</vt:lpstr>
      <vt:lpstr>Investive Maßnahmen 2019</vt:lpstr>
      <vt:lpstr>Bautätigkeiten des Kreises</vt:lpstr>
      <vt:lpstr>Straßenbau 2018</vt:lpstr>
      <vt:lpstr>Neue Verkehrsinfrastruktur</vt:lpstr>
      <vt:lpstr>Digitale Bildung </vt:lpstr>
      <vt:lpstr>PowerPoint-Präsentation</vt:lpstr>
      <vt:lpstr>Bürgerportal</vt:lpstr>
      <vt:lpstr>Digitale Rechnungsführung</vt:lpstr>
      <vt:lpstr>Digitalisierung Zeitstrahl</vt:lpstr>
      <vt:lpstr>Digitalisierung der Jugendamts- und Ausländerakten</vt:lpstr>
      <vt:lpstr>Digitalisierung des öffentlichen Raumes</vt:lpstr>
      <vt:lpstr>Verbesserung der Mobilfunkversorgung</vt:lpstr>
      <vt:lpstr>Afrikanische Schweinepest</vt:lpstr>
      <vt:lpstr>Rettungsdienstbedarfsplan</vt:lpstr>
      <vt:lpstr>Modernisierung des Gefahrstoffzuges</vt:lpstr>
      <vt:lpstr>Zentrale Ausländerbehörde</vt:lpstr>
      <vt:lpstr>Kommunales Integrationszentrum</vt:lpstr>
      <vt:lpstr>Bezahlbarer Wohnraum</vt:lpstr>
      <vt:lpstr>Geförderter Mietwohnungsbau 2013 - 2018 </vt:lpstr>
      <vt:lpstr>Bezahlbaren Wohnraum schaffen</vt:lpstr>
      <vt:lpstr>Gute-Kita-Gesetz/ Ausbau U/Ü-3 Betreuung</vt:lpstr>
      <vt:lpstr>Burg Vischering</vt:lpstr>
      <vt:lpstr>Klimaschutz im Kreis Coesfeld</vt:lpstr>
      <vt:lpstr>Aufkommen der allgemeinen Kreisumlage je Einwohner laut LKT-Statistik  </vt:lpstr>
      <vt:lpstr>Vielen Dank für Ihre Aufmerksamkeit!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Demographie und Stationäre Pflege</dc:title>
  <dc:creator>mohring</dc:creator>
  <cp:lastModifiedBy>Aden, Dietrich</cp:lastModifiedBy>
  <cp:revision>791</cp:revision>
  <cp:lastPrinted>2018-10-31T14:28:51Z</cp:lastPrinted>
  <dcterms:created xsi:type="dcterms:W3CDTF">2011-12-01T07:42:02Z</dcterms:created>
  <dcterms:modified xsi:type="dcterms:W3CDTF">2018-11-21T10:30:39Z</dcterms:modified>
</cp:coreProperties>
</file>