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charts/chart4.xml" ContentType="application/vnd.openxmlformats-officedocument.drawingml.chart+xml"/>
  <Override PartName="/ppt/theme/themeOverride4.xml" ContentType="application/vnd.openxmlformats-officedocument.themeOverr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1" r:id="rId1"/>
  </p:sldMasterIdLst>
  <p:notesMasterIdLst>
    <p:notesMasterId r:id="rId49"/>
  </p:notesMasterIdLst>
  <p:handoutMasterIdLst>
    <p:handoutMasterId r:id="rId50"/>
  </p:handoutMasterIdLst>
  <p:sldIdLst>
    <p:sldId id="256" r:id="rId2"/>
    <p:sldId id="362" r:id="rId3"/>
    <p:sldId id="360" r:id="rId4"/>
    <p:sldId id="361" r:id="rId5"/>
    <p:sldId id="369" r:id="rId6"/>
    <p:sldId id="341" r:id="rId7"/>
    <p:sldId id="384" r:id="rId8"/>
    <p:sldId id="316" r:id="rId9"/>
    <p:sldId id="267" r:id="rId10"/>
    <p:sldId id="376" r:id="rId11"/>
    <p:sldId id="378" r:id="rId12"/>
    <p:sldId id="385" r:id="rId13"/>
    <p:sldId id="386" r:id="rId14"/>
    <p:sldId id="387" r:id="rId15"/>
    <p:sldId id="388" r:id="rId16"/>
    <p:sldId id="389" r:id="rId17"/>
    <p:sldId id="390" r:id="rId18"/>
    <p:sldId id="391" r:id="rId19"/>
    <p:sldId id="392" r:id="rId20"/>
    <p:sldId id="365" r:id="rId21"/>
    <p:sldId id="366" r:id="rId22"/>
    <p:sldId id="299" r:id="rId23"/>
    <p:sldId id="288" r:id="rId24"/>
    <p:sldId id="367" r:id="rId25"/>
    <p:sldId id="301" r:id="rId26"/>
    <p:sldId id="292" r:id="rId27"/>
    <p:sldId id="270" r:id="rId28"/>
    <p:sldId id="287" r:id="rId29"/>
    <p:sldId id="285" r:id="rId30"/>
    <p:sldId id="363" r:id="rId31"/>
    <p:sldId id="364" r:id="rId32"/>
    <p:sldId id="274" r:id="rId33"/>
    <p:sldId id="383" r:id="rId34"/>
    <p:sldId id="400" r:id="rId35"/>
    <p:sldId id="394" r:id="rId36"/>
    <p:sldId id="396" r:id="rId37"/>
    <p:sldId id="398" r:id="rId38"/>
    <p:sldId id="399" r:id="rId39"/>
    <p:sldId id="401" r:id="rId40"/>
    <p:sldId id="393" r:id="rId41"/>
    <p:sldId id="314" r:id="rId42"/>
    <p:sldId id="404" r:id="rId43"/>
    <p:sldId id="405" r:id="rId44"/>
    <p:sldId id="372" r:id="rId45"/>
    <p:sldId id="403" r:id="rId46"/>
    <p:sldId id="406" r:id="rId47"/>
    <p:sldId id="402" r:id="rId48"/>
  </p:sldIdLst>
  <p:sldSz cx="9144000" cy="6858000" type="screen4x3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emsing, Sophie" initials="HS" lastIdx="15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839FED"/>
    <a:srgbClr val="FFC000"/>
    <a:srgbClr val="FF0000"/>
    <a:srgbClr val="8BE1FF"/>
    <a:srgbClr val="FFFF81"/>
    <a:srgbClr val="7DDF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ittlere Formatvorlage 2 - Akz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7B26C5-4107-4FEC-AEDC-1716B250A1EF}" styleName="Helle Formatvorlag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Helle Formatvorlage 3 - Akz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Helle Formatvorlage 3 - Akz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10" autoAdjust="0"/>
    <p:restoredTop sz="93976" autoAdjust="0"/>
  </p:normalViewPr>
  <p:slideViewPr>
    <p:cSldViewPr snapToGrid="0">
      <p:cViewPr varScale="1">
        <p:scale>
          <a:sx n="123" d="100"/>
          <a:sy n="123" d="100"/>
        </p:scale>
        <p:origin x="123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commentAuthors" Target="commentAuthors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vier\AppData\Local\Temp\_D3TMP1\Processi\Grafiken%20Gesamtertr&#228;ge%20und%20Gesamtaufwendungen%20-%20neu%20-%2022.10.2018(T001537739)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vier\AppData\Local\Temp\_D3TMP1\Processi\Grafiken%20Gesamtertr&#228;ge%20und%20Gesamtaufwendungen%20-%20neu%20-%2022.10.2018(T001537739).XLSX" TargetMode="External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vier\AppData\Local\Temp\_D3TMP1\Processi\Tabellen%20LU%20und%20KU%20allgemein%20-%20Haushaltsentwurf%202019(T001521113).XLSX" TargetMode="External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file:///\\storage\vol1\daten\420\finanzenalt\Haushalt\T%20HAUSHALT\HH2019\Haushaltsreden\Haushaltsrede%20K&#228;mmerer\Investitionsauszahlungen%202019.xlsx" TargetMode="External"/><Relationship Id="rId1" Type="http://schemas.openxmlformats.org/officeDocument/2006/relationships/themeOverride" Target="../theme/themeOverrid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\\storage\vol1\daten\420\finanzenalt\Haushalt\T%20HAUSHALT\HH2019\Haushaltsreden\Haushaltsrede%20K&#228;mmerer\2018-10-31_Pro%20EW%20Werte_ausgew&#228;hlte%20Aufgabenbereich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5098775951571892E-2"/>
          <c:y val="8.464837244181686E-2"/>
          <c:w val="0.83675594657577845"/>
          <c:h val="0.82627357626808273"/>
        </c:manualLayout>
      </c:layout>
      <c:pie3DChart>
        <c:varyColors val="1"/>
        <c:ser>
          <c:idx val="2"/>
          <c:order val="0"/>
          <c:dPt>
            <c:idx val="0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1-CC0B-45D4-8DB0-95B7854E04C6}"/>
              </c:ext>
            </c:extLst>
          </c:dPt>
          <c:dPt>
            <c:idx val="1"/>
            <c:bubble3D val="0"/>
            <c:spPr>
              <a:solidFill>
                <a:srgbClr val="FF4F4F"/>
              </a:solidFill>
            </c:spPr>
            <c:extLst>
              <c:ext xmlns:c16="http://schemas.microsoft.com/office/drawing/2014/chart" uri="{C3380CC4-5D6E-409C-BE32-E72D297353CC}">
                <c16:uniqueId val="{00000003-CC0B-45D4-8DB0-95B7854E04C6}"/>
              </c:ext>
            </c:extLst>
          </c:dPt>
          <c:dPt>
            <c:idx val="2"/>
            <c:bubble3D val="0"/>
            <c:spPr>
              <a:solidFill>
                <a:srgbClr val="FFFF81"/>
              </a:solidFill>
            </c:spPr>
            <c:extLst>
              <c:ext xmlns:c16="http://schemas.microsoft.com/office/drawing/2014/chart" uri="{C3380CC4-5D6E-409C-BE32-E72D297353CC}">
                <c16:uniqueId val="{00000005-CC0B-45D4-8DB0-95B7854E04C6}"/>
              </c:ext>
            </c:extLst>
          </c:dPt>
          <c:dPt>
            <c:idx val="3"/>
            <c:bubble3D val="0"/>
            <c:spPr>
              <a:solidFill>
                <a:srgbClr val="8BE1FF"/>
              </a:solidFill>
            </c:spPr>
            <c:extLst>
              <c:ext xmlns:c16="http://schemas.microsoft.com/office/drawing/2014/chart" uri="{C3380CC4-5D6E-409C-BE32-E72D297353CC}">
                <c16:uniqueId val="{00000007-CC0B-45D4-8DB0-95B7854E04C6}"/>
              </c:ext>
            </c:extLst>
          </c:dPt>
          <c:dPt>
            <c:idx val="4"/>
            <c:bubble3D val="0"/>
            <c:spPr>
              <a:solidFill>
                <a:srgbClr val="FFFF81"/>
              </a:solidFill>
            </c:spPr>
            <c:extLst>
              <c:ext xmlns:c16="http://schemas.microsoft.com/office/drawing/2014/chart" uri="{C3380CC4-5D6E-409C-BE32-E72D297353CC}">
                <c16:uniqueId val="{00000009-CC0B-45D4-8DB0-95B7854E04C6}"/>
              </c:ext>
            </c:extLst>
          </c:dPt>
          <c:dPt>
            <c:idx val="5"/>
            <c:bubble3D val="0"/>
            <c:spPr>
              <a:solidFill>
                <a:srgbClr val="7DDF7D"/>
              </a:solidFill>
            </c:spPr>
            <c:extLst>
              <c:ext xmlns:c16="http://schemas.microsoft.com/office/drawing/2014/chart" uri="{C3380CC4-5D6E-409C-BE32-E72D297353CC}">
                <c16:uniqueId val="{0000000B-CC0B-45D4-8DB0-95B7854E04C6}"/>
              </c:ext>
            </c:extLst>
          </c:dPt>
          <c:dPt>
            <c:idx val="6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D-CC0B-45D4-8DB0-95B7854E04C6}"/>
              </c:ext>
            </c:extLst>
          </c:dPt>
          <c:dLbls>
            <c:dLbl>
              <c:idx val="0"/>
              <c:layout>
                <c:manualLayout>
                  <c:x val="0.23983423845161467"/>
                  <c:y val="-1.811825847350476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CC0B-45D4-8DB0-95B7854E04C6}"/>
                </c:ext>
              </c:extLst>
            </c:dLbl>
            <c:dLbl>
              <c:idx val="4"/>
              <c:layout>
                <c:manualLayout>
                  <c:x val="1.0900707615436429E-3"/>
                  <c:y val="-5.2369320042078681E-3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CC0B-45D4-8DB0-95B7854E04C6}"/>
                </c:ext>
              </c:extLst>
            </c:dLbl>
            <c:dLbl>
              <c:idx val="5"/>
              <c:layout>
                <c:manualLayout>
                  <c:x val="0.20764968438342549"/>
                  <c:y val="0.1076936209993634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CC0B-45D4-8DB0-95B7854E04C6}"/>
                </c:ext>
              </c:extLst>
            </c:dLbl>
            <c:dLbl>
              <c:idx val="6"/>
              <c:layout>
                <c:manualLayout>
                  <c:x val="-0.20949295520418496"/>
                  <c:y val="0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CC0B-45D4-8DB0-95B7854E04C6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Gesamterträge!$A$4:$A$10</c:f>
              <c:strCache>
                <c:ptCount val="7"/>
                <c:pt idx="0">
                  <c:v>Steuern u. ähnliche Abgaben (Wohngeldent-
lastung)</c:v>
                </c:pt>
                <c:pt idx="1">
                  <c:v>Zuwendungen und allgemeine Umlagen</c:v>
                </c:pt>
                <c:pt idx="2">
                  <c:v>Sonstige Transfererträge</c:v>
                </c:pt>
                <c:pt idx="3">
                  <c:v>Öffentlich-rechtliche Leistungsentgelte</c:v>
                </c:pt>
                <c:pt idx="4">
                  <c:v>Privatrechtliche Leistungsentgelte</c:v>
                </c:pt>
                <c:pt idx="5">
                  <c:v>Kostenerstattungen und Kostenumlagen</c:v>
                </c:pt>
                <c:pt idx="6">
                  <c:v>Sonstige ordentliche Erträge (inkl. aktivierte Eigenleistungen)</c:v>
                </c:pt>
              </c:strCache>
            </c:strRef>
          </c:cat>
          <c:val>
            <c:numRef>
              <c:f>Gesamterträge!$B$4:$B$10</c:f>
              <c:numCache>
                <c:formatCode>#,##0\ "€"</c:formatCode>
                <c:ptCount val="7"/>
                <c:pt idx="0">
                  <c:v>1933199</c:v>
                </c:pt>
                <c:pt idx="1">
                  <c:v>223018114</c:v>
                </c:pt>
                <c:pt idx="2">
                  <c:v>9858921</c:v>
                </c:pt>
                <c:pt idx="3">
                  <c:v>49220523</c:v>
                </c:pt>
                <c:pt idx="4">
                  <c:v>6516887</c:v>
                </c:pt>
                <c:pt idx="5">
                  <c:v>77785549</c:v>
                </c:pt>
                <c:pt idx="6">
                  <c:v>3958987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CC0B-45D4-8DB0-95B7854E04C6}"/>
            </c:ext>
          </c:extLst>
        </c:ser>
        <c:ser>
          <c:idx val="3"/>
          <c:order val="1"/>
          <c:dPt>
            <c:idx val="0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10-CC0B-45D4-8DB0-95B7854E04C6}"/>
              </c:ext>
            </c:extLst>
          </c:dPt>
          <c:dPt>
            <c:idx val="1"/>
            <c:bubble3D val="0"/>
            <c:spPr>
              <a:solidFill>
                <a:srgbClr val="FF4F4F"/>
              </a:solidFill>
            </c:spPr>
            <c:extLst>
              <c:ext xmlns:c16="http://schemas.microsoft.com/office/drawing/2014/chart" uri="{C3380CC4-5D6E-409C-BE32-E72D297353CC}">
                <c16:uniqueId val="{00000012-CC0B-45D4-8DB0-95B7854E04C6}"/>
              </c:ext>
            </c:extLst>
          </c:dPt>
          <c:dPt>
            <c:idx val="2"/>
            <c:bubble3D val="0"/>
            <c:spPr>
              <a:solidFill>
                <a:srgbClr val="FFFF81"/>
              </a:solidFill>
            </c:spPr>
            <c:extLst>
              <c:ext xmlns:c16="http://schemas.microsoft.com/office/drawing/2014/chart" uri="{C3380CC4-5D6E-409C-BE32-E72D297353CC}">
                <c16:uniqueId val="{00000014-CC0B-45D4-8DB0-95B7854E04C6}"/>
              </c:ext>
            </c:extLst>
          </c:dPt>
          <c:dPt>
            <c:idx val="3"/>
            <c:bubble3D val="0"/>
            <c:spPr>
              <a:solidFill>
                <a:srgbClr val="8BE1FF"/>
              </a:solidFill>
            </c:spPr>
            <c:extLst>
              <c:ext xmlns:c16="http://schemas.microsoft.com/office/drawing/2014/chart" uri="{C3380CC4-5D6E-409C-BE32-E72D297353CC}">
                <c16:uniqueId val="{00000016-CC0B-45D4-8DB0-95B7854E04C6}"/>
              </c:ext>
            </c:extLst>
          </c:dPt>
          <c:dPt>
            <c:idx val="4"/>
            <c:bubble3D val="0"/>
            <c:spPr>
              <a:solidFill>
                <a:srgbClr val="FFFF81"/>
              </a:solidFill>
            </c:spPr>
            <c:extLst>
              <c:ext xmlns:c16="http://schemas.microsoft.com/office/drawing/2014/chart" uri="{C3380CC4-5D6E-409C-BE32-E72D297353CC}">
                <c16:uniqueId val="{00000018-CC0B-45D4-8DB0-95B7854E04C6}"/>
              </c:ext>
            </c:extLst>
          </c:dPt>
          <c:dPt>
            <c:idx val="5"/>
            <c:bubble3D val="0"/>
            <c:spPr>
              <a:solidFill>
                <a:srgbClr val="7DDF7D"/>
              </a:solidFill>
            </c:spPr>
            <c:extLst>
              <c:ext xmlns:c16="http://schemas.microsoft.com/office/drawing/2014/chart" uri="{C3380CC4-5D6E-409C-BE32-E72D297353CC}">
                <c16:uniqueId val="{0000001A-CC0B-45D4-8DB0-95B7854E04C6}"/>
              </c:ext>
            </c:extLst>
          </c:dPt>
          <c:dPt>
            <c:idx val="6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1C-CC0B-45D4-8DB0-95B7854E04C6}"/>
              </c:ext>
            </c:extLst>
          </c:dPt>
          <c:dLbls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Gesamterträge!$A$4:$A$10</c:f>
              <c:strCache>
                <c:ptCount val="7"/>
                <c:pt idx="0">
                  <c:v>Steuern u. ähnliche Abgaben (Wohngeldent-
lastung)</c:v>
                </c:pt>
                <c:pt idx="1">
                  <c:v>Zuwendungen und allgemeine Umlagen</c:v>
                </c:pt>
                <c:pt idx="2">
                  <c:v>Sonstige Transfererträge</c:v>
                </c:pt>
                <c:pt idx="3">
                  <c:v>Öffentlich-rechtliche Leistungsentgelte</c:v>
                </c:pt>
                <c:pt idx="4">
                  <c:v>Privatrechtliche Leistungsentgelte</c:v>
                </c:pt>
                <c:pt idx="5">
                  <c:v>Kostenerstattungen und Kostenumlagen</c:v>
                </c:pt>
                <c:pt idx="6">
                  <c:v>Sonstige ordentliche Erträge (inkl. aktivierte Eigenleistungen)</c:v>
                </c:pt>
              </c:strCache>
            </c:strRef>
          </c:cat>
          <c:val>
            <c:numRef>
              <c:f>Gesamterträge!$B$4:$B$10</c:f>
              <c:numCache>
                <c:formatCode>#,##0\ "€"</c:formatCode>
                <c:ptCount val="7"/>
                <c:pt idx="0">
                  <c:v>1933199</c:v>
                </c:pt>
                <c:pt idx="1">
                  <c:v>223018114</c:v>
                </c:pt>
                <c:pt idx="2">
                  <c:v>9858921</c:v>
                </c:pt>
                <c:pt idx="3">
                  <c:v>49220523</c:v>
                </c:pt>
                <c:pt idx="4">
                  <c:v>6516887</c:v>
                </c:pt>
                <c:pt idx="5">
                  <c:v>77785549</c:v>
                </c:pt>
                <c:pt idx="6">
                  <c:v>3958987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D-CC0B-45D4-8DB0-95B7854E04C6}"/>
            </c:ext>
          </c:extLst>
        </c:ser>
        <c:ser>
          <c:idx val="1"/>
          <c:order val="2"/>
          <c:dPt>
            <c:idx val="0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1F-CC0B-45D4-8DB0-95B7854E04C6}"/>
              </c:ext>
            </c:extLst>
          </c:dPt>
          <c:dPt>
            <c:idx val="1"/>
            <c:bubble3D val="0"/>
            <c:spPr>
              <a:solidFill>
                <a:srgbClr val="FF4F4F"/>
              </a:solidFill>
            </c:spPr>
            <c:extLst>
              <c:ext xmlns:c16="http://schemas.microsoft.com/office/drawing/2014/chart" uri="{C3380CC4-5D6E-409C-BE32-E72D297353CC}">
                <c16:uniqueId val="{00000021-CC0B-45D4-8DB0-95B7854E04C6}"/>
              </c:ext>
            </c:extLst>
          </c:dPt>
          <c:dPt>
            <c:idx val="2"/>
            <c:bubble3D val="0"/>
            <c:spPr>
              <a:solidFill>
                <a:srgbClr val="FFFF81"/>
              </a:solidFill>
            </c:spPr>
            <c:extLst>
              <c:ext xmlns:c16="http://schemas.microsoft.com/office/drawing/2014/chart" uri="{C3380CC4-5D6E-409C-BE32-E72D297353CC}">
                <c16:uniqueId val="{00000023-CC0B-45D4-8DB0-95B7854E04C6}"/>
              </c:ext>
            </c:extLst>
          </c:dPt>
          <c:dPt>
            <c:idx val="3"/>
            <c:bubble3D val="0"/>
            <c:spPr>
              <a:solidFill>
                <a:srgbClr val="8BE1FF"/>
              </a:solidFill>
            </c:spPr>
            <c:extLst>
              <c:ext xmlns:c16="http://schemas.microsoft.com/office/drawing/2014/chart" uri="{C3380CC4-5D6E-409C-BE32-E72D297353CC}">
                <c16:uniqueId val="{00000025-CC0B-45D4-8DB0-95B7854E04C6}"/>
              </c:ext>
            </c:extLst>
          </c:dPt>
          <c:dPt>
            <c:idx val="4"/>
            <c:bubble3D val="0"/>
            <c:spPr>
              <a:solidFill>
                <a:srgbClr val="FFFF81"/>
              </a:solidFill>
            </c:spPr>
            <c:extLst>
              <c:ext xmlns:c16="http://schemas.microsoft.com/office/drawing/2014/chart" uri="{C3380CC4-5D6E-409C-BE32-E72D297353CC}">
                <c16:uniqueId val="{00000027-CC0B-45D4-8DB0-95B7854E04C6}"/>
              </c:ext>
            </c:extLst>
          </c:dPt>
          <c:dPt>
            <c:idx val="5"/>
            <c:bubble3D val="0"/>
            <c:spPr>
              <a:solidFill>
                <a:srgbClr val="7DDF7D"/>
              </a:solidFill>
            </c:spPr>
            <c:extLst>
              <c:ext xmlns:c16="http://schemas.microsoft.com/office/drawing/2014/chart" uri="{C3380CC4-5D6E-409C-BE32-E72D297353CC}">
                <c16:uniqueId val="{00000029-CC0B-45D4-8DB0-95B7854E04C6}"/>
              </c:ext>
            </c:extLst>
          </c:dPt>
          <c:dPt>
            <c:idx val="6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2B-CC0B-45D4-8DB0-95B7854E04C6}"/>
              </c:ext>
            </c:extLst>
          </c:dPt>
          <c:dLbls>
            <c:dLbl>
              <c:idx val="0"/>
              <c:layout>
                <c:manualLayout>
                  <c:x val="0.17820780961580937"/>
                  <c:y val="-1.529133858267716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3796481217308607"/>
                      <c:h val="0.12795061728395063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F-CC0B-45D4-8DB0-95B7854E04C6}"/>
                </c:ext>
              </c:extLst>
            </c:dLbl>
            <c:dLbl>
              <c:idx val="6"/>
              <c:layout>
                <c:manualLayout>
                  <c:x val="-0.12110490824880842"/>
                  <c:y val="-1.899504228638087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B-CC0B-45D4-8DB0-95B7854E04C6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Gesamterträge!$A$4:$A$10</c:f>
              <c:strCache>
                <c:ptCount val="7"/>
                <c:pt idx="0">
                  <c:v>Steuern u. ähnliche Abgaben (Wohngeldent-
lastung)</c:v>
                </c:pt>
                <c:pt idx="1">
                  <c:v>Zuwendungen und allgemeine Umlagen</c:v>
                </c:pt>
                <c:pt idx="2">
                  <c:v>Sonstige Transfererträge</c:v>
                </c:pt>
                <c:pt idx="3">
                  <c:v>Öffentlich-rechtliche Leistungsentgelte</c:v>
                </c:pt>
                <c:pt idx="4">
                  <c:v>Privatrechtliche Leistungsentgelte</c:v>
                </c:pt>
                <c:pt idx="5">
                  <c:v>Kostenerstattungen und Kostenumlagen</c:v>
                </c:pt>
                <c:pt idx="6">
                  <c:v>Sonstige ordentliche Erträge (inkl. aktivierte Eigenleistungen)</c:v>
                </c:pt>
              </c:strCache>
            </c:strRef>
          </c:cat>
          <c:val>
            <c:numRef>
              <c:f>Gesamterträge!$B$4:$B$10</c:f>
              <c:numCache>
                <c:formatCode>#,##0\ "€"</c:formatCode>
                <c:ptCount val="7"/>
                <c:pt idx="0">
                  <c:v>1933199</c:v>
                </c:pt>
                <c:pt idx="1">
                  <c:v>223018114</c:v>
                </c:pt>
                <c:pt idx="2">
                  <c:v>9858921</c:v>
                </c:pt>
                <c:pt idx="3">
                  <c:v>49220523</c:v>
                </c:pt>
                <c:pt idx="4">
                  <c:v>6516887</c:v>
                </c:pt>
                <c:pt idx="5">
                  <c:v>77785549</c:v>
                </c:pt>
                <c:pt idx="6">
                  <c:v>3958987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2C-CC0B-45D4-8DB0-95B7854E04C6}"/>
            </c:ext>
          </c:extLst>
        </c:ser>
        <c:ser>
          <c:idx val="0"/>
          <c:order val="3"/>
          <c:explosion val="4"/>
          <c:dPt>
            <c:idx val="0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2E-CC0B-45D4-8DB0-95B7854E04C6}"/>
              </c:ext>
            </c:extLst>
          </c:dPt>
          <c:dPt>
            <c:idx val="1"/>
            <c:bubble3D val="0"/>
            <c:spPr>
              <a:solidFill>
                <a:srgbClr val="FF4F4F"/>
              </a:solidFill>
            </c:spPr>
            <c:extLst>
              <c:ext xmlns:c16="http://schemas.microsoft.com/office/drawing/2014/chart" uri="{C3380CC4-5D6E-409C-BE32-E72D297353CC}">
                <c16:uniqueId val="{00000030-CC0B-45D4-8DB0-95B7854E04C6}"/>
              </c:ext>
            </c:extLst>
          </c:dPt>
          <c:dPt>
            <c:idx val="2"/>
            <c:bubble3D val="0"/>
            <c:spPr>
              <a:solidFill>
                <a:srgbClr val="FFFF81"/>
              </a:solidFill>
            </c:spPr>
            <c:extLst>
              <c:ext xmlns:c16="http://schemas.microsoft.com/office/drawing/2014/chart" uri="{C3380CC4-5D6E-409C-BE32-E72D297353CC}">
                <c16:uniqueId val="{00000032-CC0B-45D4-8DB0-95B7854E04C6}"/>
              </c:ext>
            </c:extLst>
          </c:dPt>
          <c:dPt>
            <c:idx val="3"/>
            <c:bubble3D val="0"/>
            <c:spPr>
              <a:solidFill>
                <a:srgbClr val="8BE1FF"/>
              </a:solidFill>
            </c:spPr>
            <c:extLst>
              <c:ext xmlns:c16="http://schemas.microsoft.com/office/drawing/2014/chart" uri="{C3380CC4-5D6E-409C-BE32-E72D297353CC}">
                <c16:uniqueId val="{00000034-CC0B-45D4-8DB0-95B7854E04C6}"/>
              </c:ext>
            </c:extLst>
          </c:dPt>
          <c:dPt>
            <c:idx val="4"/>
            <c:bubble3D val="0"/>
            <c:spPr>
              <a:solidFill>
                <a:srgbClr val="FFFF81"/>
              </a:solidFill>
            </c:spPr>
            <c:extLst>
              <c:ext xmlns:c16="http://schemas.microsoft.com/office/drawing/2014/chart" uri="{C3380CC4-5D6E-409C-BE32-E72D297353CC}">
                <c16:uniqueId val="{00000036-CC0B-45D4-8DB0-95B7854E04C6}"/>
              </c:ext>
            </c:extLst>
          </c:dPt>
          <c:dPt>
            <c:idx val="5"/>
            <c:bubble3D val="0"/>
            <c:spPr>
              <a:solidFill>
                <a:srgbClr val="7DDF7D"/>
              </a:solidFill>
            </c:spPr>
            <c:extLst>
              <c:ext xmlns:c16="http://schemas.microsoft.com/office/drawing/2014/chart" uri="{C3380CC4-5D6E-409C-BE32-E72D297353CC}">
                <c16:uniqueId val="{00000038-CC0B-45D4-8DB0-95B7854E04C6}"/>
              </c:ext>
            </c:extLst>
          </c:dPt>
          <c:dPt>
            <c:idx val="6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3A-CC0B-45D4-8DB0-95B7854E04C6}"/>
              </c:ext>
            </c:extLst>
          </c:dPt>
          <c:dLbls>
            <c:dLbl>
              <c:idx val="0"/>
              <c:layout>
                <c:manualLayout>
                  <c:x val="0.35944050777203468"/>
                  <c:y val="1.2736058999336492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4967369313210849"/>
                      <c:h val="0.141584699453551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2E-CC0B-45D4-8DB0-95B7854E04C6}"/>
                </c:ext>
              </c:extLst>
            </c:dLbl>
            <c:dLbl>
              <c:idx val="4"/>
              <c:layout>
                <c:manualLayout>
                  <c:x val="1.7995910020449878E-3"/>
                  <c:y val="-9.8382802820788345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6-CC0B-45D4-8DB0-95B7854E04C6}"/>
                </c:ext>
              </c:extLst>
            </c:dLbl>
            <c:dLbl>
              <c:idx val="5"/>
              <c:layout>
                <c:manualLayout>
                  <c:x val="1.5529523533484696E-2"/>
                  <c:y val="-6.60524816948217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8-CC0B-45D4-8DB0-95B7854E04C6}"/>
                </c:ext>
              </c:extLst>
            </c:dLbl>
            <c:dLbl>
              <c:idx val="6"/>
              <c:layout>
                <c:manualLayout>
                  <c:x val="-7.8802312287651194E-2"/>
                  <c:y val="7.4571215510812821E-4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Sonstige ordentliche Erträge 
1%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3A-CC0B-45D4-8DB0-95B7854E04C6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Gesamterträge!$A$4:$A$10</c:f>
              <c:strCache>
                <c:ptCount val="7"/>
                <c:pt idx="0">
                  <c:v>Steuern u. ähnliche Abgaben (Wohngeldent-
lastung)</c:v>
                </c:pt>
                <c:pt idx="1">
                  <c:v>Zuwendungen und allgemeine Umlagen</c:v>
                </c:pt>
                <c:pt idx="2">
                  <c:v>Sonstige Transfererträge</c:v>
                </c:pt>
                <c:pt idx="3">
                  <c:v>Öffentlich-rechtliche Leistungsentgelte</c:v>
                </c:pt>
                <c:pt idx="4">
                  <c:v>Privatrechtliche Leistungsentgelte</c:v>
                </c:pt>
                <c:pt idx="5">
                  <c:v>Kostenerstattungen und Kostenumlagen</c:v>
                </c:pt>
                <c:pt idx="6">
                  <c:v>Sonstige ordentliche Erträge (inkl. aktivierte Eigenleistungen)</c:v>
                </c:pt>
              </c:strCache>
            </c:strRef>
          </c:cat>
          <c:val>
            <c:numRef>
              <c:f>Gesamterträge!$B$4:$B$10</c:f>
              <c:numCache>
                <c:formatCode>#,##0\ "€"</c:formatCode>
                <c:ptCount val="7"/>
                <c:pt idx="0">
                  <c:v>1933199</c:v>
                </c:pt>
                <c:pt idx="1">
                  <c:v>223018114</c:v>
                </c:pt>
                <c:pt idx="2">
                  <c:v>9858921</c:v>
                </c:pt>
                <c:pt idx="3">
                  <c:v>49220523</c:v>
                </c:pt>
                <c:pt idx="4">
                  <c:v>6516887</c:v>
                </c:pt>
                <c:pt idx="5">
                  <c:v>77785549</c:v>
                </c:pt>
                <c:pt idx="6">
                  <c:v>3958987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3B-CC0B-45D4-8DB0-95B7854E04C6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3882109238063454E-2"/>
          <c:y val="8.742206443013921E-2"/>
          <c:w val="0.84139958450210905"/>
          <c:h val="0.82017144844183809"/>
        </c:manualLayout>
      </c:layout>
      <c:pie3DChart>
        <c:varyColors val="1"/>
        <c:ser>
          <c:idx val="1"/>
          <c:order val="0"/>
          <c:explosion val="4"/>
          <c:dPt>
            <c:idx val="0"/>
            <c:bubble3D val="0"/>
            <c:spPr>
              <a:solidFill>
                <a:srgbClr val="8BE1FF"/>
              </a:solidFill>
            </c:spPr>
            <c:extLst>
              <c:ext xmlns:c16="http://schemas.microsoft.com/office/drawing/2014/chart" uri="{C3380CC4-5D6E-409C-BE32-E72D297353CC}">
                <c16:uniqueId val="{00000001-2936-4FD0-941C-2F7469595936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3-2936-4FD0-941C-2F7469595936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5-2936-4FD0-941C-2F7469595936}"/>
              </c:ext>
            </c:extLst>
          </c:dPt>
          <c:dPt>
            <c:idx val="3"/>
            <c:bubble3D val="0"/>
            <c:spPr>
              <a:solidFill>
                <a:srgbClr val="839FED"/>
              </a:solidFill>
            </c:spPr>
            <c:extLst>
              <c:ext xmlns:c16="http://schemas.microsoft.com/office/drawing/2014/chart" uri="{C3380CC4-5D6E-409C-BE32-E72D297353CC}">
                <c16:uniqueId val="{00000007-2936-4FD0-941C-2F7469595936}"/>
              </c:ext>
            </c:extLst>
          </c:dPt>
          <c:dPt>
            <c:idx val="4"/>
            <c:bubble3D val="0"/>
            <c:spPr>
              <a:solidFill>
                <a:srgbClr val="7DDF7D"/>
              </a:solidFill>
            </c:spPr>
            <c:extLst>
              <c:ext xmlns:c16="http://schemas.microsoft.com/office/drawing/2014/chart" uri="{C3380CC4-5D6E-409C-BE32-E72D297353CC}">
                <c16:uniqueId val="{00000009-2936-4FD0-941C-2F7469595936}"/>
              </c:ext>
            </c:extLst>
          </c:dPt>
          <c:dPt>
            <c:idx val="5"/>
            <c:bubble3D val="0"/>
            <c:spPr>
              <a:solidFill>
                <a:srgbClr val="FFFF81"/>
              </a:solidFill>
            </c:spPr>
            <c:extLst>
              <c:ext xmlns:c16="http://schemas.microsoft.com/office/drawing/2014/chart" uri="{C3380CC4-5D6E-409C-BE32-E72D297353CC}">
                <c16:uniqueId val="{0000000B-2936-4FD0-941C-2F7469595936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Personalauf-</a:t>
                    </a:r>
                  </a:p>
                  <a:p>
                    <a:r>
                      <a:rPr lang="en-US"/>
                      <a:t>wendungen
13%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936-4FD0-941C-2F7469595936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Versorgungs-</a:t>
                    </a:r>
                  </a:p>
                  <a:p>
                    <a:r>
                      <a:rPr lang="en-US"/>
                      <a:t>aufwendungen
1%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936-4FD0-941C-2F7469595936}"/>
                </c:ext>
              </c:extLst>
            </c:dLbl>
            <c:dLbl>
              <c:idx val="4"/>
              <c:layout>
                <c:manualLayout>
                  <c:x val="0.19850765932576112"/>
                  <c:y val="-0.18560842399575264"/>
                </c:manualLayout>
              </c:layout>
              <c:tx>
                <c:rich>
                  <a:bodyPr/>
                  <a:lstStyle/>
                  <a:p>
                    <a:r>
                      <a:rPr lang="en-US"/>
                      <a:t>Transfer-</a:t>
                    </a:r>
                  </a:p>
                  <a:p>
                    <a:r>
                      <a:rPr lang="en-US"/>
                      <a:t>aufwendungen
69%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936-4FD0-941C-2F7469595936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de-DE"/>
                      <a:t>Sonstige ordentl. Aufwendungen (inkl. Zinsen und Finanzauf-wendungen)
3%</a:t>
                    </a:r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936-4FD0-941C-2F7469595936}"/>
                </c:ext>
              </c:extLst>
            </c:dLbl>
            <c:numFmt formatCode="0.0%" sourceLinked="0"/>
            <c:spPr>
              <a:noFill/>
              <a:ln>
                <a:noFill/>
              </a:ln>
              <a:effectLst/>
            </c:sp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Gesamtaufwendungen!$A$4:$A$9</c:f>
              <c:strCache>
                <c:ptCount val="6"/>
                <c:pt idx="0">
                  <c:v>Personalaufwendungen</c:v>
                </c:pt>
                <c:pt idx="1">
                  <c:v>Versorgungsaufwendungen</c:v>
                </c:pt>
                <c:pt idx="2">
                  <c:v>Aufwendungen für Sach- und Dienstleistungen</c:v>
                </c:pt>
                <c:pt idx="3">
                  <c:v>Bilanzielle Abschreibungen</c:v>
                </c:pt>
                <c:pt idx="4">
                  <c:v>Transferaufwendungen</c:v>
                </c:pt>
                <c:pt idx="5">
                  <c:v>Sonstige ordentl. Aufwendungen</c:v>
                </c:pt>
              </c:strCache>
            </c:strRef>
          </c:cat>
          <c:val>
            <c:numRef>
              <c:f>Gesamtaufwendungen!$B$4:$B$9</c:f>
              <c:numCache>
                <c:formatCode>#,##0\ "€"</c:formatCode>
                <c:ptCount val="6"/>
                <c:pt idx="0">
                  <c:v>52239141</c:v>
                </c:pt>
                <c:pt idx="1">
                  <c:v>5322916</c:v>
                </c:pt>
                <c:pt idx="2">
                  <c:v>48651623</c:v>
                </c:pt>
                <c:pt idx="3">
                  <c:v>10346425</c:v>
                </c:pt>
                <c:pt idx="4">
                  <c:v>245439486</c:v>
                </c:pt>
                <c:pt idx="5">
                  <c:v>10187653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936-4FD0-941C-2F7469595936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'KU und LU im Vergleich'!$A$3</c:f>
              <c:strCache>
                <c:ptCount val="1"/>
                <c:pt idx="0">
                  <c:v>Kreisumlage allgemein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'KU und LU im Vergleich'!$B$1:$M$1</c:f>
              <c:strCach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</c:strCache>
            </c:strRef>
          </c:cat>
          <c:val>
            <c:numRef>
              <c:f>'KU und LU im Vergleich'!$B$3:$M$3</c:f>
              <c:numCache>
                <c:formatCode>#,##0</c:formatCode>
                <c:ptCount val="12"/>
                <c:pt idx="0">
                  <c:v>69320334</c:v>
                </c:pt>
                <c:pt idx="1">
                  <c:v>73680914</c:v>
                </c:pt>
                <c:pt idx="2">
                  <c:v>75351161</c:v>
                </c:pt>
                <c:pt idx="3">
                  <c:v>68747577</c:v>
                </c:pt>
                <c:pt idx="4">
                  <c:v>70195540</c:v>
                </c:pt>
                <c:pt idx="5">
                  <c:v>73657411</c:v>
                </c:pt>
                <c:pt idx="6">
                  <c:v>76688129</c:v>
                </c:pt>
                <c:pt idx="7">
                  <c:v>75647961</c:v>
                </c:pt>
                <c:pt idx="8">
                  <c:v>76196232</c:v>
                </c:pt>
                <c:pt idx="9">
                  <c:v>80043270</c:v>
                </c:pt>
                <c:pt idx="10">
                  <c:v>76556122</c:v>
                </c:pt>
                <c:pt idx="11">
                  <c:v>80203608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E7-415A-9AD5-317C8BEE887E}"/>
            </c:ext>
          </c:extLst>
        </c:ser>
        <c:ser>
          <c:idx val="1"/>
          <c:order val="1"/>
          <c:tx>
            <c:strRef>
              <c:f>'KU und LU im Vergleich'!$A$4</c:f>
              <c:strCache>
                <c:ptCount val="1"/>
                <c:pt idx="0">
                  <c:v>Landschaftsumlage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invertIfNegative val="0"/>
          <c:dLbls>
            <c:numFmt formatCode="#,##0.0" sourceLinked="0"/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'KU und LU im Vergleich'!$B$1:$M$1</c:f>
              <c:strCache>
                <c:ptCount val="12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</c:strCache>
            </c:strRef>
          </c:cat>
          <c:val>
            <c:numRef>
              <c:f>'KU und LU im Vergleich'!$B$4:$M$4</c:f>
              <c:numCache>
                <c:formatCode>#,##0</c:formatCode>
                <c:ptCount val="12"/>
                <c:pt idx="0">
                  <c:v>34591139.350000001</c:v>
                </c:pt>
                <c:pt idx="1">
                  <c:v>37637541.100000001</c:v>
                </c:pt>
                <c:pt idx="2">
                  <c:v>36579742.100000001</c:v>
                </c:pt>
                <c:pt idx="3">
                  <c:v>35122356.960000001</c:v>
                </c:pt>
                <c:pt idx="4">
                  <c:v>38542417.899999999</c:v>
                </c:pt>
                <c:pt idx="5">
                  <c:v>39821597.68</c:v>
                </c:pt>
                <c:pt idx="6">
                  <c:v>42141266.609999999</c:v>
                </c:pt>
                <c:pt idx="7">
                  <c:v>43112106</c:v>
                </c:pt>
                <c:pt idx="8">
                  <c:v>45915536</c:v>
                </c:pt>
                <c:pt idx="9">
                  <c:v>49693706</c:v>
                </c:pt>
                <c:pt idx="10">
                  <c:v>49581486</c:v>
                </c:pt>
                <c:pt idx="11">
                  <c:v>50066311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2E7-415A-9AD5-317C8BEE88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41828992"/>
        <c:axId val="241830528"/>
      </c:barChart>
      <c:catAx>
        <c:axId val="24182899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41830528"/>
        <c:crosses val="autoZero"/>
        <c:auto val="1"/>
        <c:lblAlgn val="ctr"/>
        <c:lblOffset val="100"/>
        <c:noMultiLvlLbl val="0"/>
      </c:catAx>
      <c:valAx>
        <c:axId val="241830528"/>
        <c:scaling>
          <c:orientation val="minMax"/>
          <c:max val="90000000"/>
          <c:min val="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/>
                  <a:t>in Mio. €</a:t>
                </a:r>
              </a:p>
            </c:rich>
          </c:tx>
          <c:layout>
            <c:manualLayout>
              <c:xMode val="edge"/>
              <c:yMode val="edge"/>
              <c:x val="2.097902097902098E-2"/>
              <c:y val="0.4297918923621033"/>
            </c:manualLayout>
          </c:layout>
          <c:overlay val="0"/>
        </c:title>
        <c:numFmt formatCode="#,##0" sourceLinked="1"/>
        <c:majorTickMark val="out"/>
        <c:minorTickMark val="none"/>
        <c:tickLblPos val="nextTo"/>
        <c:crossAx val="241828992"/>
        <c:crosses val="autoZero"/>
        <c:crossBetween val="between"/>
        <c:majorUnit val="10000000"/>
        <c:dispUnits>
          <c:builtInUnit val="millions"/>
        </c:dispUnits>
      </c:valAx>
    </c:plotArea>
    <c:legend>
      <c:legendPos val="t"/>
      <c:overlay val="0"/>
    </c:legend>
    <c:plotVisOnly val="1"/>
    <c:dispBlanksAs val="gap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8.3882109238063454E-2"/>
          <c:y val="8.742206443013921E-2"/>
          <c:w val="0.84139958450210905"/>
          <c:h val="0.82017144844183809"/>
        </c:manualLayout>
      </c:layout>
      <c:pie3DChart>
        <c:varyColors val="1"/>
        <c:ser>
          <c:idx val="1"/>
          <c:order val="0"/>
          <c:explosion val="4"/>
          <c:dPt>
            <c:idx val="0"/>
            <c:bubble3D val="0"/>
            <c:spPr>
              <a:solidFill>
                <a:srgbClr val="8BE1FF"/>
              </a:solidFill>
            </c:spPr>
            <c:extLst>
              <c:ext xmlns:c16="http://schemas.microsoft.com/office/drawing/2014/chart" uri="{C3380CC4-5D6E-409C-BE32-E72D297353CC}">
                <c16:uniqueId val="{00000001-FBB7-4414-A518-0378D3602FD5}"/>
              </c:ext>
            </c:extLst>
          </c:dPt>
          <c:dPt>
            <c:idx val="1"/>
            <c:bubble3D val="0"/>
            <c:spPr>
              <a:solidFill>
                <a:srgbClr val="FF0000"/>
              </a:solidFill>
            </c:spPr>
            <c:extLst>
              <c:ext xmlns:c16="http://schemas.microsoft.com/office/drawing/2014/chart" uri="{C3380CC4-5D6E-409C-BE32-E72D297353CC}">
                <c16:uniqueId val="{00000003-FBB7-4414-A518-0378D3602FD5}"/>
              </c:ext>
            </c:extLst>
          </c:dPt>
          <c:dPt>
            <c:idx val="2"/>
            <c:bubble3D val="0"/>
            <c:spPr>
              <a:solidFill>
                <a:srgbClr val="FFC000"/>
              </a:solidFill>
            </c:spPr>
            <c:extLst>
              <c:ext xmlns:c16="http://schemas.microsoft.com/office/drawing/2014/chart" uri="{C3380CC4-5D6E-409C-BE32-E72D297353CC}">
                <c16:uniqueId val="{00000005-FBB7-4414-A518-0378D3602FD5}"/>
              </c:ext>
            </c:extLst>
          </c:dPt>
          <c:dPt>
            <c:idx val="3"/>
            <c:bubble3D val="0"/>
            <c:spPr>
              <a:solidFill>
                <a:srgbClr val="839FED"/>
              </a:solidFill>
            </c:spPr>
            <c:extLst>
              <c:ext xmlns:c16="http://schemas.microsoft.com/office/drawing/2014/chart" uri="{C3380CC4-5D6E-409C-BE32-E72D297353CC}">
                <c16:uniqueId val="{00000007-FBB7-4414-A518-0378D3602FD5}"/>
              </c:ext>
            </c:extLst>
          </c:dPt>
          <c:dPt>
            <c:idx val="4"/>
            <c:bubble3D val="0"/>
            <c:spPr>
              <a:solidFill>
                <a:srgbClr val="7DDF7D"/>
              </a:solidFill>
            </c:spPr>
            <c:extLst>
              <c:ext xmlns:c16="http://schemas.microsoft.com/office/drawing/2014/chart" uri="{C3380CC4-5D6E-409C-BE32-E72D297353CC}">
                <c16:uniqueId val="{00000009-FBB7-4414-A518-0378D3602FD5}"/>
              </c:ext>
            </c:extLst>
          </c:dPt>
          <c:dPt>
            <c:idx val="5"/>
            <c:bubble3D val="0"/>
            <c:spPr>
              <a:solidFill>
                <a:srgbClr val="FFFF81"/>
              </a:solidFill>
            </c:spPr>
            <c:extLst>
              <c:ext xmlns:c16="http://schemas.microsoft.com/office/drawing/2014/chart" uri="{C3380CC4-5D6E-409C-BE32-E72D297353CC}">
                <c16:uniqueId val="{0000000B-FBB7-4414-A518-0378D3602FD5}"/>
              </c:ext>
            </c:extLst>
          </c:dPt>
          <c:dLbls>
            <c:dLbl>
              <c:idx val="1"/>
              <c:layout>
                <c:manualLayout>
                  <c:x val="9.8686331472217226E-2"/>
                  <c:y val="-6.8848526451785894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BB7-4414-A518-0378D3602FD5}"/>
                </c:ext>
              </c:extLst>
            </c:dLbl>
            <c:dLbl>
              <c:idx val="7"/>
              <c:layout>
                <c:manualLayout>
                  <c:x val="6.6407005586977388E-2"/>
                  <c:y val="-3.4247991820509957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separator> </c:separator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FBB7-4414-A518-0378D3602FD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eparator> </c:separator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'Investitionen 2019'!$A$4:$A$11</c:f>
              <c:strCache>
                <c:ptCount val="8"/>
                <c:pt idx="0">
                  <c:v>Straßenbau und Straßenunterhaltung</c:v>
                </c:pt>
                <c:pt idx="1">
                  <c:v>Erwerb Finanzanlagen (Pensionsrückstellungen)</c:v>
                </c:pt>
                <c:pt idx="2">
                  <c:v>Sicherheit und Ordnung</c:v>
                </c:pt>
                <c:pt idx="3">
                  <c:v>Ausstattung der Schulen (ohne Hochbaumaßnahmen) </c:v>
                </c:pt>
                <c:pt idx="4">
                  <c:v>Zentraler Service (u. a. Hochbaumaßnahmen)</c:v>
                </c:pt>
                <c:pt idx="5">
                  <c:v>Straßenverkehr </c:v>
                </c:pt>
                <c:pt idx="6">
                  <c:v>Jugendamt (Investitionsförderung U3)</c:v>
                </c:pt>
                <c:pt idx="7">
                  <c:v>Sonstige Zwecke</c:v>
                </c:pt>
              </c:strCache>
            </c:strRef>
          </c:cat>
          <c:val>
            <c:numRef>
              <c:f>'Investitionen 2019'!$B$4:$B$11</c:f>
              <c:numCache>
                <c:formatCode>#,##0\ "€"</c:formatCode>
                <c:ptCount val="8"/>
                <c:pt idx="0">
                  <c:v>9495000</c:v>
                </c:pt>
                <c:pt idx="1">
                  <c:v>5688490</c:v>
                </c:pt>
                <c:pt idx="2">
                  <c:v>1530200</c:v>
                </c:pt>
                <c:pt idx="3">
                  <c:v>366001</c:v>
                </c:pt>
                <c:pt idx="4">
                  <c:v>9786496</c:v>
                </c:pt>
                <c:pt idx="5">
                  <c:v>200000</c:v>
                </c:pt>
                <c:pt idx="6">
                  <c:v>906305</c:v>
                </c:pt>
                <c:pt idx="7">
                  <c:v>827620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FBB7-4414-A518-0378D3602FD5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de-DE" b="1"/>
              <a:t>Pro-Einwohner (EW) - Zuschussbedarfe</a:t>
            </a:r>
            <a:r>
              <a:rPr lang="de-DE" b="1" baseline="0"/>
              <a:t> in €</a:t>
            </a:r>
          </a:p>
          <a:p>
            <a:pPr>
              <a:defRPr/>
            </a:pPr>
            <a:r>
              <a:rPr lang="de-DE" b="1" baseline="0"/>
              <a:t>(Vergleichsbasis: Entwurfsdaten 2013 und 2019)</a:t>
            </a:r>
          </a:p>
          <a:p>
            <a:pPr>
              <a:defRPr/>
            </a:pPr>
            <a:endParaRPr lang="de-DE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Tabelle1!$A$6:$A$12</c:f>
              <c:strCache>
                <c:ptCount val="7"/>
                <c:pt idx="0">
                  <c:v>Veterinärdienst / Lebensmittelüberw. / Fleisch- u. Geflügelhygiene</c:v>
                </c:pt>
                <c:pt idx="1">
                  <c:v>Umwelt (Teilergebnisplan 70.1 bis 70.3)</c:v>
                </c:pt>
                <c:pt idx="2">
                  <c:v>Kultur</c:v>
                </c:pt>
                <c:pt idx="3">
                  <c:v>Sozialwesen</c:v>
                </c:pt>
                <c:pt idx="4">
                  <c:v>Gesundheitswesen</c:v>
                </c:pt>
                <c:pt idx="5">
                  <c:v>Straßenbau und Unterhaltung</c:v>
                </c:pt>
                <c:pt idx="6">
                  <c:v>ÖPNV</c:v>
                </c:pt>
              </c:strCache>
            </c:strRef>
          </c:cat>
          <c:val>
            <c:numRef>
              <c:f>Tabelle1!$B$6:$B$12</c:f>
              <c:numCache>
                <c:formatCode>#,##0.00</c:formatCode>
                <c:ptCount val="7"/>
                <c:pt idx="0">
                  <c:v>-8.41</c:v>
                </c:pt>
                <c:pt idx="1">
                  <c:v>-12.05</c:v>
                </c:pt>
                <c:pt idx="2">
                  <c:v>-5.2</c:v>
                </c:pt>
                <c:pt idx="3">
                  <c:v>-126.76</c:v>
                </c:pt>
                <c:pt idx="4">
                  <c:v>-16.059999999999999</c:v>
                </c:pt>
                <c:pt idx="5">
                  <c:v>-23.89</c:v>
                </c:pt>
                <c:pt idx="6">
                  <c:v>-9.4932530999270597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9C9-4AA3-A62B-378A2BA510C2}"/>
            </c:ext>
          </c:extLst>
        </c:ser>
        <c:ser>
          <c:idx val="1"/>
          <c:order val="1"/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Tabelle1!$A$6:$A$12</c:f>
              <c:strCache>
                <c:ptCount val="7"/>
                <c:pt idx="0">
                  <c:v>Veterinärdienst / Lebensmittelüberw. / Fleisch- u. Geflügelhygiene</c:v>
                </c:pt>
                <c:pt idx="1">
                  <c:v>Umwelt (Teilergebnisplan 70.1 bis 70.3)</c:v>
                </c:pt>
                <c:pt idx="2">
                  <c:v>Kultur</c:v>
                </c:pt>
                <c:pt idx="3">
                  <c:v>Sozialwesen</c:v>
                </c:pt>
                <c:pt idx="4">
                  <c:v>Gesundheitswesen</c:v>
                </c:pt>
                <c:pt idx="5">
                  <c:v>Straßenbau und Unterhaltung</c:v>
                </c:pt>
                <c:pt idx="6">
                  <c:v>ÖPNV</c:v>
                </c:pt>
              </c:strCache>
            </c:strRef>
          </c:cat>
          <c:val>
            <c:numRef>
              <c:f>Tabelle1!$C$6:$C$12</c:f>
              <c:numCache>
                <c:formatCode>#,##0.00</c:formatCode>
                <c:ptCount val="7"/>
                <c:pt idx="0">
                  <c:v>-7.22</c:v>
                </c:pt>
                <c:pt idx="1">
                  <c:v>-8.7799999999999994</c:v>
                </c:pt>
                <c:pt idx="2">
                  <c:v>-3.63</c:v>
                </c:pt>
                <c:pt idx="3">
                  <c:v>-130.86000000000001</c:v>
                </c:pt>
                <c:pt idx="4">
                  <c:v>-11.56</c:v>
                </c:pt>
                <c:pt idx="5">
                  <c:v>-19.36</c:v>
                </c:pt>
                <c:pt idx="6">
                  <c:v>-11.634682688353818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9C9-4AA3-A62B-378A2BA510C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77446056"/>
        <c:axId val="477444744"/>
      </c:barChart>
      <c:catAx>
        <c:axId val="47744605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77444744"/>
        <c:crosses val="autoZero"/>
        <c:auto val="1"/>
        <c:lblAlgn val="ctr"/>
        <c:lblOffset val="100"/>
        <c:noMultiLvlLbl val="0"/>
      </c:catAx>
      <c:valAx>
        <c:axId val="47744474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774460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bg2">
          <a:lumMod val="50000"/>
        </a:schemeClr>
      </a:solidFill>
      <a:round/>
    </a:ln>
    <a:effectLst/>
  </c:spPr>
  <c:txPr>
    <a:bodyPr/>
    <a:lstStyle/>
    <a:p>
      <a:pPr>
        <a:defRPr/>
      </a:pPr>
      <a:endParaRPr lang="de-DE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image" Target="../media/image1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6577" cy="497286"/>
          </a:xfrm>
          <a:prstGeom prst="rect">
            <a:avLst/>
          </a:prstGeom>
        </p:spPr>
        <p:txBody>
          <a:bodyPr vert="horz" lIns="92663" tIns="46333" rIns="92663" bIns="46333" rtlCol="0"/>
          <a:lstStyle>
            <a:lvl1pPr algn="l">
              <a:defRPr sz="120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49485" y="1"/>
            <a:ext cx="2946576" cy="497286"/>
          </a:xfrm>
          <a:prstGeom prst="rect">
            <a:avLst/>
          </a:prstGeom>
        </p:spPr>
        <p:txBody>
          <a:bodyPr vert="horz" lIns="92663" tIns="46333" rIns="92663" bIns="46333" rtlCol="0"/>
          <a:lstStyle>
            <a:lvl1pPr algn="r">
              <a:defRPr sz="1200"/>
            </a:lvl1pPr>
          </a:lstStyle>
          <a:p>
            <a:pPr>
              <a:defRPr/>
            </a:pPr>
            <a:fld id="{A21BF9FB-053E-418E-B4C6-016FEA783846}" type="datetimeFigureOut">
              <a:rPr lang="de-DE"/>
              <a:pPr>
                <a:defRPr/>
              </a:pPr>
              <a:t>05.11.2018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3" y="9427764"/>
            <a:ext cx="2946577" cy="497286"/>
          </a:xfrm>
          <a:prstGeom prst="rect">
            <a:avLst/>
          </a:prstGeom>
        </p:spPr>
        <p:txBody>
          <a:bodyPr vert="horz" lIns="92663" tIns="46333" rIns="92663" bIns="46333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49485" y="9427764"/>
            <a:ext cx="2946576" cy="497286"/>
          </a:xfrm>
          <a:prstGeom prst="rect">
            <a:avLst/>
          </a:prstGeom>
        </p:spPr>
        <p:txBody>
          <a:bodyPr vert="horz" lIns="92663" tIns="46333" rIns="92663" bIns="46333" rtlCol="0" anchor="b"/>
          <a:lstStyle>
            <a:lvl1pPr algn="r">
              <a:defRPr sz="1200"/>
            </a:lvl1pPr>
          </a:lstStyle>
          <a:p>
            <a:pPr>
              <a:defRPr/>
            </a:pPr>
            <a:fld id="{890040FA-BB98-4680-9708-A73B3952CE07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2738780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3" y="1"/>
            <a:ext cx="2946577" cy="497286"/>
          </a:xfrm>
          <a:prstGeom prst="rect">
            <a:avLst/>
          </a:prstGeom>
        </p:spPr>
        <p:txBody>
          <a:bodyPr vert="horz" lIns="92663" tIns="46333" rIns="92663" bIns="46333" rtlCol="0"/>
          <a:lstStyle>
            <a:lvl1pPr algn="l">
              <a:defRPr sz="120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49485" y="1"/>
            <a:ext cx="2946576" cy="497286"/>
          </a:xfrm>
          <a:prstGeom prst="rect">
            <a:avLst/>
          </a:prstGeom>
        </p:spPr>
        <p:txBody>
          <a:bodyPr vert="horz" lIns="92663" tIns="46333" rIns="92663" bIns="46333" rtlCol="0"/>
          <a:lstStyle>
            <a:lvl1pPr algn="r">
              <a:defRPr sz="1200"/>
            </a:lvl1pPr>
          </a:lstStyle>
          <a:p>
            <a:pPr>
              <a:defRPr/>
            </a:pPr>
            <a:fld id="{C5DB8498-C08B-4088-B774-526AB1F5AA6E}" type="datetimeFigureOut">
              <a:rPr lang="de-DE"/>
              <a:pPr>
                <a:defRPr/>
              </a:pPr>
              <a:t>05.11.2018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663" tIns="46333" rIns="92663" bIns="46333" rtlCol="0" anchor="ctr"/>
          <a:lstStyle/>
          <a:p>
            <a:pPr lvl="0"/>
            <a:endParaRPr lang="de-DE" noProof="0" dirty="0" smtClean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609" y="4715473"/>
            <a:ext cx="5438463" cy="4466035"/>
          </a:xfrm>
          <a:prstGeom prst="rect">
            <a:avLst/>
          </a:prstGeom>
        </p:spPr>
        <p:txBody>
          <a:bodyPr vert="horz" lIns="92663" tIns="46333" rIns="92663" bIns="46333" rtlCol="0">
            <a:normAutofit/>
          </a:bodyPr>
          <a:lstStyle/>
          <a:p>
            <a:pPr lvl="0"/>
            <a:r>
              <a:rPr lang="de-DE" noProof="0" smtClean="0"/>
              <a:t>Textmasterformate durch Klicken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3" y="9427764"/>
            <a:ext cx="2946577" cy="497286"/>
          </a:xfrm>
          <a:prstGeom prst="rect">
            <a:avLst/>
          </a:prstGeom>
        </p:spPr>
        <p:txBody>
          <a:bodyPr vert="horz" lIns="92663" tIns="46333" rIns="92663" bIns="46333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49485" y="9427764"/>
            <a:ext cx="2946576" cy="497286"/>
          </a:xfrm>
          <a:prstGeom prst="rect">
            <a:avLst/>
          </a:prstGeom>
        </p:spPr>
        <p:txBody>
          <a:bodyPr vert="horz" lIns="92663" tIns="46333" rIns="92663" bIns="46333" rtlCol="0" anchor="b"/>
          <a:lstStyle>
            <a:lvl1pPr algn="r">
              <a:defRPr sz="1200"/>
            </a:lvl1pPr>
          </a:lstStyle>
          <a:p>
            <a:pPr>
              <a:defRPr/>
            </a:pPr>
            <a:fld id="{A2AAE863-6EFD-48B3-AF34-54DD8D082BDE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4404470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305">
              <a:defRPr/>
            </a:pPr>
            <a:fld id="{A2AAE863-6EFD-48B3-AF34-54DD8D082BDE}" type="slidenum">
              <a:rPr lang="de-DE">
                <a:solidFill>
                  <a:prstClr val="black"/>
                </a:solidFill>
              </a:rPr>
              <a:pPr defTabSz="914305">
                <a:defRPr/>
              </a:pPr>
              <a:t>2</a:t>
            </a:fld>
            <a:endParaRPr lang="de-D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3500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sz="800" dirty="0">
                <a:latin typeface="Arial" panose="020B0604020202020204" pitchFamily="34" charset="0"/>
                <a:cs typeface="Arial" panose="020B0604020202020204" pitchFamily="34" charset="0"/>
              </a:rPr>
              <a:t>Stand 13.08.2018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566270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sz="800" dirty="0">
                <a:latin typeface="Arial" panose="020B0604020202020204" pitchFamily="34" charset="0"/>
                <a:cs typeface="Arial" panose="020B0604020202020204" pitchFamily="34" charset="0"/>
              </a:rPr>
              <a:t>Stand 13.08.2018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28494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 smtClean="0"/>
          </a:p>
        </p:txBody>
      </p:sp>
      <p:sp>
        <p:nvSpPr>
          <p:cNvPr id="2253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1860A68-4993-4FF4-B8DF-8252B97ED5BF}" type="slidenum">
              <a:rPr lang="de-DE" smtClean="0"/>
              <a:pPr/>
              <a:t>5</a:t>
            </a:fld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1098923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 smtClean="0"/>
          </a:p>
        </p:txBody>
      </p:sp>
      <p:sp>
        <p:nvSpPr>
          <p:cNvPr id="2253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1860A68-4993-4FF4-B8DF-8252B97ED5BF}" type="slidenum">
              <a:rPr lang="de-DE" smtClean="0"/>
              <a:pPr/>
              <a:t>6</a:t>
            </a:fld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35903670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 smtClean="0"/>
          </a:p>
        </p:txBody>
      </p:sp>
      <p:sp>
        <p:nvSpPr>
          <p:cNvPr id="2253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1860A68-4993-4FF4-B8DF-8252B97ED5BF}" type="slidenum">
              <a:rPr lang="de-DE" smtClean="0"/>
              <a:pPr/>
              <a:t>7</a:t>
            </a:fld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32908157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 smtClean="0"/>
          </a:p>
        </p:txBody>
      </p:sp>
      <p:sp>
        <p:nvSpPr>
          <p:cNvPr id="22532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1860A68-4993-4FF4-B8DF-8252B97ED5BF}" type="slidenum">
              <a:rPr lang="de-DE" smtClean="0"/>
              <a:pPr/>
              <a:t>8</a:t>
            </a:fld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6332318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3912667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10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047240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11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357181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12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937838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13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313100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14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67823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15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6070282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16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325400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17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729259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18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8839052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19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4562920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sz="800" dirty="0">
                <a:latin typeface="Arial" panose="020B0604020202020204" pitchFamily="34" charset="0"/>
                <a:cs typeface="Arial" panose="020B0604020202020204" pitchFamily="34" charset="0"/>
              </a:rPr>
              <a:t>Stand 13.08.2018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20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812872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21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778597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22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9641892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23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6356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24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2850248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25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9641892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Folienbildplatzhalt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Notizenplatzhalt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de-DE" dirty="0" smtClean="0"/>
              <a:t>Stand</a:t>
            </a:r>
            <a:r>
              <a:rPr lang="de-DE" baseline="0" dirty="0" smtClean="0"/>
              <a:t> 10.10.17</a:t>
            </a:r>
            <a:endParaRPr lang="de-DE" dirty="0" smtClean="0"/>
          </a:p>
        </p:txBody>
      </p:sp>
      <p:sp>
        <p:nvSpPr>
          <p:cNvPr id="21508" name="Foliennummernplatzhalt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AE959F8-F37D-4FCD-B62C-C149344DDAE8}" type="slidenum">
              <a:rPr lang="de-DE" smtClean="0"/>
              <a:pPr/>
              <a:t>27</a:t>
            </a:fld>
            <a:endParaRPr lang="de-DE" dirty="0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dirty="0" smtClean="0"/>
              <a:t>Stand 10.10.17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28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7553543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29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599124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30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30096036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31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14080754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32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1823913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sz="800" dirty="0">
                <a:latin typeface="Arial" panose="020B0604020202020204" pitchFamily="34" charset="0"/>
                <a:cs typeface="Arial" panose="020B0604020202020204" pitchFamily="34" charset="0"/>
              </a:rPr>
              <a:t>Stand 13.08.2018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33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75547316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sz="800" dirty="0">
                <a:latin typeface="Arial" panose="020B0604020202020204" pitchFamily="34" charset="0"/>
                <a:cs typeface="Arial" panose="020B0604020202020204" pitchFamily="34" charset="0"/>
              </a:rPr>
              <a:t>Stand 13.08.2018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34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38302400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35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5705848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36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9861794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37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08232899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38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522216257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 smtClean="0"/>
              <a:t>Stand 10.10.17</a:t>
            </a:r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4305">
              <a:defRPr/>
            </a:pPr>
            <a:fld id="{A2AAE863-6EFD-48B3-AF34-54DD8D082BDE}" type="slidenum">
              <a:rPr lang="de-DE">
                <a:solidFill>
                  <a:prstClr val="black"/>
                </a:solidFill>
              </a:rPr>
              <a:pPr defTabSz="914305">
                <a:defRPr/>
              </a:pPr>
              <a:t>39</a:t>
            </a:fld>
            <a:endParaRPr lang="de-D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184963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sz="800" dirty="0">
                <a:latin typeface="Arial" panose="020B0604020202020204" pitchFamily="34" charset="0"/>
                <a:cs typeface="Arial" panose="020B0604020202020204" pitchFamily="34" charset="0"/>
              </a:rPr>
              <a:t>Stand 13.08.2018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42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98819036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sz="800" dirty="0">
                <a:latin typeface="Arial" panose="020B0604020202020204" pitchFamily="34" charset="0"/>
                <a:cs typeface="Arial" panose="020B0604020202020204" pitchFamily="34" charset="0"/>
              </a:rPr>
              <a:t>Stand 13.08.2018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43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4885924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0073">
              <a:defRPr/>
            </a:pPr>
            <a:r>
              <a:rPr lang="de-DE" sz="800" dirty="0">
                <a:latin typeface="Arial" panose="020B0604020202020204" pitchFamily="34" charset="0"/>
                <a:cs typeface="Arial" panose="020B0604020202020204" pitchFamily="34" charset="0"/>
              </a:rPr>
              <a:t>Stand 13.08.2018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AAE863-6EFD-48B3-AF34-54DD8D082BDE}" type="slidenum">
              <a:rPr lang="de-DE" smtClean="0"/>
              <a:pPr>
                <a:defRPr/>
              </a:pPr>
              <a:t>46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821738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gradFill rotWithShape="1">
            <a:gsLst>
              <a:gs pos="0">
                <a:srgbClr val="DEDEDE"/>
              </a:gs>
              <a:gs pos="100000">
                <a:schemeClr val="bg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0" y="1052513"/>
            <a:ext cx="9144000" cy="144462"/>
          </a:xfrm>
          <a:prstGeom prst="rect">
            <a:avLst/>
          </a:prstGeom>
          <a:gradFill rotWithShape="1">
            <a:gsLst>
              <a:gs pos="0">
                <a:srgbClr val="D00000"/>
              </a:gs>
              <a:gs pos="100000">
                <a:srgbClr val="FF9F9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 dirty="0"/>
          </a:p>
        </p:txBody>
      </p:sp>
      <p:pic>
        <p:nvPicPr>
          <p:cNvPr id="6" name="Picture 10" descr="LOGOROT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476250"/>
            <a:ext cx="4283075" cy="1368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Picture 10" descr="LOGOROT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413" y="476250"/>
            <a:ext cx="4283075" cy="13684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9728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9728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86BCA-3A87-4D48-981A-47E48796013B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F7940E-73B6-47D5-B43B-1EAA1D6AE71C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20F72-7D0D-4C09-BF17-54536BA412C9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41DC0-9158-4507-9E4C-DB0AF30871C3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483A11-1E31-4D81-A5EE-0C6B5373464C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B743C-69A6-400F-A4DB-05313FA01F40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B147ED-5643-4E60-9174-2B8343B511B3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dirty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9E103-37B3-44EB-AA79-AF61257B6A46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27CEA-83DA-4FA4-83BA-EA783DD7A2D1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 spd="med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34AF16-7716-4A88-A100-FE40CEC66CAE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</p:spTree>
  </p:cSld>
  <p:clrMapOvr>
    <a:masterClrMapping/>
  </p:clrMapOvr>
  <p:transition spd="med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intranet.kreis-coesfeld.de:2004/index.htm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04" name="Rectangle 12"/>
          <p:cNvSpPr>
            <a:spLocks noChangeArrowheads="1"/>
          </p:cNvSpPr>
          <p:nvPr/>
        </p:nvSpPr>
        <p:spPr bwMode="auto">
          <a:xfrm>
            <a:off x="0" y="6308725"/>
            <a:ext cx="9144000" cy="549275"/>
          </a:xfrm>
          <a:prstGeom prst="rect">
            <a:avLst/>
          </a:prstGeom>
          <a:gradFill rotWithShape="1">
            <a:gsLst>
              <a:gs pos="0">
                <a:srgbClr val="DEDEDE"/>
              </a:gs>
              <a:gs pos="100000">
                <a:schemeClr val="bg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 dirty="0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43213" y="274638"/>
            <a:ext cx="5843587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bearbeiten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337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53188"/>
            <a:ext cx="2133600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453188"/>
            <a:ext cx="2895600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de-DE" dirty="0"/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453188"/>
            <a:ext cx="2133600" cy="268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9698AC5-CCF7-4727-B49B-AB26550C1410}" type="slidenum">
              <a:rPr lang="de-DE"/>
              <a:pPr>
                <a:defRPr/>
              </a:pPr>
              <a:t>‹Nr.›</a:t>
            </a:fld>
            <a:endParaRPr lang="de-DE" dirty="0"/>
          </a:p>
        </p:txBody>
      </p:sp>
      <p:pic>
        <p:nvPicPr>
          <p:cNvPr id="1032" name="Picture 8" descr="intranet-logo-180-80-2004">
            <a:hlinkClick r:id="rId13" tooltip="zur Startseite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7950" y="44450"/>
            <a:ext cx="2305050" cy="102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3" name="Rectangle 11"/>
          <p:cNvSpPr>
            <a:spLocks noChangeArrowheads="1"/>
          </p:cNvSpPr>
          <p:nvPr/>
        </p:nvSpPr>
        <p:spPr bwMode="auto">
          <a:xfrm>
            <a:off x="0" y="1052513"/>
            <a:ext cx="9144000" cy="144462"/>
          </a:xfrm>
          <a:prstGeom prst="rect">
            <a:avLst/>
          </a:prstGeom>
          <a:gradFill rotWithShape="1">
            <a:gsLst>
              <a:gs pos="0">
                <a:srgbClr val="D00000"/>
              </a:gs>
              <a:gs pos="100000">
                <a:srgbClr val="FF9F9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1" r:id="rId1"/>
    <p:sldLayoutId id="2147484171" r:id="rId2"/>
    <p:sldLayoutId id="2147484172" r:id="rId3"/>
    <p:sldLayoutId id="2147484173" r:id="rId4"/>
    <p:sldLayoutId id="2147484174" r:id="rId5"/>
    <p:sldLayoutId id="2147484175" r:id="rId6"/>
    <p:sldLayoutId id="2147484176" r:id="rId7"/>
    <p:sldLayoutId id="2147484177" r:id="rId8"/>
    <p:sldLayoutId id="2147484178" r:id="rId9"/>
    <p:sldLayoutId id="2147484179" r:id="rId10"/>
    <p:sldLayoutId id="2147484180" r:id="rId11"/>
  </p:sldLayoutIdLst>
  <p:transition spd="med">
    <p:fade thruBlk="1"/>
  </p:transition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Blip>
          <a:blip r:embed="rId15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.bin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2.bin"/><Relationship Id="rId4" Type="http://schemas.openxmlformats.org/officeDocument/2006/relationships/chart" Target="../charts/char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e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emf"/><Relationship Id="rId3" Type="http://schemas.openxmlformats.org/officeDocument/2006/relationships/notesSlide" Target="../notesSlides/notesSlide40.xml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chart" Target="../charts/chart5.x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5.bin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el 1"/>
          <p:cNvSpPr>
            <a:spLocks noGrp="1"/>
          </p:cNvSpPr>
          <p:nvPr>
            <p:ph type="ctrTitle"/>
          </p:nvPr>
        </p:nvSpPr>
        <p:spPr>
          <a:xfrm>
            <a:off x="4416724" y="3202527"/>
            <a:ext cx="4636070" cy="1470025"/>
          </a:xfrm>
        </p:spPr>
        <p:txBody>
          <a:bodyPr/>
          <a:lstStyle/>
          <a:p>
            <a:pPr algn="l" eaLnBrk="1" hangingPunct="1"/>
            <a:r>
              <a:rPr lang="de-DE" dirty="0" smtClean="0"/>
              <a:t>Haushalt 2019</a:t>
            </a:r>
            <a:br>
              <a:rPr lang="de-DE" dirty="0" smtClean="0"/>
            </a:br>
            <a:r>
              <a:rPr lang="de-DE" dirty="0" smtClean="0"/>
              <a:t>Entwurf</a:t>
            </a:r>
            <a:br>
              <a:rPr lang="de-DE" dirty="0" smtClean="0"/>
            </a:br>
            <a:r>
              <a:rPr lang="de-DE" dirty="0"/>
              <a:t/>
            </a:r>
            <a:br>
              <a:rPr lang="de-DE" dirty="0"/>
            </a:br>
            <a:r>
              <a:rPr lang="de-DE" sz="2000" dirty="0" smtClean="0"/>
              <a:t>Stand: 31.10.2018</a:t>
            </a:r>
          </a:p>
        </p:txBody>
      </p:sp>
      <p:sp>
        <p:nvSpPr>
          <p:cNvPr id="3" name="Foliennummernplatzhalter 3"/>
          <p:cNvSpPr txBox="1">
            <a:spLocks/>
          </p:cNvSpPr>
          <p:nvPr/>
        </p:nvSpPr>
        <p:spPr>
          <a:xfrm>
            <a:off x="6553200" y="6453188"/>
            <a:ext cx="2133600" cy="268287"/>
          </a:xfrm>
          <a:prstGeom prst="rect">
            <a:avLst/>
          </a:prstGeom>
          <a:noFill/>
        </p:spPr>
        <p:txBody>
          <a:bodyPr/>
          <a:lstStyle>
            <a:defPPr>
              <a:defRPr lang="de-DE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algn="r"/>
            <a:fld id="{C727D8A8-63C6-41BD-895D-02C887F4DD15}" type="slidenum">
              <a:rPr lang="de-DE" sz="1400" smtClean="0"/>
              <a:pPr algn="r"/>
              <a:t>1</a:t>
            </a:fld>
            <a:endParaRPr lang="de-DE" sz="1400" dirty="0" smtClean="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rgbClr val="000000"/>
                </a:solidFill>
              </a:rPr>
              <a:t>Haushalt </a:t>
            </a:r>
            <a:r>
              <a:rPr lang="de-DE" sz="2800" b="1" dirty="0" smtClean="0">
                <a:solidFill>
                  <a:srgbClr val="000000"/>
                </a:solidFill>
              </a:rPr>
              <a:t>2019</a:t>
            </a:r>
            <a:r>
              <a:rPr lang="de-DE" sz="2800" b="1" dirty="0">
                <a:solidFill>
                  <a:srgbClr val="000000"/>
                </a:solidFill>
              </a:rPr>
              <a:t/>
            </a:r>
            <a:br>
              <a:rPr lang="de-DE" sz="2800" b="1" dirty="0">
                <a:solidFill>
                  <a:srgbClr val="000000"/>
                </a:solidFill>
              </a:rPr>
            </a:br>
            <a:r>
              <a:rPr lang="de-DE" sz="2800" b="1" dirty="0">
                <a:solidFill>
                  <a:srgbClr val="000000"/>
                </a:solidFill>
              </a:rPr>
              <a:t>Entwurf</a:t>
            </a:r>
            <a:endParaRPr lang="de-DE" dirty="0"/>
          </a:p>
        </p:txBody>
      </p:sp>
      <p:graphicFrame>
        <p:nvGraphicFramePr>
          <p:cNvPr id="5" name="Inhaltsplatzhalt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3456602"/>
              </p:ext>
            </p:extLst>
          </p:nvPr>
        </p:nvGraphicFramePr>
        <p:xfrm>
          <a:off x="1258888" y="2565400"/>
          <a:ext cx="6563072" cy="1188720"/>
        </p:xfrm>
        <a:graphic>
          <a:graphicData uri="http://schemas.openxmlformats.org/drawingml/2006/table">
            <a:tbl>
              <a:tblPr bandRow="1">
                <a:tableStyleId>{9D7B26C5-4107-4FEC-AEDC-1716B250A1EF}</a:tableStyleId>
              </a:tblPr>
              <a:tblGrid>
                <a:gridCol w="3970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922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/>
                        <a:t>Erträge</a:t>
                      </a:r>
                      <a:endParaRPr lang="de-DE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/>
                        <a:t>372.397.244 €</a:t>
                      </a:r>
                      <a:endParaRPr lang="de-DE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/>
                        <a:t>Aufwendungen </a:t>
                      </a:r>
                      <a:endParaRPr lang="de-DE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/>
                        <a:t>372.897.244 €</a:t>
                      </a:r>
                      <a:endParaRPr lang="de-DE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de-DE" sz="2000" dirty="0" smtClean="0"/>
                        <a:t>Jahresergebnis</a:t>
                      </a:r>
                      <a:endParaRPr lang="de-DE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/>
                        <a:t>-500.000 €</a:t>
                      </a:r>
                      <a:endParaRPr lang="de-DE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6156" name="Foliennummernplatzhalt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27D8A8-63C6-41BD-895D-02C887F4DD15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DE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157" name="Textfeld 6"/>
          <p:cNvSpPr txBox="1">
            <a:spLocks noChangeArrowheads="1"/>
          </p:cNvSpPr>
          <p:nvPr/>
        </p:nvSpPr>
        <p:spPr bwMode="auto">
          <a:xfrm>
            <a:off x="1187450" y="1835150"/>
            <a:ext cx="336181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Gesamtergebnisplan 2019</a:t>
            </a:r>
            <a:endParaRPr kumimoji="0" lang="de-DE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553784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/>
            </a:r>
            <a:br>
              <a:rPr lang="de-DE" dirty="0"/>
            </a:br>
            <a:r>
              <a:rPr lang="de-DE" sz="2800" b="1" dirty="0"/>
              <a:t>Haushalt </a:t>
            </a:r>
            <a:r>
              <a:rPr lang="de-DE" sz="2800" b="1" dirty="0" smtClean="0"/>
              <a:t>2019</a:t>
            </a:r>
            <a:r>
              <a:rPr lang="de-DE" sz="2800" b="1" dirty="0"/>
              <a:t/>
            </a:r>
            <a:br>
              <a:rPr lang="de-DE" sz="2800" b="1" dirty="0"/>
            </a:br>
            <a:r>
              <a:rPr lang="de-DE" sz="2800" b="1" dirty="0"/>
              <a:t>Entwurf</a:t>
            </a:r>
            <a:r>
              <a:rPr lang="de-DE" dirty="0"/>
              <a:t/>
            </a:r>
            <a:br>
              <a:rPr lang="de-DE" dirty="0"/>
            </a:b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3</a:t>
            </a:fld>
            <a:endParaRPr lang="de-DE" dirty="0"/>
          </a:p>
        </p:txBody>
      </p:sp>
      <p:sp>
        <p:nvSpPr>
          <p:cNvPr id="6" name="Titel 12"/>
          <p:cNvSpPr txBox="1">
            <a:spLocks/>
          </p:cNvSpPr>
          <p:nvPr/>
        </p:nvSpPr>
        <p:spPr bwMode="auto">
          <a:xfrm>
            <a:off x="457200" y="1380744"/>
            <a:ext cx="8248650" cy="630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indent="0" algn="l">
              <a:buNone/>
            </a:pPr>
            <a:r>
              <a:rPr lang="de-DE" sz="2000" b="1" dirty="0" smtClean="0"/>
              <a:t>Erträge</a:t>
            </a:r>
            <a:endParaRPr lang="de-DE" sz="2000" b="1" dirty="0"/>
          </a:p>
        </p:txBody>
      </p:sp>
      <p:graphicFrame>
        <p:nvGraphicFramePr>
          <p:cNvPr id="7" name="Diagramm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7689004"/>
              </p:ext>
            </p:extLst>
          </p:nvPr>
        </p:nvGraphicFramePr>
        <p:xfrm>
          <a:off x="535709" y="1717965"/>
          <a:ext cx="6428509" cy="38423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592600"/>
              </p:ext>
            </p:extLst>
          </p:nvPr>
        </p:nvGraphicFramePr>
        <p:xfrm>
          <a:off x="5329382" y="4895274"/>
          <a:ext cx="3732645" cy="13854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63" name="Arbeitsblatt" r:id="rId5" imgW="4343496" imgH="1657302" progId="Excel.Sheet.12">
                  <p:embed/>
                </p:oleObj>
              </mc:Choice>
              <mc:Fallback>
                <p:oleObj name="Arbeitsblatt" r:id="rId5" imgW="4343496" imgH="1657302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329382" y="4895274"/>
                        <a:ext cx="3732645" cy="13854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1707108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/>
            </a:r>
            <a:br>
              <a:rPr lang="de-DE" dirty="0"/>
            </a:br>
            <a:r>
              <a:rPr lang="de-DE" sz="2800" b="1" dirty="0"/>
              <a:t>Haushalt </a:t>
            </a:r>
            <a:r>
              <a:rPr lang="de-DE" sz="2800" b="1" dirty="0" smtClean="0"/>
              <a:t>2019</a:t>
            </a:r>
            <a:r>
              <a:rPr lang="de-DE" sz="2800" b="1" dirty="0"/>
              <a:t/>
            </a:r>
            <a:br>
              <a:rPr lang="de-DE" sz="2800" b="1" dirty="0"/>
            </a:br>
            <a:r>
              <a:rPr lang="de-DE" sz="2800" b="1" dirty="0"/>
              <a:t>Entwurf</a:t>
            </a:r>
            <a:r>
              <a:rPr lang="de-DE" dirty="0"/>
              <a:t/>
            </a:r>
            <a:br>
              <a:rPr lang="de-DE" dirty="0"/>
            </a:b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4</a:t>
            </a:fld>
            <a:endParaRPr lang="de-DE" dirty="0"/>
          </a:p>
        </p:txBody>
      </p:sp>
      <p:sp>
        <p:nvSpPr>
          <p:cNvPr id="6" name="Titel 12"/>
          <p:cNvSpPr txBox="1">
            <a:spLocks/>
          </p:cNvSpPr>
          <p:nvPr/>
        </p:nvSpPr>
        <p:spPr bwMode="auto">
          <a:xfrm>
            <a:off x="457200" y="1380744"/>
            <a:ext cx="8248650" cy="630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indent="0" algn="l">
              <a:buNone/>
            </a:pPr>
            <a:r>
              <a:rPr lang="de-DE" sz="2000" b="1" dirty="0" smtClean="0"/>
              <a:t>Aufwendungen</a:t>
            </a:r>
            <a:endParaRPr lang="de-DE" sz="2000" b="1" dirty="0"/>
          </a:p>
        </p:txBody>
      </p:sp>
      <p:graphicFrame>
        <p:nvGraphicFramePr>
          <p:cNvPr id="7" name="Diagramm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9542593"/>
              </p:ext>
            </p:extLst>
          </p:nvPr>
        </p:nvGraphicFramePr>
        <p:xfrm>
          <a:off x="193964" y="1847273"/>
          <a:ext cx="6179127" cy="42856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90616604"/>
              </p:ext>
            </p:extLst>
          </p:nvPr>
        </p:nvGraphicFramePr>
        <p:xfrm>
          <a:off x="5229659" y="5197620"/>
          <a:ext cx="3838575" cy="1228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66" name="Arbeitsblatt" r:id="rId5" imgW="3838454" imgH="1228870" progId="Excel.Sheet.12">
                  <p:embed/>
                </p:oleObj>
              </mc:Choice>
              <mc:Fallback>
                <p:oleObj name="Arbeitsblatt" r:id="rId5" imgW="3838454" imgH="122887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229659" y="5197620"/>
                        <a:ext cx="3838575" cy="1228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136735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rgbClr val="000000"/>
                </a:solidFill>
              </a:rPr>
              <a:t>Haushalt </a:t>
            </a:r>
            <a:r>
              <a:rPr lang="de-DE" sz="2800" b="1" dirty="0" smtClean="0">
                <a:solidFill>
                  <a:srgbClr val="000000"/>
                </a:solidFill>
              </a:rPr>
              <a:t>2019</a:t>
            </a:r>
            <a:r>
              <a:rPr lang="de-DE" sz="2800" b="1" dirty="0">
                <a:solidFill>
                  <a:srgbClr val="000000"/>
                </a:solidFill>
              </a:rPr>
              <a:t/>
            </a:r>
            <a:br>
              <a:rPr lang="de-DE" sz="2800" b="1" dirty="0">
                <a:solidFill>
                  <a:srgbClr val="000000"/>
                </a:solidFill>
              </a:rPr>
            </a:br>
            <a:r>
              <a:rPr lang="de-DE" sz="2800" b="1" dirty="0">
                <a:solidFill>
                  <a:srgbClr val="000000"/>
                </a:solidFill>
              </a:rPr>
              <a:t>Entwurf</a:t>
            </a:r>
            <a:endParaRPr lang="de-DE" dirty="0"/>
          </a:p>
        </p:txBody>
      </p:sp>
      <p:sp>
        <p:nvSpPr>
          <p:cNvPr id="12328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D0FC467-B2D3-4C87-8D1A-9E5D1B1A01B1}" type="slidenum">
              <a:rPr lang="de-DE" smtClean="0"/>
              <a:pPr/>
              <a:t>5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98397098"/>
              </p:ext>
            </p:extLst>
          </p:nvPr>
        </p:nvGraphicFramePr>
        <p:xfrm>
          <a:off x="213414" y="1234439"/>
          <a:ext cx="8854385" cy="4416773"/>
        </p:xfrm>
        <a:graphic>
          <a:graphicData uri="http://schemas.openxmlformats.org/drawingml/2006/table">
            <a:tbl>
              <a:tblPr/>
              <a:tblGrid>
                <a:gridCol w="32596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3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15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99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64544">
                <a:tc rowSpan="2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1 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Sicherheit, Bauen und Umwelt</a:t>
                      </a:r>
                    </a:p>
                    <a:p>
                      <a:pPr algn="l" fontAlgn="b"/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(Stand:</a:t>
                      </a:r>
                      <a:endParaRPr lang="de-DE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372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865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32 Sicherheit und Ordnung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-2.000.986</a:t>
                      </a:r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-365.743</a:t>
                      </a:r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800" b="0" i="0" u="none" strike="noStrike" dirty="0" smtClean="0">
                          <a:effectLst/>
                          <a:latin typeface="+mn-lt"/>
                        </a:rPr>
                        <a:t>1.635.243</a:t>
                      </a:r>
                      <a:endParaRPr lang="de-DE" sz="1800" b="0" i="0" u="none" strike="noStrike" dirty="0"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9093">
                <a:tc vMerge="1">
                  <a:txBody>
                    <a:bodyPr/>
                    <a:lstStyle/>
                    <a:p>
                      <a:pPr algn="l" fontAlgn="ctr"/>
                      <a:endParaRPr lang="de-DE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Insbesondere Verbesserung bei der Produktgruppe 32.02 - </a:t>
                      </a:r>
                      <a:r>
                        <a:rPr lang="de-DE" sz="14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KrE</a:t>
                      </a: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Rettungsdienst in Höhe von 1.872.361</a:t>
                      </a: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€</a:t>
                      </a:r>
                    </a:p>
                    <a:p>
                      <a:pPr marL="742950" lvl="1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Gebührenerhöhungen aufgrund einer Vielzahl steigender Aufwandspositionen (Betreiberentgelte und Erstattungen an die Gemeinden, Notarztgestellung)</a:t>
                      </a:r>
                    </a:p>
                    <a:p>
                      <a:pPr marL="742950" lvl="1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Mehrerträge aus Auslösung </a:t>
                      </a:r>
                      <a:r>
                        <a:rPr lang="de-DE" sz="14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SoPo</a:t>
                      </a: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Gebührenausgleich 800.000 €</a:t>
                      </a:r>
                    </a:p>
                    <a:p>
                      <a:pPr marL="742950" lvl="1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Erhöhte Gebühren zum Verlustausgleich 2017 in Höhe von 1,3 Mio. €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Mehraufwendungen in Höhe von 164.402 € bei Produktgruppe 32.03 – Feuerschutz, Großschadenslagen, hier vor allem Personalaufwand</a:t>
                      </a:r>
                    </a:p>
                    <a:p>
                      <a:pPr marL="285750" lvl="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Viele kleine Änderungen bei den übrigen Produkten</a:t>
                      </a:r>
                      <a:endParaRPr lang="de-DE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3689538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2328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D0FC467-B2D3-4C87-8D1A-9E5D1B1A01B1}" type="slidenum">
              <a:rPr lang="de-DE" smtClean="0"/>
              <a:pPr/>
              <a:t>6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369777"/>
              </p:ext>
            </p:extLst>
          </p:nvPr>
        </p:nvGraphicFramePr>
        <p:xfrm>
          <a:off x="213414" y="1234439"/>
          <a:ext cx="8854385" cy="4146263"/>
        </p:xfrm>
        <a:graphic>
          <a:graphicData uri="http://schemas.openxmlformats.org/drawingml/2006/table">
            <a:tbl>
              <a:tblPr/>
              <a:tblGrid>
                <a:gridCol w="32596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3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15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99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64544">
                <a:tc rowSpan="2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1 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Sicherheit, Bauen und Umwelt</a:t>
                      </a:r>
                    </a:p>
                    <a:p>
                      <a:pPr algn="l" fontAlgn="b"/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(Stand:</a:t>
                      </a:r>
                      <a:endParaRPr lang="de-DE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372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865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35 ZAB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de-DE" sz="950" dirty="0" smtClean="0"/>
                        <a:t>Erträge = 5.180.697</a:t>
                      </a:r>
                    </a:p>
                    <a:p>
                      <a:pPr algn="l"/>
                      <a:r>
                        <a:rPr lang="de-DE" sz="950" dirty="0" smtClean="0"/>
                        <a:t>Aufwendungen = 4.083.673 </a:t>
                      </a:r>
                    </a:p>
                    <a:p>
                      <a:pPr algn="r"/>
                      <a:r>
                        <a:rPr lang="de-DE" dirty="0" smtClean="0"/>
                        <a:t>1.097.024</a:t>
                      </a:r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7357978"/>
                  </a:ext>
                </a:extLst>
              </a:tr>
              <a:tr h="579321">
                <a:tc vMerge="1">
                  <a:txBody>
                    <a:bodyPr/>
                    <a:lstStyle/>
                    <a:p>
                      <a:pPr algn="l" fontAlgn="ctr"/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Erstmalige Veranschlagung in 2019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Kostenneutrale Veranschlagung, Ertragsüberschuss in Höhe von 1.097.024 für Overheadkosten und Personal für die ZAB in anderen Abteilungen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30223187"/>
                  </a:ext>
                </a:extLst>
              </a:tr>
              <a:tr h="29865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36 Straßenverkehr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2.370.448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2.353.054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-17.394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119">
                <a:tc vMerge="1">
                  <a:txBody>
                    <a:bodyPr/>
                    <a:lstStyle/>
                    <a:p>
                      <a:pPr algn="l" fontAlgn="ctr"/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</a:t>
                      </a: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erträge in Höhe von 75.000 € für Verwaltungsgebühren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Mehrerträge in Höhe von 210.100 € aus Verwarn- und Bußgeldern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Mehraufwendungen für Personal in Höhe von 247.275 €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Hinzu kommt eine Vielzahl weiterer Aufwandssteigerungen bei verschiedenen Positionen</a:t>
                      </a:r>
                      <a:endParaRPr lang="de-DE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47539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66248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2328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D0FC467-B2D3-4C87-8D1A-9E5D1B1A01B1}" type="slidenum">
              <a:rPr lang="de-DE" smtClean="0"/>
              <a:pPr/>
              <a:t>7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82648177"/>
              </p:ext>
            </p:extLst>
          </p:nvPr>
        </p:nvGraphicFramePr>
        <p:xfrm>
          <a:off x="213414" y="1234439"/>
          <a:ext cx="8854385" cy="3136613"/>
        </p:xfrm>
        <a:graphic>
          <a:graphicData uri="http://schemas.openxmlformats.org/drawingml/2006/table">
            <a:tbl>
              <a:tblPr/>
              <a:tblGrid>
                <a:gridCol w="32596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3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15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99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64544">
                <a:tc rowSpan="2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1 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Sicherheit, Bauen und Umwelt</a:t>
                      </a:r>
                    </a:p>
                    <a:p>
                      <a:pPr algn="l" fontAlgn="b"/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(Stand:</a:t>
                      </a:r>
                      <a:endParaRPr lang="de-DE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372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8652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39 Veterinärdienst und Lebensmittelüberwachung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-1.602.949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-1.845.022</a:t>
                      </a:r>
                      <a:endParaRPr lang="de-DE" sz="18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-242.073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32474">
                <a:tc vMerge="1">
                  <a:txBody>
                    <a:bodyPr/>
                    <a:lstStyle/>
                    <a:p>
                      <a:pPr algn="l" fontAlgn="ctr"/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112.117</a:t>
                      </a: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 € Mehraufwendungen für Personal (ohne 39.03 Fleisch- und Geflügelfleischhygiene)</a:t>
                      </a:r>
                      <a:endParaRPr lang="de-DE" sz="140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Mehraufwendungen von 75.000</a:t>
                      </a: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 € für den potentiellen Ausbruch der Afrikanischen Schweinepest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Zusätzlicher Aufwand 60.000 € aus Katzenschutzverordnung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21.331 € Mehrerträge aus Verhältnis Verwaltungsgebühren / Aufwendungen für Fleisch- und Geflügelfleischkontrolle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2747013"/>
                  </a:ext>
                </a:extLst>
              </a:tr>
            </a:tbl>
          </a:graphicData>
        </a:graphic>
      </p:graphicFrame>
      <p:graphicFrame>
        <p:nvGraphicFramePr>
          <p:cNvPr id="2" name="Tabel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370721"/>
              </p:ext>
            </p:extLst>
          </p:nvPr>
        </p:nvGraphicFramePr>
        <p:xfrm>
          <a:off x="213413" y="4371052"/>
          <a:ext cx="8854385" cy="517845"/>
        </p:xfrm>
        <a:graphic>
          <a:graphicData uri="http://schemas.openxmlformats.org/drawingml/2006/table">
            <a:tbl>
              <a:tblPr/>
              <a:tblGrid>
                <a:gridCol w="3259687">
                  <a:extLst>
                    <a:ext uri="{9D8B030D-6E8A-4147-A177-3AD203B41FA5}">
                      <a16:colId xmlns:a16="http://schemas.microsoft.com/office/drawing/2014/main" val="24457335"/>
                    </a:ext>
                  </a:extLst>
                </a:gridCol>
                <a:gridCol w="1593202">
                  <a:extLst>
                    <a:ext uri="{9D8B030D-6E8A-4147-A177-3AD203B41FA5}">
                      <a16:colId xmlns:a16="http://schemas.microsoft.com/office/drawing/2014/main" val="1615014955"/>
                    </a:ext>
                  </a:extLst>
                </a:gridCol>
                <a:gridCol w="1551530">
                  <a:extLst>
                    <a:ext uri="{9D8B030D-6E8A-4147-A177-3AD203B41FA5}">
                      <a16:colId xmlns:a16="http://schemas.microsoft.com/office/drawing/2014/main" val="4269457573"/>
                    </a:ext>
                  </a:extLst>
                </a:gridCol>
                <a:gridCol w="2449966">
                  <a:extLst>
                    <a:ext uri="{9D8B030D-6E8A-4147-A177-3AD203B41FA5}">
                      <a16:colId xmlns:a16="http://schemas.microsoft.com/office/drawing/2014/main" val="2154269094"/>
                    </a:ext>
                  </a:extLst>
                </a:gridCol>
              </a:tblGrid>
              <a:tr h="23400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63 Bauen und Wohnen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-301.312</a:t>
                      </a:r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-327.881</a:t>
                      </a:r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/>
                        <a:t>-26.569</a:t>
                      </a:r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277832"/>
                  </a:ext>
                </a:extLst>
              </a:tr>
              <a:tr h="234000">
                <a:tc vMerge="1">
                  <a:txBody>
                    <a:bodyPr/>
                    <a:lstStyle/>
                    <a:p>
                      <a:pPr algn="l" fontAlgn="ctr"/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Verschlechterung vor allem aus </a:t>
                      </a: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Mehraufwendungen für Personal</a:t>
                      </a:r>
                      <a:endParaRPr lang="de-DE" sz="14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43206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2173509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2328" name="Foliennummernplatzhalter 8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D0FC467-B2D3-4C87-8D1A-9E5D1B1A01B1}" type="slidenum">
              <a:rPr lang="de-DE" smtClean="0"/>
              <a:pPr/>
              <a:t>8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0623759"/>
              </p:ext>
            </p:extLst>
          </p:nvPr>
        </p:nvGraphicFramePr>
        <p:xfrm>
          <a:off x="213414" y="1265111"/>
          <a:ext cx="8854385" cy="4819109"/>
        </p:xfrm>
        <a:graphic>
          <a:graphicData uri="http://schemas.openxmlformats.org/drawingml/2006/table">
            <a:tbl>
              <a:tblPr/>
              <a:tblGrid>
                <a:gridCol w="32596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93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15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99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129131">
                <a:tc rowSpan="2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1 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Sicherheit, Bauen und Umwelt</a:t>
                      </a:r>
                    </a:p>
                    <a:p>
                      <a:pPr algn="l" fontAlgn="b"/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(Stand:</a:t>
                      </a:r>
                      <a:endParaRPr lang="de-DE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978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400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70 Umwelt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dirty="0" smtClean="0">
                          <a:solidFill>
                            <a:schemeClr val="tx1"/>
                          </a:solidFill>
                        </a:rPr>
                        <a:t>-2.491.152</a:t>
                      </a:r>
                      <a:endParaRPr lang="de-DE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8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de-DE" sz="18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2.380.498</a:t>
                      </a:r>
                      <a:endParaRPr lang="de-DE" sz="1800" b="0" i="0" u="none" strike="noStrike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8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110.654</a:t>
                      </a:r>
                      <a:endParaRPr lang="de-DE" sz="18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516155">
                <a:tc vMerge="1">
                  <a:txBody>
                    <a:bodyPr/>
                    <a:lstStyle/>
                    <a:p>
                      <a:pPr algn="l" fontAlgn="ctr"/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47.000 € Mehrerträge für u. a. Genehmigung Windkraftanlagen</a:t>
                      </a:r>
                      <a:endParaRPr lang="de-DE" sz="14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126.000 € Mehrerträge aus Gebühren und Entgelten im Zusammenhang mit den Wertstoffhöfen Olfen und Dülmen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         Die Wertstoffhöfe führen zu Mehrerträgen und -aufwendungen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             in Höhe von rund 5,3 Mio. €.</a:t>
                      </a:r>
                      <a:endParaRPr lang="de-DE" sz="14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30.000 € Mehrerträge aus Landeszuwendungen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125.000 € Mehraufwendungen für Personal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Zahlreiche Verschiebungen insbesondere bei geförderten Projekten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 Übrigen Ansatzänderungen bei einer Vielzahl von Haushaltspositionen.</a:t>
                      </a:r>
                      <a:endParaRPr lang="de-DE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68680114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l" fontAlgn="ctr"/>
                      <a:r>
                        <a:rPr lang="de-DE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Ergebnis Budget</a:t>
                      </a:r>
                      <a:r>
                        <a:rPr lang="de-DE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1</a:t>
                      </a:r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b="1" dirty="0" smtClean="0"/>
                        <a:t>-4.025.951</a:t>
                      </a:r>
                      <a:endParaRPr lang="de-DE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b="1" dirty="0" smtClean="0"/>
                        <a:t>-1.469.066</a:t>
                      </a:r>
                      <a:endParaRPr lang="de-DE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b="1" dirty="0" smtClean="0"/>
                        <a:t>2.556.885</a:t>
                      </a:r>
                      <a:endParaRPr lang="de-DE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978998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3352" name="Foliennummernplatzhalt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A7D494-E915-49F2-B368-3F7B28A64C11}" type="slidenum">
              <a:rPr lang="de-DE" smtClean="0"/>
              <a:pPr/>
              <a:t>9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8607094"/>
              </p:ext>
            </p:extLst>
          </p:nvPr>
        </p:nvGraphicFramePr>
        <p:xfrm>
          <a:off x="179035" y="1324158"/>
          <a:ext cx="8850665" cy="4227437"/>
        </p:xfrm>
        <a:graphic>
          <a:graphicData uri="http://schemas.openxmlformats.org/drawingml/2006/table">
            <a:tbl>
              <a:tblPr/>
              <a:tblGrid>
                <a:gridCol w="3428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20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93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78599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2</a:t>
                      </a:r>
                    </a:p>
                    <a:p>
                      <a:pPr algn="l" fontAlgn="ctr"/>
                      <a:endParaRPr lang="de-DE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l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Arbeit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und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Soziales, Schule und Kultur, Jugend und Gesundheit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(Stand: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282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869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40.01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– 40.04 Schule und Bildung 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-5.179.755</a:t>
                      </a:r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-5.436.558</a:t>
                      </a:r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-256.803</a:t>
                      </a:r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40869">
                <a:tc vMerge="1">
                  <a:txBody>
                    <a:bodyPr/>
                    <a:lstStyle/>
                    <a:p>
                      <a:pPr algn="l" fontAlgn="ctr"/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Mehraufwendungen für die Berufs- und Förderschulen in Höhe von 215.537 €, vor allem für Personal, Sach- und Dienstleistungen und Abschreibungen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Gering steigende Aufwandspositionen bei den übrigen Produktgruppen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835833"/>
                  </a:ext>
                </a:extLst>
              </a:tr>
              <a:tr h="240869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40.05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Kultur </a:t>
                      </a:r>
                      <a:endParaRPr lang="de-DE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-698.272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-1.140.417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-442.145</a:t>
                      </a:r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22872380"/>
                  </a:ext>
                </a:extLst>
              </a:tr>
              <a:tr h="240869">
                <a:tc vMerge="1">
                  <a:txBody>
                    <a:bodyPr/>
                    <a:lstStyle/>
                    <a:p>
                      <a:pPr algn="l" fontAlgn="ctr"/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Mehraufwendungen für Personal in</a:t>
                      </a: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 Höhe von 221.699 €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Mehrbelastung aus der Zuordnung der Burg </a:t>
                      </a:r>
                      <a:r>
                        <a:rPr lang="de-DE" sz="1400" baseline="0" dirty="0" err="1" smtClean="0">
                          <a:solidFill>
                            <a:schemeClr val="tx1"/>
                          </a:solidFill>
                        </a:rPr>
                        <a:t>Vischering</a:t>
                      </a: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 zu dieser Produktgruppe 216.492 € (Differenz aus Abschreibungen und Sonderposten)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Im Übrigen Abweichungen bei einer Vielzahl von Haushaltspositionen</a:t>
                      </a:r>
                      <a:endParaRPr lang="de-DE" sz="1400" dirty="0">
                        <a:solidFill>
                          <a:schemeClr val="tx1"/>
                        </a:solidFill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060195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3352" name="Foliennummernplatzhalt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A7D494-E915-49F2-B368-3F7B28A64C11}" type="slidenum">
              <a:rPr lang="de-DE" smtClean="0"/>
              <a:pPr/>
              <a:t>10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4060384"/>
              </p:ext>
            </p:extLst>
          </p:nvPr>
        </p:nvGraphicFramePr>
        <p:xfrm>
          <a:off x="179035" y="1324158"/>
          <a:ext cx="8850665" cy="3514687"/>
        </p:xfrm>
        <a:graphic>
          <a:graphicData uri="http://schemas.openxmlformats.org/drawingml/2006/table">
            <a:tbl>
              <a:tblPr/>
              <a:tblGrid>
                <a:gridCol w="3428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20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93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78599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2</a:t>
                      </a:r>
                    </a:p>
                    <a:p>
                      <a:pPr algn="l" fontAlgn="ctr"/>
                      <a:endParaRPr lang="de-DE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l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Arbeit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und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Soziales, Schule und Kultur, Jugend und Gesundheit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(Stand: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282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869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50 Soziales und Jobcenter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-27.356.536</a:t>
                      </a:r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-27.805.320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-448.784</a:t>
                      </a:r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0869">
                <a:tc vMerge="1">
                  <a:txBody>
                    <a:bodyPr/>
                    <a:lstStyle/>
                    <a:p>
                      <a:pPr algn="l" fontAlgn="ctr"/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147.441 € Verbesserung aus der Umsetzung 3. bis 5. Kapitel SGB XII, vor allem aufgrund von Mehrerträgen aus der Übergangsmilliarde in Höhe von 382.426 €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791.204 € Verschlechterung aus der stationären Hilfe (ohne 4. Kapitel SGB XII), vor allem 133.321 € Mehraufwendungen für Personal und 693.500 € Mehraufwendungen für Transferleistungen (</a:t>
                      </a:r>
                      <a:r>
                        <a:rPr lang="de-DE" sz="1400" baseline="0" dirty="0" err="1" smtClean="0">
                          <a:solidFill>
                            <a:schemeClr val="tx1"/>
                          </a:solidFill>
                        </a:rPr>
                        <a:t>HzL</a:t>
                      </a: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 in Einrichtungen und Hilfe zur Pflege)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176.074 € Verbesserung aus der Umsetzung des SGB II (vor allem aus den passiven Leistungen)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59999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315321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3352" name="Foliennummernplatzhalt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A7D494-E915-49F2-B368-3F7B28A64C11}" type="slidenum">
              <a:rPr lang="de-DE" smtClean="0"/>
              <a:pPr/>
              <a:t>11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9479421"/>
              </p:ext>
            </p:extLst>
          </p:nvPr>
        </p:nvGraphicFramePr>
        <p:xfrm>
          <a:off x="179035" y="1324158"/>
          <a:ext cx="8850665" cy="4581487"/>
        </p:xfrm>
        <a:graphic>
          <a:graphicData uri="http://schemas.openxmlformats.org/drawingml/2006/table">
            <a:tbl>
              <a:tblPr/>
              <a:tblGrid>
                <a:gridCol w="3428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20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93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78599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2</a:t>
                      </a:r>
                    </a:p>
                    <a:p>
                      <a:pPr algn="l" fontAlgn="ctr"/>
                      <a:endParaRPr lang="de-DE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l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Arbeit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und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Soziales, Schule und Kultur, Jugend und Gesundheit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(Stand: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282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0869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51 Jugendamt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-34.759.842</a:t>
                      </a:r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-33.426.144</a:t>
                      </a:r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1.333.698</a:t>
                      </a:r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0869">
                <a:tc vMerge="1">
                  <a:txBody>
                    <a:bodyPr/>
                    <a:lstStyle/>
                    <a:p>
                      <a:pPr algn="l" fontAlgn="ctr"/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1.053.177 € Verschlechterung vor allem aus der Tagesbetreuung von Kindern (u. a. </a:t>
                      </a: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aus Betriebskostenzuschüssen für Träger, Landeszuwendungen und Elternbeiträgen sowie Rückzahlung Landesmittel und Personalaufwendungen)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2.369.112 € Verbesserung bei den Hilfen zur Erziehung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2.066.803 € Verbesserung aus den erzieherischen Hilfen für Kinder und Jugendliche (Reduktion der Fallzahlen)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187.375 € Verschlechterung bei den Hilfen für junge Volljährige (Verlagerung der </a:t>
                      </a:r>
                      <a:r>
                        <a:rPr lang="de-DE" sz="1400" baseline="0" dirty="0" err="1" smtClean="0">
                          <a:solidFill>
                            <a:schemeClr val="tx1"/>
                          </a:solidFill>
                        </a:rPr>
                        <a:t>umF</a:t>
                      </a: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 von den erzieherischen Hilfen für Kinder und Jugendliche)</a:t>
                      </a:r>
                    </a:p>
                    <a:p>
                      <a:pPr marL="742950" marR="0" lvl="1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493.015 € Verbesserung aus der Eingliederungshilfe für seelisch behinderte Kinder und Jugendliche (sinkende Aufwendungen für ambulante Eingliederungshilfe)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Kleinere Veränderungen bei den sonstigen Leistungen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683194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40359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3352" name="Foliennummernplatzhalt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6A7D494-E915-49F2-B368-3F7B28A64C11}" type="slidenum">
              <a:rPr lang="de-DE" smtClean="0"/>
              <a:pPr/>
              <a:t>12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/>
          </p:nvPr>
        </p:nvGraphicFramePr>
        <p:xfrm>
          <a:off x="179035" y="1324158"/>
          <a:ext cx="8850665" cy="3345247"/>
        </p:xfrm>
        <a:graphic>
          <a:graphicData uri="http://schemas.openxmlformats.org/drawingml/2006/table">
            <a:tbl>
              <a:tblPr/>
              <a:tblGrid>
                <a:gridCol w="34281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81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20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4493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78599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2</a:t>
                      </a:r>
                    </a:p>
                    <a:p>
                      <a:pPr algn="l" fontAlgn="ctr"/>
                      <a:endParaRPr lang="de-DE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algn="l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Arbeit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und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Soziales, Schule und Kultur, Jugend und Gesundheit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(Stand: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282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042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53 Gesundheitsamt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-3.377.960</a:t>
                      </a:r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-3.523.018</a:t>
                      </a:r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-145.058</a:t>
                      </a:r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0869">
                <a:tc vMerge="1">
                  <a:txBody>
                    <a:bodyPr/>
                    <a:lstStyle/>
                    <a:p>
                      <a:pPr algn="l" fontAlgn="ctr"/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Mehraufwendungen</a:t>
                      </a: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 Höhe von 192.743 € für Personal</a:t>
                      </a: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Mehrerträge von 40.000 € aus der Landeszuwendung für die Schwangerschaftskonfliktberatung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15.200 € Mehraufwendungen für den Kreiszuschuss Suchtkrankenhilfe und Suchtvorbeugung </a:t>
                      </a: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4407794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l" fontAlgn="ctr"/>
                      <a:r>
                        <a:rPr lang="de-DE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Ergebnis Budget 2</a:t>
                      </a:r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b="1" dirty="0" smtClean="0"/>
                        <a:t>-71.372.365</a:t>
                      </a:r>
                      <a:endParaRPr lang="de-DE" sz="1800" b="1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b="1" dirty="0" smtClean="0"/>
                        <a:t>-71.331.457</a:t>
                      </a:r>
                      <a:endParaRPr lang="de-DE" sz="1800" b="1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b="1" dirty="0" smtClean="0"/>
                        <a:t>40.908</a:t>
                      </a:r>
                      <a:endParaRPr lang="de-DE" sz="1800" b="1" dirty="0"/>
                    </a:p>
                  </a:txBody>
                  <a:tcPr marL="5855" marR="5855" marT="585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362995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4371" name="Foliennummernplatzhalt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EB3E76D-3F22-4891-91C8-2FD141BC33EC}" type="slidenum">
              <a:rPr lang="de-DE" smtClean="0"/>
              <a:pPr/>
              <a:t>13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/>
          </p:nvPr>
        </p:nvGraphicFramePr>
        <p:xfrm>
          <a:off x="170762" y="1218970"/>
          <a:ext cx="8877122" cy="3695700"/>
        </p:xfrm>
        <a:graphic>
          <a:graphicData uri="http://schemas.openxmlformats.org/drawingml/2006/table">
            <a:tbl>
              <a:tblPr/>
              <a:tblGrid>
                <a:gridCol w="3291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35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92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28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43771">
                <a:tc rowSpan="2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3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Zentrale Dienste, Vermessung und Kreisstraßen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(Stand: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1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9083">
                <a:tc rowSpan="2">
                  <a:txBody>
                    <a:bodyPr/>
                    <a:lstStyle/>
                    <a:p>
                      <a:pPr algn="l" fontAlgn="ctr"/>
                      <a:r>
                        <a:rPr lang="fr-FR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 </a:t>
                      </a:r>
                      <a:r>
                        <a:rPr lang="fr-FR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Zentrale</a:t>
                      </a:r>
                      <a:r>
                        <a:rPr lang="fr-FR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Dienste</a:t>
                      </a:r>
                      <a:endParaRPr lang="fr-F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-7.560.378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-8.328.589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-768.211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58327">
                <a:tc vMerge="1">
                  <a:txBody>
                    <a:bodyPr/>
                    <a:lstStyle/>
                    <a:p>
                      <a:pPr algn="l" fontAlgn="ctr"/>
                      <a:endParaRPr lang="fr-FR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Mehraufwendungen von 523.225 € bei den Personalkosten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Mehraufwendungen von 75.000 € für die Digitalisierung von Altakten und weitere Preissteigerungen für sonstige Dienstleistungen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Mehraufwand</a:t>
                      </a: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von </a:t>
                      </a: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75.000 € für Energie- und Wasserkosten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sowie Reinigungskosten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Mehraufwendungen von 105.000 € für die Unterhaltung von Verwaltungsgebäuden und Schulen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 Übrigen Ansatzänderungen bei einer Vielzahl von Haushaltspositionen.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885368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304320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4371" name="Foliennummernplatzhalt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EB3E76D-3F22-4891-91C8-2FD141BC33EC}" type="slidenum">
              <a:rPr lang="de-DE" smtClean="0"/>
              <a:pPr/>
              <a:t>14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58322431"/>
              </p:ext>
            </p:extLst>
          </p:nvPr>
        </p:nvGraphicFramePr>
        <p:xfrm>
          <a:off x="143053" y="1308879"/>
          <a:ext cx="8877122" cy="4629150"/>
        </p:xfrm>
        <a:graphic>
          <a:graphicData uri="http://schemas.openxmlformats.org/drawingml/2006/table">
            <a:tbl>
              <a:tblPr/>
              <a:tblGrid>
                <a:gridCol w="3291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35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92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28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43771">
                <a:tc rowSpan="2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3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Zentrale Dienste, Vermessung und Kreisstraßen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(Stand: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31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9083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11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Personal und Organisation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-11.976.574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8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de-DE" sz="18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13.871.239</a:t>
                      </a:r>
                      <a:endParaRPr lang="de-DE" sz="18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8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de-DE" sz="18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1.894.665</a:t>
                      </a:r>
                      <a:endParaRPr lang="de-DE" sz="18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72471">
                <a:tc vMerge="1">
                  <a:txBody>
                    <a:bodyPr/>
                    <a:lstStyle/>
                    <a:p>
                      <a:pPr algn="l" fontAlgn="ctr"/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452.015 € Mindererträge bei den sonstigen ordentlichen Erträgen (Auflösung von Rückstellungen)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226.000 € Mehraufwendungen Beihilfe für Aktive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879.436 € Mehraufwendungen Zuführung Pensionsrückstellung für Aktive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56.338 € Mehraufwendungen Zuführung Beihilferückstellung für Aktive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70.000 € Mehraufwendungen für Fallpauschalen für die Bearbeitung sämtlicher Beihilfeangelegenheiten (u. a. wegen Erhöhung der Bearbeitungspauschale und Neueinstellungen)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33926059"/>
                  </a:ext>
                </a:extLst>
              </a:tr>
              <a:tr h="279083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 Finanzen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-1.161.846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-1.145.538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16.308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9083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Minderaufwendungen im</a:t>
                      </a: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Personalbereich von 12.861 €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Einsparungen bei den Grundbesitzabgaben von 8.000 €</a:t>
                      </a:r>
                      <a:endParaRPr lang="de-DE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Mehraufwendungen für Mieten und Pachten in Höhe von 44.000 €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92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9624894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4371" name="Foliennummernplatzhalt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EB3E76D-3F22-4891-91C8-2FD141BC33EC}" type="slidenum">
              <a:rPr lang="de-DE" smtClean="0"/>
              <a:pPr/>
              <a:t>15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5669391"/>
              </p:ext>
            </p:extLst>
          </p:nvPr>
        </p:nvGraphicFramePr>
        <p:xfrm>
          <a:off x="143053" y="1308880"/>
          <a:ext cx="8877122" cy="5193798"/>
        </p:xfrm>
        <a:graphic>
          <a:graphicData uri="http://schemas.openxmlformats.org/drawingml/2006/table">
            <a:tbl>
              <a:tblPr/>
              <a:tblGrid>
                <a:gridCol w="32915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35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920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228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75076">
                <a:tc rowSpan="2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3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20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Zentrale Dienste, Vermessung und Kreisstraßen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(Stand: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7283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70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62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Vermessung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und Kataster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-2.615.355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-2.650.078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-34.723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38226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60.000 € Mehrerträge für</a:t>
                      </a: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Vermessungsgebühren </a:t>
                      </a: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aus der Übernahme von Baugebieten und Gebühren für Verkehrswertgutachten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85.437 € Mehraufwendungen für Personal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20226421"/>
                  </a:ext>
                </a:extLst>
              </a:tr>
              <a:tr h="27570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66 Straßenbau und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-unterhaltung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-5.044.778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-5.240.280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-195.502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81687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114.090 € Mehraufwendungen für Abschreibungen, denen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73.499 € Mehrerträge aus der Auflösung von Sonderposten 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gegenüberstehen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95.000 € Mehraufwendungen für die Betoninstandsetzung von fünf Brücken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30.000 € Mehraufwendungen zur Bekämpfung des Eichenprozessionsspinners 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94.070 € Mehraufwendungen Personal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 Übrigen Ansatzänderungen bei einer Vielzahl von Haushaltspositionen.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102992"/>
                  </a:ext>
                </a:extLst>
              </a:tr>
              <a:tr h="351288">
                <a:tc>
                  <a:txBody>
                    <a:bodyPr/>
                    <a:lstStyle/>
                    <a:p>
                      <a:pPr algn="l" fontAlgn="ctr"/>
                      <a:r>
                        <a:rPr lang="de-DE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Ergebnis Budget 3</a:t>
                      </a:r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b="1" dirty="0" smtClean="0"/>
                        <a:t>-28.358.931</a:t>
                      </a:r>
                      <a:endParaRPr lang="de-DE" sz="18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b="1" dirty="0" smtClean="0"/>
                        <a:t>-31.235.725</a:t>
                      </a:r>
                      <a:endParaRPr lang="de-DE" sz="18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b="1" dirty="0" smtClean="0"/>
                        <a:t>-2.876.794</a:t>
                      </a:r>
                      <a:endParaRPr lang="de-DE" sz="18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618274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6419" name="Foliennummernplatzhalt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4A8A12D-4BE1-45E3-9DEF-1735D5CCCCA9}" type="slidenum">
              <a:rPr lang="de-DE" smtClean="0"/>
              <a:pPr/>
              <a:t>16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20875716"/>
              </p:ext>
            </p:extLst>
          </p:nvPr>
        </p:nvGraphicFramePr>
        <p:xfrm>
          <a:off x="189781" y="1328470"/>
          <a:ext cx="8694000" cy="3216893"/>
        </p:xfrm>
        <a:graphic>
          <a:graphicData uri="http://schemas.openxmlformats.org/drawingml/2006/table">
            <a:tbl>
              <a:tblPr/>
              <a:tblGrid>
                <a:gridCol w="3398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4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47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5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4667">
                <a:tc rowSpan="2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4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Landrat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(Stand: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800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243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00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Verwaltungsleitung inkl.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Kommunales Integrationszentrum (KI)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-874.518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-990.573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-116.055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6243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Kommunales Integrationszentrum: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82.000 € Mindererträge bei den Bundeszuwendungen</a:t>
                      </a: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 für </a:t>
                      </a: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      Bildungskoordinatoren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Mehraufwendungen</a:t>
                      </a: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 für Sach- und Dienstleistungen (</a:t>
                      </a: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vor allem für Dolmetscher sowie für die Durchführung verschiedener Projekte)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endParaRPr lang="de-DE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561354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439391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6419" name="Foliennummernplatzhalt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4A8A12D-4BE1-45E3-9DEF-1735D5CCCCA9}" type="slidenum">
              <a:rPr lang="de-DE" smtClean="0"/>
              <a:pPr/>
              <a:t>17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2616908"/>
              </p:ext>
            </p:extLst>
          </p:nvPr>
        </p:nvGraphicFramePr>
        <p:xfrm>
          <a:off x="189781" y="1328470"/>
          <a:ext cx="8694000" cy="4658025"/>
        </p:xfrm>
        <a:graphic>
          <a:graphicData uri="http://schemas.openxmlformats.org/drawingml/2006/table">
            <a:tbl>
              <a:tblPr/>
              <a:tblGrid>
                <a:gridCol w="3398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4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47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5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4667">
                <a:tc rowSpan="2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4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Landrat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(Stand: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800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00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01 Büro des Landrats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-6.359.038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800" b="0" i="0" u="none" strike="noStrike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-</a:t>
                      </a:r>
                      <a:r>
                        <a:rPr lang="de-DE" sz="18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5.023.320</a:t>
                      </a:r>
                      <a:endParaRPr lang="de-DE" sz="18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de-DE" sz="1800" b="0" i="0" u="none" strike="noStrike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1.335.718</a:t>
                      </a:r>
                      <a:endParaRPr lang="de-DE" sz="1800" b="0" i="0" u="none" strike="noStrike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8000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691.023 € Mehrerträge durch die Auflösung des Gesellschafterguthabens bei der RVM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232.000 € Minderaufwendungen</a:t>
                      </a: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 Aufwendungsersatz RVM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607.000 € Minderaufwand aus der Umstellung der ÖDA-Finanzierung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103.500 € Mehraufwand für das </a:t>
                      </a: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Mobiticket (größerer Geltungsbereich und damit größerer Interessentenkreis)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58.973 € Mehraufwendungen für</a:t>
                      </a: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 Personal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49.000 € Mehraufwendungen für Umlagebeitrag </a:t>
                      </a:r>
                      <a:r>
                        <a:rPr lang="de-DE" sz="1400" baseline="0" dirty="0" err="1" smtClean="0">
                          <a:solidFill>
                            <a:schemeClr val="tx1"/>
                          </a:solidFill>
                        </a:rPr>
                        <a:t>wfc</a:t>
                      </a:r>
                      <a:endParaRPr lang="de-DE" sz="14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Im Übrigen Ansatzänderungen bei einer Vielzahl von Projekten bzw. Haushaltspositionen.</a:t>
                      </a:r>
                      <a:endParaRPr lang="de-DE" sz="1400" dirty="0" smtClean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05178561"/>
                  </a:ext>
                </a:extLst>
              </a:tr>
              <a:tr h="19800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02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Gleichstellungsbeauftragte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-94.235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-96.375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-2.140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8000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Geringfügige Verschiebungen bei verschiedenen Aufwands- und Ertragspositionen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14523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1113965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6419" name="Foliennummernplatzhalt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4A8A12D-4BE1-45E3-9DEF-1735D5CCCCA9}" type="slidenum">
              <a:rPr lang="de-DE" smtClean="0"/>
              <a:pPr/>
              <a:t>18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0004055"/>
              </p:ext>
            </p:extLst>
          </p:nvPr>
        </p:nvGraphicFramePr>
        <p:xfrm>
          <a:off x="189781" y="1328470"/>
          <a:ext cx="8694000" cy="3928515"/>
        </p:xfrm>
        <a:graphic>
          <a:graphicData uri="http://schemas.openxmlformats.org/drawingml/2006/table">
            <a:tbl>
              <a:tblPr/>
              <a:tblGrid>
                <a:gridCol w="3398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644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478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5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4667">
                <a:tc rowSpan="2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4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Landrat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(Stand: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23.10.2018)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800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800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08 Personalrat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-135.906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-142.979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-7.073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8000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Geringfügige Verschiebungen bei verschiedenen Aufwands- und Ertragspositionen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2788800"/>
                  </a:ext>
                </a:extLst>
              </a:tr>
              <a:tr h="19800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14 Rechnungsprüfung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-256.210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-283.917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-27.707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98000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Mehraufwendungen für Personal von 30.102 €</a:t>
                      </a:r>
                      <a:endParaRPr lang="de-DE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7638298"/>
                  </a:ext>
                </a:extLst>
              </a:tr>
              <a:tr h="198000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31 Kreispolizeibehörde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-432.253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-502.098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>
                          <a:solidFill>
                            <a:schemeClr val="tx1"/>
                          </a:solidFill>
                        </a:rPr>
                        <a:t>-69.845</a:t>
                      </a:r>
                      <a:endParaRPr lang="de-DE" sz="1800" dirty="0">
                        <a:solidFill>
                          <a:schemeClr val="tx1"/>
                        </a:solidFill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8000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Mehraufwendungen für Personal von 56.608 €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Mindererträge bei den Verwaltungsgebühren von 12.000 €</a:t>
                      </a:r>
                      <a:endParaRPr lang="de-DE" sz="14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52791720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 algn="l" fontAlgn="ctr"/>
                      <a:r>
                        <a:rPr lang="de-DE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Ergebnis Budget</a:t>
                      </a:r>
                      <a:r>
                        <a:rPr lang="de-DE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4</a:t>
                      </a:r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b="1" dirty="0" smtClean="0"/>
                        <a:t>-8.152.160</a:t>
                      </a:r>
                      <a:endParaRPr lang="de-DE" sz="18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b="1" dirty="0" smtClean="0"/>
                        <a:t>-7.039.263</a:t>
                      </a:r>
                      <a:endParaRPr lang="de-DE" sz="18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b="1" dirty="0" smtClean="0"/>
                        <a:t>1.112.897</a:t>
                      </a:r>
                      <a:endParaRPr lang="de-DE" sz="18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865636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>
          <a:xfrm>
            <a:off x="2869092" y="274638"/>
            <a:ext cx="5843587" cy="706437"/>
          </a:xfrm>
        </p:spPr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8452" name="Foliennummernplatzhalt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7C33378-D85B-4E54-9237-FD393E03CA35}" type="slidenum">
              <a:rPr lang="de-DE" smtClean="0"/>
              <a:pPr/>
              <a:t>19</a:t>
            </a:fld>
            <a:endParaRPr lang="de-DE" dirty="0" smtClean="0"/>
          </a:p>
        </p:txBody>
      </p:sp>
      <p:graphicFrame>
        <p:nvGraphicFramePr>
          <p:cNvPr id="3" name="Inhaltsplatzhalt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3502328"/>
              </p:ext>
            </p:extLst>
          </p:nvPr>
        </p:nvGraphicFramePr>
        <p:xfrm>
          <a:off x="379560" y="1348508"/>
          <a:ext cx="8366400" cy="5393507"/>
        </p:xfrm>
        <a:graphic>
          <a:graphicData uri="http://schemas.openxmlformats.org/drawingml/2006/table">
            <a:tbl>
              <a:tblPr/>
              <a:tblGrid>
                <a:gridCol w="2880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65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65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56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284629">
                <a:tc rowSpan="2"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Budget 5 </a:t>
                      </a: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8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Allgemeine Finanzwirtschaft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</a:p>
                    <a:p>
                      <a:pPr algn="ctr" fontAlgn="ctr"/>
                      <a:endParaRPr lang="de-DE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endParaRPr lang="de-DE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r>
                        <a:rPr lang="de-DE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Überschuss</a:t>
                      </a:r>
                      <a:endParaRPr lang="de-DE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</a:t>
                      </a: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(Stand: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23.10.2018)</a:t>
                      </a:r>
                    </a:p>
                    <a:p>
                      <a:pPr algn="ctr" fontAlgn="ctr"/>
                      <a:endParaRPr lang="de-DE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r>
                        <a:rPr lang="de-DE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Überschuss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endParaRPr lang="de-DE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 (-)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869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e-DE" sz="1000" dirty="0" smtClean="0"/>
                        <a:t>€</a:t>
                      </a:r>
                      <a:endParaRPr lang="de-DE" sz="10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0556">
                <a:tc rowSpan="2"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21 Allgemeine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Finanzwirtschaft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108.779.421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110.575.512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dirty="0" smtClean="0"/>
                        <a:t>1.796.091</a:t>
                      </a:r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04230">
                <a:tc vMerge="1">
                  <a:txBody>
                    <a:bodyPr/>
                    <a:lstStyle/>
                    <a:p>
                      <a:pPr algn="l" fontAlgn="ctr"/>
                      <a:endParaRPr lang="de-DE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dirty="0" smtClean="0">
                          <a:solidFill>
                            <a:schemeClr val="tx1"/>
                          </a:solidFill>
                        </a:rPr>
                        <a:t>Mehraufwand</a:t>
                      </a: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 bei der Landschaftsumlage bei einem Hebesatz von 15,40 % in Höhe von rund 0,48 Mio. €.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Mehrerträge bei der Kreisumlage allgemein von rund 3,6 Mio. € 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Mehrertrag aus der Gewinnausschüttung der Sparkasse Westmünsterland von 50.000 € (Ansatz 2019 = 1.050.000 €).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Minderaufwand aus der Finanzierungsbeteiligung der Gemeinden/Gemeindeverbände nach dem ELAG NRW von rund 42.000 € (Ansatz 2019 = 1,38 Mio. €).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Minderaufwand für Zinsen (Investitionskredite) von rund 82.000 €.</a:t>
                      </a: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400" baseline="0" dirty="0" smtClean="0">
                          <a:solidFill>
                            <a:schemeClr val="tx1"/>
                          </a:solidFill>
                        </a:rPr>
                        <a:t>Minderertrag Jugendamtsumlage in Höhe von rund 1,3 Mio. €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de-DE" sz="1800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46653326"/>
                  </a:ext>
                </a:extLst>
              </a:tr>
              <a:tr h="798901">
                <a:tc>
                  <a:txBody>
                    <a:bodyPr/>
                    <a:lstStyle/>
                    <a:p>
                      <a:pPr algn="l" fontAlgn="ctr"/>
                      <a:r>
                        <a:rPr lang="de-DE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Ergebnis Budget 5</a:t>
                      </a:r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b="1" dirty="0" smtClean="0"/>
                        <a:t>108.779.421</a:t>
                      </a:r>
                      <a:endParaRPr lang="de-DE" sz="18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b="1" dirty="0" smtClean="0"/>
                        <a:t>110.575.512</a:t>
                      </a:r>
                      <a:endParaRPr lang="de-DE" sz="18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800" b="1" dirty="0" smtClean="0"/>
                        <a:t>1.796.091</a:t>
                      </a:r>
                      <a:endParaRPr lang="de-DE" sz="1800" b="1" dirty="0"/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859576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/>
            </a:r>
            <a:br>
              <a:rPr lang="de-DE" dirty="0"/>
            </a:br>
            <a:r>
              <a:rPr lang="de-DE" sz="2800" b="1" dirty="0"/>
              <a:t>Haushalt </a:t>
            </a:r>
            <a:r>
              <a:rPr lang="de-DE" sz="2800" b="1" dirty="0" smtClean="0"/>
              <a:t>2019</a:t>
            </a:r>
            <a:r>
              <a:rPr lang="de-DE" sz="2800" b="1" dirty="0"/>
              <a:t/>
            </a:r>
            <a:br>
              <a:rPr lang="de-DE" sz="2800" b="1" dirty="0"/>
            </a:br>
            <a:r>
              <a:rPr lang="de-DE" sz="2800" b="1" dirty="0"/>
              <a:t>Entwurf</a:t>
            </a:r>
            <a:r>
              <a:rPr lang="de-DE" dirty="0"/>
              <a:t/>
            </a:r>
            <a:br>
              <a:rPr lang="de-DE" dirty="0"/>
            </a:b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20</a:t>
            </a:fld>
            <a:endParaRPr lang="de-DE" dirty="0"/>
          </a:p>
        </p:txBody>
      </p:sp>
      <p:sp>
        <p:nvSpPr>
          <p:cNvPr id="6" name="Titel 12"/>
          <p:cNvSpPr txBox="1">
            <a:spLocks/>
          </p:cNvSpPr>
          <p:nvPr/>
        </p:nvSpPr>
        <p:spPr bwMode="auto">
          <a:xfrm>
            <a:off x="457200" y="1325881"/>
            <a:ext cx="8248650" cy="486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indent="0" algn="ctr">
              <a:buNone/>
            </a:pPr>
            <a:r>
              <a:rPr lang="de-DE" sz="2000" b="1" dirty="0" smtClean="0"/>
              <a:t>Arbeitskreisrechnung zum GFG 2019 vom 20.07.2018</a:t>
            </a:r>
          </a:p>
          <a:p>
            <a:pPr marL="0" indent="0" algn="ctr">
              <a:buNone/>
            </a:pPr>
            <a:r>
              <a:rPr lang="de-DE" sz="1400" dirty="0" smtClean="0"/>
              <a:t>Datengrundlage im Haushaltsentwurf 2019</a:t>
            </a:r>
            <a:endParaRPr lang="de-DE" sz="1400" dirty="0"/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9030038"/>
              </p:ext>
            </p:extLst>
          </p:nvPr>
        </p:nvGraphicFramePr>
        <p:xfrm>
          <a:off x="438150" y="1938528"/>
          <a:ext cx="8248650" cy="4297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48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92648">
                <a:tc>
                  <a:txBody>
                    <a:bodyPr/>
                    <a:lstStyle/>
                    <a:p>
                      <a:r>
                        <a:rPr lang="de-DE" sz="150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Kreisangehörige Städte</a:t>
                      </a:r>
                      <a:r>
                        <a:rPr lang="de-DE" sz="1500" b="0" i="0" u="sng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/Gemeinden</a:t>
                      </a:r>
                      <a:endParaRPr lang="de-DE" sz="1500" b="0" i="0" u="sng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Die Schlüsselzuweisungen an die Städte/Gemeinden im Kreis Coesfeld im Haushaltsjahr    2019 steigen gegenüber 2018 um rd. 4,81 Mio. €.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Die Gemeinde Ascheber</a:t>
                      </a: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 und die Stadt Billerbeck sind weiterhin abundant.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Die Städte/Gemeinden</a:t>
                      </a: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im Kreis Coesfeld erhalten erstmals in 2019 eine Aufwands- und    Unterhaltungspauschale in Höhe von insgesamt rd. 2,69 Mio. € (für Abbau des Investitions- und Sanierungsstaus).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Deckungsfähigkeit zwischen Allgemeiner</a:t>
                      </a: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Investitionspauschale und Sonderpauschalen im    investiven Bereich.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0351">
                <a:tc>
                  <a:txBody>
                    <a:bodyPr/>
                    <a:lstStyle/>
                    <a:p>
                      <a:r>
                        <a:rPr lang="de-DE" sz="150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Kreis Coesfeld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Die</a:t>
                      </a: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Schlüsselzuweisung des Kreises Coesfeld fällt gegenüber 2018 um rd. 0,18 Mio. €    geringer aus.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Die Umlagegrundlagen für die Kreisumlage allgemein</a:t>
                      </a: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steigen gegenüber dem Vorjahr um    rd. 15,61 Mio. € auf rd. 280,52 Mio. € in 2019.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Die Umlagegrundlagen des Kreises Coesfeld für die Landschaftsumlage</a:t>
                      </a: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erhöhen sich in    2019 auf rd. 325,11 Mio. € (+ 15,21 Mio. € gegenüber Vorjahr).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Die Schul-/Bildungspauschale</a:t>
                      </a: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steigt für 2019 auf 1,74 Mio. € (+ 0,14 Mio. € gegenüber 2018).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82606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51601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/>
          </p:nvPr>
        </p:nvSpPr>
        <p:spPr>
          <a:xfrm>
            <a:off x="2843213" y="188913"/>
            <a:ext cx="5832475" cy="863600"/>
          </a:xfrm>
        </p:spPr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rgbClr val="000000"/>
                </a:solidFill>
              </a:rPr>
              <a:t>Haushalt </a:t>
            </a:r>
            <a:r>
              <a:rPr lang="de-DE" sz="2800" b="1" dirty="0" smtClean="0">
                <a:solidFill>
                  <a:srgbClr val="000000"/>
                </a:solidFill>
              </a:rPr>
              <a:t>2019</a:t>
            </a:r>
            <a:r>
              <a:rPr lang="de-DE" sz="2800" b="1" dirty="0">
                <a:solidFill>
                  <a:srgbClr val="000000"/>
                </a:solidFill>
              </a:rPr>
              <a:t/>
            </a:r>
            <a:br>
              <a:rPr lang="de-DE" sz="2800" b="1" dirty="0">
                <a:solidFill>
                  <a:srgbClr val="000000"/>
                </a:solidFill>
              </a:rPr>
            </a:br>
            <a:r>
              <a:rPr lang="de-DE" sz="2800" b="1" dirty="0">
                <a:solidFill>
                  <a:srgbClr val="000000"/>
                </a:solidFill>
              </a:rPr>
              <a:t>Entwurf</a:t>
            </a:r>
            <a:endParaRPr lang="de-DE" dirty="0"/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7107523"/>
              </p:ext>
            </p:extLst>
          </p:nvPr>
        </p:nvGraphicFramePr>
        <p:xfrm>
          <a:off x="102093" y="2189017"/>
          <a:ext cx="8940797" cy="180441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43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44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u="sng" strike="noStrike" kern="1200" cap="none" normalizeH="0" baseline="0" dirty="0" smtClean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Festsetzung 2017</a:t>
                      </a:r>
                      <a:endParaRPr kumimoji="0" lang="de-D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Ansatz 2018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Festsetzung 2018</a:t>
                      </a:r>
                      <a:endParaRPr kumimoji="0" lang="de-D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Ansatz 2019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(Stand: 23.10.2018)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Abweichung 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2019 zu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Ansatz 2018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Verbesserung (+)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Verschlechterung (-)</a:t>
                      </a:r>
                      <a:endParaRPr lang="de-DE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Ertrags-aufkommen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39.691.570 €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46.144.449 €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46.142.865 €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45.964.378 €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-180.071 €</a:t>
                      </a: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275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5442A1-BC01-42E7-A1DE-E88F1A297651}" type="slidenum">
              <a:rPr lang="de-DE" smtClean="0"/>
              <a:pPr/>
              <a:t>21</a:t>
            </a:fld>
            <a:endParaRPr lang="de-DE" dirty="0" smtClean="0"/>
          </a:p>
        </p:txBody>
      </p:sp>
      <p:sp>
        <p:nvSpPr>
          <p:cNvPr id="2" name="Textfeld 1"/>
          <p:cNvSpPr txBox="1"/>
          <p:nvPr/>
        </p:nvSpPr>
        <p:spPr>
          <a:xfrm>
            <a:off x="185220" y="3993433"/>
            <a:ext cx="57754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1200" dirty="0" smtClean="0"/>
          </a:p>
          <a:p>
            <a:r>
              <a:rPr lang="de-DE" sz="1200" dirty="0" smtClean="0"/>
              <a:t>Hinweis</a:t>
            </a:r>
            <a:r>
              <a:rPr lang="de-DE" sz="1200" dirty="0"/>
              <a:t>:</a:t>
            </a:r>
          </a:p>
          <a:p>
            <a:r>
              <a:rPr lang="de-DE" sz="1200" dirty="0"/>
              <a:t>Ansatz 2019 auf Basis der </a:t>
            </a:r>
            <a:r>
              <a:rPr lang="de-DE" sz="1200" dirty="0" smtClean="0"/>
              <a:t>Arbeitskreisrechnung </a:t>
            </a:r>
            <a:r>
              <a:rPr lang="de-DE" sz="1200" dirty="0"/>
              <a:t>zum GFG 2019 vom </a:t>
            </a:r>
            <a:r>
              <a:rPr lang="de-DE" sz="1200" dirty="0" smtClean="0"/>
              <a:t>20.07.2018.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102093" y="1309148"/>
            <a:ext cx="893981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Schlüsselzuweisung</a:t>
            </a:r>
          </a:p>
          <a:p>
            <a:pPr algn="ctr"/>
            <a:r>
              <a:rPr lang="de-DE" sz="1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Datengrundlage im Haushaltsentwurf 2019</a:t>
            </a:r>
            <a:endParaRPr lang="de-DE" sz="1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10784747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/>
          </p:nvPr>
        </p:nvSpPr>
        <p:spPr>
          <a:xfrm>
            <a:off x="2843213" y="188913"/>
            <a:ext cx="5832475" cy="863600"/>
          </a:xfrm>
        </p:spPr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2566397"/>
              </p:ext>
            </p:extLst>
          </p:nvPr>
        </p:nvGraphicFramePr>
        <p:xfrm>
          <a:off x="102093" y="2189017"/>
          <a:ext cx="8940797" cy="3834332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43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387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u="sng" strike="noStrike" kern="1200" cap="none" normalizeH="0" baseline="0" dirty="0" smtClean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Festsetzung 2017</a:t>
                      </a:r>
                      <a:endParaRPr kumimoji="0" lang="de-D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Ansatz 2018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Festsetzung 2018</a:t>
                      </a:r>
                      <a:endParaRPr kumimoji="0" lang="de-D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Ansatz 2019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(Stand: 23.10.2018)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Abweichung 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2019 zu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Ansatz 2018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endParaRPr lang="de-DE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06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Umlagegrund-lagen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151.550.569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dirty="0" smtClean="0"/>
                        <a:t>161.803.148</a:t>
                      </a:r>
                      <a:endParaRPr lang="de-DE" sz="1600" dirty="0"/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161.810.502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171.692.823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99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Hebesatz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dirty="0" smtClean="0"/>
                        <a:t>21,97 %</a:t>
                      </a:r>
                      <a:endParaRPr lang="de-DE" sz="1600" dirty="0"/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dirty="0" smtClean="0"/>
                        <a:t>22,46</a:t>
                      </a:r>
                      <a:r>
                        <a:rPr lang="de-DE" sz="1600" baseline="0" dirty="0" smtClean="0"/>
                        <a:t> %</a:t>
                      </a:r>
                      <a:endParaRPr lang="de-DE" sz="1600" dirty="0"/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22,46 %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ca. 20,38 %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99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Aufkommen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1" dirty="0" smtClean="0"/>
                        <a:t>33.295.661 €</a:t>
                      </a:r>
                      <a:endParaRPr lang="de-DE" sz="1600" b="1" dirty="0"/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36.335.237 €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36.342.639 €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34.985.930 € 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-1.349.307 €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2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Erstattungs-betrag aus Vorvorjahr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0" dirty="0" smtClean="0"/>
                        <a:t>1.936.550 €</a:t>
                      </a:r>
                      <a:endParaRPr lang="de-DE" sz="1600" b="0" dirty="0"/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1.101.378 €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b="0" dirty="0" smtClean="0"/>
                        <a:t>1.101.378 €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3.943.022 €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2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Nettobe-lastung für Kommunen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1" dirty="0" smtClean="0"/>
                        <a:t>31.359.111 €</a:t>
                      </a:r>
                      <a:endParaRPr lang="de-DE" sz="1600" b="1" dirty="0"/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35.233.859 €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35.241.261 €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31.042.908 €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-4.190.951 €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275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5442A1-BC01-42E7-A1DE-E88F1A297651}" type="slidenum">
              <a:rPr lang="de-DE" smtClean="0"/>
              <a:pPr/>
              <a:t>22</a:t>
            </a:fld>
            <a:endParaRPr lang="de-DE" dirty="0" smtClean="0"/>
          </a:p>
        </p:txBody>
      </p:sp>
      <p:sp>
        <p:nvSpPr>
          <p:cNvPr id="2" name="Textfeld 1"/>
          <p:cNvSpPr txBox="1"/>
          <p:nvPr/>
        </p:nvSpPr>
        <p:spPr>
          <a:xfrm>
            <a:off x="102093" y="6076801"/>
            <a:ext cx="61714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1200" dirty="0" smtClean="0"/>
              <a:t>Hinweis:</a:t>
            </a:r>
          </a:p>
          <a:p>
            <a:r>
              <a:rPr lang="de-DE" sz="1200" dirty="0" smtClean="0"/>
              <a:t>Umlagegrundlagen auf Basis der Arbeitskreisrechnung zum GFG 2019 vom 20.07.2018.</a:t>
            </a:r>
            <a:endParaRPr lang="de-DE" sz="1200" dirty="0"/>
          </a:p>
        </p:txBody>
      </p:sp>
      <p:sp>
        <p:nvSpPr>
          <p:cNvPr id="6" name="Textfeld 5"/>
          <p:cNvSpPr txBox="1"/>
          <p:nvPr/>
        </p:nvSpPr>
        <p:spPr>
          <a:xfrm>
            <a:off x="102093" y="1309148"/>
            <a:ext cx="893981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Kreisumlage Mehrbelastung Jugendamt</a:t>
            </a:r>
          </a:p>
          <a:p>
            <a:pPr algn="ctr"/>
            <a:r>
              <a:rPr lang="de-DE" sz="1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Datengrundlage im Haushaltsentwurf 2019 </a:t>
            </a:r>
            <a:endParaRPr lang="de-DE" sz="1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5835862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A86BCA-3A87-4D48-981A-47E48796013B}" type="slidenum">
              <a:rPr lang="de-DE" smtClean="0"/>
              <a:pPr>
                <a:defRPr/>
              </a:pPr>
              <a:t>23</a:t>
            </a:fld>
            <a:endParaRPr lang="de-DE" dirty="0"/>
          </a:p>
        </p:txBody>
      </p:sp>
      <p:sp>
        <p:nvSpPr>
          <p:cNvPr id="7" name="Titel 1"/>
          <p:cNvSpPr txBox="1">
            <a:spLocks/>
          </p:cNvSpPr>
          <p:nvPr/>
        </p:nvSpPr>
        <p:spPr bwMode="auto">
          <a:xfrm>
            <a:off x="2843213" y="188913"/>
            <a:ext cx="58324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eaLnBrk="0" hangingPunct="0">
              <a:defRPr/>
            </a:pPr>
            <a:r>
              <a:rPr lang="de-DE" sz="2800" b="1" kern="0" dirty="0">
                <a:solidFill>
                  <a:srgbClr val="000000"/>
                </a:solidFill>
              </a:rPr>
              <a:t>Haushalt </a:t>
            </a:r>
            <a:r>
              <a:rPr lang="de-DE" sz="2800" b="1" kern="0" dirty="0" smtClean="0">
                <a:solidFill>
                  <a:srgbClr val="000000"/>
                </a:solidFill>
              </a:rPr>
              <a:t>2019</a:t>
            </a:r>
            <a:endParaRPr lang="de-DE" sz="2800" b="1" kern="0" dirty="0">
              <a:solidFill>
                <a:srgbClr val="000000"/>
              </a:solidFill>
            </a:endParaRPr>
          </a:p>
          <a:p>
            <a:pPr algn="r" eaLnBrk="0" hangingPunct="0">
              <a:defRPr/>
            </a:pPr>
            <a:r>
              <a:rPr lang="de-DE" sz="2800" b="1" kern="0" dirty="0">
                <a:solidFill>
                  <a:srgbClr val="000000"/>
                </a:solidFill>
              </a:rPr>
              <a:t>Entwurf</a:t>
            </a:r>
            <a:endParaRPr lang="de-DE" sz="4000" kern="0" dirty="0">
              <a:solidFill>
                <a:schemeClr val="tx2"/>
              </a:solidFill>
            </a:endParaRPr>
          </a:p>
        </p:txBody>
      </p:sp>
      <p:sp>
        <p:nvSpPr>
          <p:cNvPr id="6" name="Titel 12"/>
          <p:cNvSpPr txBox="1">
            <a:spLocks/>
          </p:cNvSpPr>
          <p:nvPr/>
        </p:nvSpPr>
        <p:spPr bwMode="auto">
          <a:xfrm>
            <a:off x="310551" y="1321309"/>
            <a:ext cx="8719149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de-DE" sz="2000" b="1" kern="0" dirty="0" smtClean="0"/>
              <a:t>Abrechnung Jugendamtsumlage 2017 in 2019</a:t>
            </a:r>
            <a:endParaRPr lang="de-DE" sz="2000" b="1" kern="0" dirty="0"/>
          </a:p>
        </p:txBody>
      </p:sp>
      <p:sp>
        <p:nvSpPr>
          <p:cNvPr id="3" name="Textfeld 2"/>
          <p:cNvSpPr txBox="1"/>
          <p:nvPr/>
        </p:nvSpPr>
        <p:spPr>
          <a:xfrm>
            <a:off x="310551" y="5304282"/>
            <a:ext cx="85499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de-DE" sz="1200" dirty="0" smtClean="0"/>
              <a:t>Nach dem testierten Jahresabschlusses 2017 (Beschluss Kreistag 24.09.2018) beträgt die Überdeckung aus der Abrechnung der Jugendamtsumlage 3.943.022 €. Die Auszahlung an die kreisangehörigen Kommunen soll nach Rechtskraft der Haushaltssatzung 2019 erfolgen.</a:t>
            </a:r>
            <a:endParaRPr lang="de-DE" sz="1200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247" y="2121044"/>
            <a:ext cx="4601186" cy="2963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08604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/>
          </p:nvPr>
        </p:nvSpPr>
        <p:spPr>
          <a:xfrm>
            <a:off x="2843213" y="188913"/>
            <a:ext cx="5832475" cy="863600"/>
          </a:xfrm>
        </p:spPr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rgbClr val="000000"/>
                </a:solidFill>
              </a:rPr>
              <a:t>Haushalt </a:t>
            </a:r>
            <a:r>
              <a:rPr lang="de-DE" sz="2800" b="1" dirty="0" smtClean="0">
                <a:solidFill>
                  <a:srgbClr val="000000"/>
                </a:solidFill>
              </a:rPr>
              <a:t>2019</a:t>
            </a:r>
            <a:r>
              <a:rPr lang="de-DE" sz="2800" b="1" dirty="0">
                <a:solidFill>
                  <a:srgbClr val="000000"/>
                </a:solidFill>
              </a:rPr>
              <a:t/>
            </a:r>
            <a:br>
              <a:rPr lang="de-DE" sz="2800" b="1" dirty="0">
                <a:solidFill>
                  <a:srgbClr val="000000"/>
                </a:solidFill>
              </a:rPr>
            </a:br>
            <a:r>
              <a:rPr lang="de-DE" sz="2800" b="1" dirty="0">
                <a:solidFill>
                  <a:srgbClr val="000000"/>
                </a:solidFill>
              </a:rPr>
              <a:t>Entwurf</a:t>
            </a:r>
            <a:endParaRPr lang="de-DE" dirty="0"/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5578578"/>
              </p:ext>
            </p:extLst>
          </p:nvPr>
        </p:nvGraphicFramePr>
        <p:xfrm>
          <a:off x="137160" y="2124363"/>
          <a:ext cx="8905730" cy="259981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08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7954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315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u="sng" strike="noStrike" kern="1200" cap="none" normalizeH="0" baseline="0" dirty="0" smtClean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Festsetzung 2017</a:t>
                      </a:r>
                      <a:endParaRPr kumimoji="0" lang="de-D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Ansatz 2018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Festsetzung 2018</a:t>
                      </a:r>
                      <a:endParaRPr kumimoji="0" lang="de-D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Ansatz 2019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(Stand: 23.10.2018)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Abweichung 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2019 zu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Ansatz 2018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Verbesserung (+)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Verschlechterung (-)</a:t>
                      </a:r>
                      <a:endParaRPr lang="de-DE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1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Umlagegrund-lagen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285.596.009 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309.884.286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309.896.013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325.105.917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77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Hebesatz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dirty="0" smtClean="0"/>
                        <a:t>17,40 %</a:t>
                      </a:r>
                      <a:endParaRPr lang="de-DE" sz="1600" dirty="0"/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16,00 %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16,00 %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15,40 %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77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Zahlbetrag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1" dirty="0" smtClean="0">
                          <a:effectLst/>
                        </a:rPr>
                        <a:t>49.693.706 €</a:t>
                      </a:r>
                      <a:endParaRPr lang="de-DE" sz="1600" b="1" dirty="0">
                        <a:effectLst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49.581.486 €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49.583.363 €</a:t>
                      </a:r>
                      <a:endParaRPr lang="de-DE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50.066.311 €</a:t>
                      </a:r>
                      <a:endParaRPr lang="de-DE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-484.825</a:t>
                      </a:r>
                      <a:r>
                        <a:rPr lang="de-DE" sz="16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€</a:t>
                      </a:r>
                      <a:endParaRPr lang="de-DE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275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5442A1-BC01-42E7-A1DE-E88F1A297651}" type="slidenum">
              <a:rPr lang="de-DE" smtClean="0"/>
              <a:pPr/>
              <a:t>24</a:t>
            </a:fld>
            <a:endParaRPr lang="de-DE" dirty="0" smtClean="0"/>
          </a:p>
        </p:txBody>
      </p:sp>
      <p:sp>
        <p:nvSpPr>
          <p:cNvPr id="2" name="Textfeld 1"/>
          <p:cNvSpPr txBox="1"/>
          <p:nvPr/>
        </p:nvSpPr>
        <p:spPr>
          <a:xfrm>
            <a:off x="102093" y="4756830"/>
            <a:ext cx="89398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200" dirty="0" smtClean="0"/>
              <a:t>Hinweise:</a:t>
            </a:r>
          </a:p>
          <a:p>
            <a:r>
              <a:rPr lang="de-DE" sz="1200" b="1" i="1" dirty="0" smtClean="0"/>
              <a:t>● </a:t>
            </a:r>
            <a:r>
              <a:rPr lang="de-DE" sz="1200" dirty="0" smtClean="0"/>
              <a:t>Bei den Umlagegrundlagen 2019 handelt es sich um Daten aus der Arbeitskreisrechnung zum GFG 2019 vom 20.07.2018.</a:t>
            </a:r>
          </a:p>
          <a:p>
            <a:r>
              <a:rPr lang="de-DE" sz="1200" dirty="0" smtClean="0"/>
              <a:t>● Der LWL hat am 11.09.2018 weitere Informationen zu den Eckdaten herausgegeben. Die Verbesserung des Haushaltsjahres   </a:t>
            </a:r>
          </a:p>
          <a:p>
            <a:r>
              <a:rPr lang="de-DE" sz="1200" dirty="0"/>
              <a:t> </a:t>
            </a:r>
            <a:r>
              <a:rPr lang="de-DE" sz="1200" dirty="0" smtClean="0"/>
              <a:t>  2017 beläuft sich auf rd. 144,7 Mio. €. Für 2018 werden Verbesserungen in einer Größenordnung von 80 – 85 Mio. € erwartet.   </a:t>
            </a:r>
            <a:endParaRPr lang="de-DE" sz="1200" dirty="0"/>
          </a:p>
          <a:p>
            <a:r>
              <a:rPr lang="de-DE" sz="1200" dirty="0"/>
              <a:t> </a:t>
            </a:r>
            <a:r>
              <a:rPr lang="de-DE" sz="1200" dirty="0" smtClean="0"/>
              <a:t>  Die Ausgleichsrücklage entwickelt sich nach den Annahmen des LWL von rd. 158,7 Mio. € (zum 31.12.2018) auf einen  </a:t>
            </a:r>
          </a:p>
          <a:p>
            <a:r>
              <a:rPr lang="de-DE" sz="1200" dirty="0"/>
              <a:t> </a:t>
            </a:r>
            <a:r>
              <a:rPr lang="de-DE" sz="1200" dirty="0" smtClean="0"/>
              <a:t>  Bestand von 238 – 243,7 Mio. € (zum 31.12.2019). Der LWL geht tendenziell davon aus, dass sich die Umlagegrundlagen </a:t>
            </a:r>
          </a:p>
          <a:p>
            <a:r>
              <a:rPr lang="de-DE" sz="1200" dirty="0"/>
              <a:t> </a:t>
            </a:r>
            <a:r>
              <a:rPr lang="de-DE" sz="1200" dirty="0" smtClean="0"/>
              <a:t>  weiter verbessern könnten. Ggf. ist eine Weitergabe durch Anpassung des Hebesatzes an die Mitgliedkörperschaften geplant.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137160" y="1363876"/>
            <a:ext cx="893981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Landschaftsumlage</a:t>
            </a:r>
          </a:p>
          <a:p>
            <a:pPr algn="ctr"/>
            <a:r>
              <a:rPr lang="de-DE" sz="1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Datengrundlage im Haushaltsentwurf 2019</a:t>
            </a:r>
            <a:endParaRPr lang="de-DE" sz="1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8455794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/>
          </p:nvPr>
        </p:nvSpPr>
        <p:spPr>
          <a:xfrm>
            <a:off x="2854325" y="103985"/>
            <a:ext cx="5832475" cy="863600"/>
          </a:xfrm>
        </p:spPr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1143600"/>
              </p:ext>
            </p:extLst>
          </p:nvPr>
        </p:nvGraphicFramePr>
        <p:xfrm>
          <a:off x="102093" y="2045277"/>
          <a:ext cx="8940797" cy="265229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5430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36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131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854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870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7184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151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u="sng" strike="noStrike" kern="1200" cap="none" normalizeH="0" baseline="0" dirty="0" smtClean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Festsetzung 2017</a:t>
                      </a:r>
                      <a:endParaRPr kumimoji="0" lang="de-D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de-DE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</a:rPr>
                        <a:t>Ansatz 2018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Festsetzung 2018</a:t>
                      </a:r>
                      <a:endParaRPr kumimoji="0" lang="de-DE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Ansatz 2019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(Stand: 23.10.2018)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Abweichung 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2019 zu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Ansatz 2018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Verbesserung (+)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Verschlechterung (-)</a:t>
                      </a:r>
                      <a:endParaRPr lang="de-DE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97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Umlagegrund-lagen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246.818.597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264.900.076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264.913.387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280.521.194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86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Hebesatz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dirty="0" smtClean="0"/>
                        <a:t>32,43 %</a:t>
                      </a:r>
                      <a:endParaRPr lang="de-DE" sz="1600" dirty="0"/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28,90 %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28,90 %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28,59 %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86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Aufkommen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1" dirty="0" smtClean="0"/>
                        <a:t>80.043.270 €</a:t>
                      </a:r>
                      <a:endParaRPr lang="de-DE" sz="1600" b="1" dirty="0"/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76.556.122 €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76.559.969 €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80.203.608 €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+3.647.486 €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275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5442A1-BC01-42E7-A1DE-E88F1A297651}" type="slidenum">
              <a:rPr lang="de-DE" smtClean="0"/>
              <a:pPr/>
              <a:t>25</a:t>
            </a:fld>
            <a:endParaRPr lang="de-DE" dirty="0" smtClean="0"/>
          </a:p>
        </p:txBody>
      </p:sp>
      <p:sp>
        <p:nvSpPr>
          <p:cNvPr id="2" name="Textfeld 1"/>
          <p:cNvSpPr txBox="1"/>
          <p:nvPr/>
        </p:nvSpPr>
        <p:spPr>
          <a:xfrm>
            <a:off x="0" y="4663648"/>
            <a:ext cx="87971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1200" dirty="0" smtClean="0"/>
          </a:p>
          <a:p>
            <a:r>
              <a:rPr lang="de-DE" sz="1200" dirty="0" smtClean="0"/>
              <a:t>Hinweis:</a:t>
            </a:r>
          </a:p>
          <a:p>
            <a:r>
              <a:rPr lang="de-DE" sz="1200" dirty="0" smtClean="0"/>
              <a:t>Bei den Umlagegrundlagen 2019 handelt es sich um die Daten aus der Arbeitskreisrechnung zum GFG 2019 vom 20.07.2018</a:t>
            </a:r>
            <a:r>
              <a:rPr lang="de-DE" sz="1200" dirty="0"/>
              <a:t>. 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103076" y="1279797"/>
            <a:ext cx="89398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Kreisumlage allgemein</a:t>
            </a:r>
          </a:p>
          <a:p>
            <a:pPr algn="ctr"/>
            <a:r>
              <a:rPr lang="de-DE" sz="1400" dirty="0">
                <a:solidFill>
                  <a:schemeClr val="tx2"/>
                </a:solidFill>
              </a:rPr>
              <a:t>Datengrundlage </a:t>
            </a:r>
            <a:r>
              <a:rPr lang="de-DE" sz="1400" dirty="0" smtClean="0">
                <a:solidFill>
                  <a:schemeClr val="tx2"/>
                </a:solidFill>
              </a:rPr>
              <a:t>im </a:t>
            </a:r>
            <a:r>
              <a:rPr lang="de-DE" sz="1400" dirty="0">
                <a:solidFill>
                  <a:schemeClr val="tx2"/>
                </a:solidFill>
              </a:rPr>
              <a:t>Haushaltsentwurf 2019</a:t>
            </a:r>
          </a:p>
          <a:p>
            <a:pPr algn="ctr"/>
            <a:endParaRPr lang="de-DE" sz="20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6597768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A86BCA-3A87-4D48-981A-47E48796013B}" type="slidenum">
              <a:rPr lang="de-DE" smtClean="0"/>
              <a:pPr>
                <a:defRPr/>
              </a:pPr>
              <a:t>26</a:t>
            </a:fld>
            <a:endParaRPr lang="de-DE" dirty="0"/>
          </a:p>
        </p:txBody>
      </p:sp>
      <p:sp>
        <p:nvSpPr>
          <p:cNvPr id="6" name="Titel 8"/>
          <p:cNvSpPr>
            <a:spLocks noGrp="1"/>
          </p:cNvSpPr>
          <p:nvPr>
            <p:ph type="title"/>
          </p:nvPr>
        </p:nvSpPr>
        <p:spPr>
          <a:xfrm>
            <a:off x="2843213" y="274638"/>
            <a:ext cx="5843587" cy="706437"/>
          </a:xfrm>
        </p:spPr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rgbClr val="000000"/>
                </a:solidFill>
              </a:rPr>
              <a:t>Haushalt </a:t>
            </a:r>
            <a:r>
              <a:rPr lang="de-DE" sz="2800" b="1" dirty="0" smtClean="0">
                <a:solidFill>
                  <a:srgbClr val="000000"/>
                </a:solidFill>
              </a:rPr>
              <a:t>2019</a:t>
            </a:r>
            <a:r>
              <a:rPr lang="de-DE" sz="2800" b="1" dirty="0">
                <a:solidFill>
                  <a:srgbClr val="000000"/>
                </a:solidFill>
              </a:rPr>
              <a:t/>
            </a:r>
            <a:br>
              <a:rPr lang="de-DE" sz="2800" b="1" dirty="0">
                <a:solidFill>
                  <a:srgbClr val="000000"/>
                </a:solidFill>
              </a:rPr>
            </a:br>
            <a:r>
              <a:rPr lang="de-DE" sz="2800" b="1" dirty="0" smtClean="0">
                <a:solidFill>
                  <a:srgbClr val="000000"/>
                </a:solidFill>
              </a:rPr>
              <a:t>Entwurf</a:t>
            </a:r>
            <a:endParaRPr lang="de-DE" sz="2800" b="1" dirty="0"/>
          </a:p>
        </p:txBody>
      </p:sp>
      <p:sp>
        <p:nvSpPr>
          <p:cNvPr id="3" name="Textfeld 2"/>
          <p:cNvSpPr txBox="1"/>
          <p:nvPr/>
        </p:nvSpPr>
        <p:spPr>
          <a:xfrm>
            <a:off x="491533" y="1277073"/>
            <a:ext cx="78951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sz="2000" dirty="0"/>
              <a:t>Hebesätze </a:t>
            </a:r>
            <a:r>
              <a:rPr lang="de-DE" sz="2000" dirty="0" smtClean="0"/>
              <a:t>Kreisumlage allgemein und Jugendamtsumlage für 2018</a:t>
            </a:r>
          </a:p>
          <a:p>
            <a:pPr algn="ctr"/>
            <a:r>
              <a:rPr lang="de-DE" sz="800" dirty="0" smtClean="0"/>
              <a:t>Quelle: Erhebung des LKT NRW</a:t>
            </a:r>
            <a:endParaRPr lang="de-DE" sz="800" dirty="0"/>
          </a:p>
        </p:txBody>
      </p:sp>
      <p:graphicFrame>
        <p:nvGraphicFramePr>
          <p:cNvPr id="10" name="Tabel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246729"/>
              </p:ext>
            </p:extLst>
          </p:nvPr>
        </p:nvGraphicFramePr>
        <p:xfrm>
          <a:off x="1416587" y="1800293"/>
          <a:ext cx="6045002" cy="4525956"/>
        </p:xfrm>
        <a:graphic>
          <a:graphicData uri="http://schemas.openxmlformats.org/drawingml/2006/table">
            <a:tbl>
              <a:tblPr/>
              <a:tblGrid>
                <a:gridCol w="490136">
                  <a:extLst>
                    <a:ext uri="{9D8B030D-6E8A-4147-A177-3AD203B41FA5}">
                      <a16:colId xmlns:a16="http://schemas.microsoft.com/office/drawing/2014/main" val="2034668837"/>
                    </a:ext>
                  </a:extLst>
                </a:gridCol>
                <a:gridCol w="114105">
                  <a:extLst>
                    <a:ext uri="{9D8B030D-6E8A-4147-A177-3AD203B41FA5}">
                      <a16:colId xmlns:a16="http://schemas.microsoft.com/office/drawing/2014/main" val="4268355625"/>
                    </a:ext>
                  </a:extLst>
                </a:gridCol>
                <a:gridCol w="1296655">
                  <a:extLst>
                    <a:ext uri="{9D8B030D-6E8A-4147-A177-3AD203B41FA5}">
                      <a16:colId xmlns:a16="http://schemas.microsoft.com/office/drawing/2014/main" val="2576520991"/>
                    </a:ext>
                  </a:extLst>
                </a:gridCol>
                <a:gridCol w="676853">
                  <a:extLst>
                    <a:ext uri="{9D8B030D-6E8A-4147-A177-3AD203B41FA5}">
                      <a16:colId xmlns:a16="http://schemas.microsoft.com/office/drawing/2014/main" val="1134063628"/>
                    </a:ext>
                  </a:extLst>
                </a:gridCol>
                <a:gridCol w="912845">
                  <a:extLst>
                    <a:ext uri="{9D8B030D-6E8A-4147-A177-3AD203B41FA5}">
                      <a16:colId xmlns:a16="http://schemas.microsoft.com/office/drawing/2014/main" val="3243890480"/>
                    </a:ext>
                  </a:extLst>
                </a:gridCol>
                <a:gridCol w="466795">
                  <a:extLst>
                    <a:ext uri="{9D8B030D-6E8A-4147-A177-3AD203B41FA5}">
                      <a16:colId xmlns:a16="http://schemas.microsoft.com/office/drawing/2014/main" val="1912394979"/>
                    </a:ext>
                  </a:extLst>
                </a:gridCol>
                <a:gridCol w="114105">
                  <a:extLst>
                    <a:ext uri="{9D8B030D-6E8A-4147-A177-3AD203B41FA5}">
                      <a16:colId xmlns:a16="http://schemas.microsoft.com/office/drawing/2014/main" val="2781185161"/>
                    </a:ext>
                  </a:extLst>
                </a:gridCol>
                <a:gridCol w="1296655">
                  <a:extLst>
                    <a:ext uri="{9D8B030D-6E8A-4147-A177-3AD203B41FA5}">
                      <a16:colId xmlns:a16="http://schemas.microsoft.com/office/drawing/2014/main" val="4004587209"/>
                    </a:ext>
                  </a:extLst>
                </a:gridCol>
                <a:gridCol w="676853">
                  <a:extLst>
                    <a:ext uri="{9D8B030D-6E8A-4147-A177-3AD203B41FA5}">
                      <a16:colId xmlns:a16="http://schemas.microsoft.com/office/drawing/2014/main" val="1747550443"/>
                    </a:ext>
                  </a:extLst>
                </a:gridCol>
              </a:tblGrid>
              <a:tr h="288228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Rang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Kreisumlage</a:t>
                      </a:r>
                      <a:b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allgemein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Rang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Jugendamts-</a:t>
                      </a:r>
                      <a:b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umlage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866138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Nr.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%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Nr.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%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0284711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Borken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26,40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Warendorf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16,30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497678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6A6A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Coesfeld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28,90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Olpe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16,57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794669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Kleve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29,44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Minden-Lübbecke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17,31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3742079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Steinfurt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29,60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Kleve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17,59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4070473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Mettmann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31,61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Märkischer 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17,96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74951323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Rhein-Sieg-Kreis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32,15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Gütersloh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18,00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51689483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Gütersloh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32,78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7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Höxter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18,40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87315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Euskirchen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33,05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8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Herford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19,01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5088119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Höxter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34,30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9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Paderborn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19,36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7833476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Warendorf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35,40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Wesel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19,37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99180010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Rhein-Bergischer 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35,50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Rhein-Kreis Neuss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19,40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5375467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Minden-Lübbecke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36,65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Siegen-Wittgenstein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19,53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1947262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Olpe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37,55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13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Soest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20,01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97714079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Viersen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37,66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Hochsauerlandkreis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20,40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99807570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Hochsauerlandkreis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37,69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15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Heinsberg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21,07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4469841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Siegen-Wittgenstein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38,00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16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Euskirchen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21,20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03558795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Paderborn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38,01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17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Viersen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21,23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2650307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Heinsberg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38,04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Steinfurt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21,48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7722063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Soest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38,45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19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Lippe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21,95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122714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Wesel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38,50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20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Coesfeld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22,46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7585111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Rhein-Kreis Neuss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39,00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Borken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23,20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6872939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Lippe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39,13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22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Unna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24,10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3764900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Rhein-Erft-Kreis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40,50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23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Rheinisch-Bergischer 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24,24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4598231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Städteregion Aachen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40,68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24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Städteregion Aachen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25,86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4366805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Oberbergischer 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40,90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25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Düren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27,41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2285764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Recklinghausen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40,92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26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Oberbergischer 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27,86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92789865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Herford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41,13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27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Rhein-Sieg-Kreis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29,71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90946341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28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Unna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41,78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47000727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29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Märkischer 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42,93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Der Ennepe-Ruhr-Kreis, der Rhein-Erft-Kreis und</a:t>
                      </a:r>
                    </a:p>
                  </a:txBody>
                  <a:tcPr marL="7790" marR="7790" marT="77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3607522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Düren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45,90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die Kreise Mettmann und Recklinghausen erheben</a:t>
                      </a:r>
                    </a:p>
                  </a:txBody>
                  <a:tcPr marL="7790" marR="7790" marT="77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60468126"/>
                  </a:ext>
                </a:extLst>
              </a:tr>
              <a:tr h="132429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31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Ennepe-Ruhr-Kreis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46,06</a:t>
                      </a: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keine Jugendamtsumlage.</a:t>
                      </a:r>
                    </a:p>
                  </a:txBody>
                  <a:tcPr marL="7790" marR="7790" marT="77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790" marR="7790" marT="779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65706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7071585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11292" name="Foliennummernplatzhalter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140E0E9-0EA4-494B-85F1-2F72A6721BB9}" type="slidenum">
              <a:rPr lang="de-DE" smtClean="0"/>
              <a:pPr/>
              <a:t>27</a:t>
            </a:fld>
            <a:endParaRPr lang="de-DE" dirty="0" smtClean="0"/>
          </a:p>
        </p:txBody>
      </p:sp>
      <p:graphicFrame>
        <p:nvGraphicFramePr>
          <p:cNvPr id="5" name="Inhaltsplatzhalt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53375439"/>
              </p:ext>
            </p:extLst>
          </p:nvPr>
        </p:nvGraphicFramePr>
        <p:xfrm>
          <a:off x="315404" y="1288963"/>
          <a:ext cx="8568000" cy="3456682"/>
        </p:xfrm>
        <a:graphic>
          <a:graphicData uri="http://schemas.openxmlformats.org/drawingml/2006/table">
            <a:tbl>
              <a:tblPr/>
              <a:tblGrid>
                <a:gridCol w="26494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10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0269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147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525846">
                <a:tc rowSpan="2">
                  <a:txBody>
                    <a:bodyPr/>
                    <a:lstStyle/>
                    <a:p>
                      <a:pPr algn="l" fontAlgn="b"/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</a:p>
                    <a:p>
                      <a:pPr algn="ctr" fontAlgn="ctr"/>
                      <a:endParaRPr lang="de-DE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endParaRPr lang="de-DE" sz="14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r>
                        <a:rPr lang="de-DE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Überschuss (+)</a:t>
                      </a:r>
                    </a:p>
                    <a:p>
                      <a:pPr algn="ctr" fontAlgn="ctr"/>
                      <a:r>
                        <a:rPr lang="de-DE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Zuschuss</a:t>
                      </a:r>
                      <a:r>
                        <a:rPr lang="de-DE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(-)</a:t>
                      </a:r>
                      <a:endParaRPr lang="de-DE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Ansatz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2019 </a:t>
                      </a:r>
                    </a:p>
                    <a:p>
                      <a:pPr algn="ctr" fontAlgn="ctr"/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(Stand: 23.10.2018)</a:t>
                      </a:r>
                    </a:p>
                    <a:p>
                      <a:pPr algn="ctr" fontAlgn="ctr"/>
                      <a:endParaRPr lang="de-DE" sz="18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r>
                        <a:rPr lang="de-DE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Überschuss (+)</a:t>
                      </a:r>
                    </a:p>
                    <a:p>
                      <a:pPr algn="ctr" fontAlgn="ctr"/>
                      <a:r>
                        <a:rPr lang="de-DE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Zuschuss (-)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Abweichung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2019 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zu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2018</a:t>
                      </a: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/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Verbesserung (+)</a:t>
                      </a:r>
                      <a:b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</a:b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Verschlechterung</a:t>
                      </a:r>
                      <a:r>
                        <a:rPr lang="de-DE" sz="1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(-)</a:t>
                      </a:r>
                    </a:p>
                    <a:p>
                      <a:pPr algn="ctr" fontAlgn="ctr"/>
                      <a:endParaRPr lang="de-DE" sz="1800" b="0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77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  <a:endParaRPr lang="de-DE" sz="1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de-DE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424">
                <a:tc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Budget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-4.025.951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-1.469.066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2.556.885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424">
                <a:tc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Budget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-71.372.365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71.331.457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40.908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424">
                <a:tc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Budget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-28.358.931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31.235.725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-2.876.794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0460">
                <a:tc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Budget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-8.152.160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7.039.263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1.112.897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82424">
                <a:tc>
                  <a:txBody>
                    <a:bodyPr/>
                    <a:lstStyle/>
                    <a:p>
                      <a:pPr algn="l" fontAlgn="ctr"/>
                      <a:r>
                        <a:rPr lang="de-DE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Budget </a:t>
                      </a:r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108.779.421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110.575.511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de-DE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1.796.090</a:t>
                      </a:r>
                      <a:endParaRPr lang="de-DE" sz="1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8542">
                <a:tc>
                  <a:txBody>
                    <a:bodyPr/>
                    <a:lstStyle/>
                    <a:p>
                      <a:pPr algn="l" fontAlgn="ctr"/>
                      <a:r>
                        <a:rPr lang="de-DE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Gesamt</a:t>
                      </a:r>
                      <a:r>
                        <a:rPr lang="de-DE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</a:t>
                      </a:r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F0F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de-DE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-3.129.986</a:t>
                      </a:r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ctr"/>
                      <a:r>
                        <a:rPr lang="de-DE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-500.000</a:t>
                      </a:r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de-DE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2.629.986</a:t>
                      </a:r>
                      <a:endParaRPr lang="de-DE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28</a:t>
            </a:fld>
            <a:endParaRPr lang="de-DE" dirty="0"/>
          </a:p>
        </p:txBody>
      </p:sp>
      <p:sp>
        <p:nvSpPr>
          <p:cNvPr id="4" name="Titel 12"/>
          <p:cNvSpPr txBox="1">
            <a:spLocks/>
          </p:cNvSpPr>
          <p:nvPr/>
        </p:nvSpPr>
        <p:spPr bwMode="auto">
          <a:xfrm>
            <a:off x="1224951" y="1473709"/>
            <a:ext cx="6909758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de-DE" b="1" kern="0" dirty="0" smtClean="0"/>
              <a:t>Haushaltsausgleich 2019</a:t>
            </a:r>
            <a:endParaRPr lang="de-DE" b="1" kern="0" dirty="0"/>
          </a:p>
        </p:txBody>
      </p:sp>
      <p:graphicFrame>
        <p:nvGraphicFramePr>
          <p:cNvPr id="7" name="Inhaltsplatzhalt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7188491"/>
              </p:ext>
            </p:extLst>
          </p:nvPr>
        </p:nvGraphicFramePr>
        <p:xfrm>
          <a:off x="372730" y="2180146"/>
          <a:ext cx="8342646" cy="30871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5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35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35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901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Originär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Fiktiv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556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Aufkommen Kreisumlage allgemein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80.703.608 </a:t>
                      </a:r>
                      <a:r>
                        <a:rPr lang="de-DE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80.203.608 </a:t>
                      </a:r>
                      <a:r>
                        <a:rPr lang="de-DE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33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Hebesatz Kreisumlage allgemein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28,77 </a:t>
                      </a:r>
                      <a:r>
                        <a:rPr lang="de-DE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v.H.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28,59 </a:t>
                      </a:r>
                      <a:r>
                        <a:rPr lang="de-DE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v.H.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80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Inanspruchnahme der Ausgleichsrücklage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20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0 €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de-DE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500.000 €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Titel 12"/>
          <p:cNvSpPr txBox="1">
            <a:spLocks/>
          </p:cNvSpPr>
          <p:nvPr/>
        </p:nvSpPr>
        <p:spPr bwMode="auto">
          <a:xfrm>
            <a:off x="361949" y="5329225"/>
            <a:ext cx="8324851" cy="64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l"/>
            <a:r>
              <a:rPr lang="de-DE" sz="1200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Nachrichtlich: </a:t>
            </a:r>
          </a:p>
          <a:p>
            <a:pPr algn="l"/>
            <a:r>
              <a:rPr lang="de-DE" sz="1200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Die Ermittlung des Hebesatzes für die Kreisumlage allgemein erfolgte unter Berücksichtigung der Umlagegrundlagen nach der Arbeitskreisrechnung zum GFG 2019 vom 20.07.2018. </a:t>
            </a:r>
          </a:p>
          <a:p>
            <a:pPr algn="l"/>
            <a:endParaRPr lang="de-DE" sz="1400" kern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de-DE" sz="1400" kern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43121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3902" y="1322210"/>
            <a:ext cx="8721306" cy="605257"/>
          </a:xfrm>
        </p:spPr>
        <p:txBody>
          <a:bodyPr/>
          <a:lstStyle/>
          <a:p>
            <a:pPr algn="ctr"/>
            <a:r>
              <a:rPr lang="de-DE" sz="2000" b="1" dirty="0" smtClean="0"/>
              <a:t>Vergleich der Kreisumlagen 2019 zu 2018</a:t>
            </a:r>
            <a:br>
              <a:rPr lang="de-DE" sz="2000" b="1" dirty="0" smtClean="0"/>
            </a:br>
            <a:r>
              <a:rPr lang="de-DE" sz="2000" b="1" dirty="0" smtClean="0"/>
              <a:t>bei einem fiktiven Haushaltsausgleich </a:t>
            </a:r>
            <a:br>
              <a:rPr lang="de-DE" sz="2000" b="1" dirty="0" smtClean="0"/>
            </a:br>
            <a:r>
              <a:rPr lang="de-DE" sz="1400" dirty="0" smtClean="0"/>
              <a:t>(Inanspruchnahme Ausgleichsrücklage in Höhe von 500.000 €)</a:t>
            </a:r>
            <a:endParaRPr lang="de-DE" sz="14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A86BCA-3A87-4D48-981A-47E48796013B}" type="slidenum">
              <a:rPr lang="de-DE" smtClean="0"/>
              <a:pPr>
                <a:defRPr/>
              </a:pPr>
              <a:t>29</a:t>
            </a:fld>
            <a:endParaRPr lang="de-DE" dirty="0"/>
          </a:p>
        </p:txBody>
      </p:sp>
      <p:sp>
        <p:nvSpPr>
          <p:cNvPr id="5" name="Titel 1"/>
          <p:cNvSpPr txBox="1">
            <a:spLocks/>
          </p:cNvSpPr>
          <p:nvPr/>
        </p:nvSpPr>
        <p:spPr bwMode="auto">
          <a:xfrm>
            <a:off x="2843213" y="188913"/>
            <a:ext cx="58324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eaLnBrk="0" hangingPunct="0">
              <a:defRPr/>
            </a:pPr>
            <a:r>
              <a:rPr lang="de-DE" sz="2800" b="1" kern="0" dirty="0"/>
              <a:t>Haushalt </a:t>
            </a:r>
            <a:r>
              <a:rPr lang="de-DE" sz="2800" b="1" kern="0" dirty="0" smtClean="0"/>
              <a:t>2019</a:t>
            </a:r>
            <a:endParaRPr lang="de-DE" sz="2800" b="1" kern="0" dirty="0"/>
          </a:p>
          <a:p>
            <a:pPr algn="r" eaLnBrk="0" hangingPunct="0">
              <a:defRPr/>
            </a:pPr>
            <a:r>
              <a:rPr lang="de-DE" sz="2800" b="1" kern="0" dirty="0"/>
              <a:t>Entwurf</a:t>
            </a:r>
            <a:endParaRPr lang="de-DE" sz="4000" kern="0" dirty="0"/>
          </a:p>
        </p:txBody>
      </p:sp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3562771"/>
              </p:ext>
            </p:extLst>
          </p:nvPr>
        </p:nvGraphicFramePr>
        <p:xfrm>
          <a:off x="163902" y="5735638"/>
          <a:ext cx="8721307" cy="2501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7213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1931">
                <a:tc>
                  <a:txBody>
                    <a:bodyPr/>
                    <a:lstStyle/>
                    <a:p>
                      <a:pPr algn="just" fontAlgn="t"/>
                      <a:r>
                        <a:rPr lang="de-DE" sz="800" u="none" strike="noStrike" dirty="0">
                          <a:effectLst/>
                        </a:rPr>
                        <a:t>Aufgrund der Rundung des Hebesatzes auf zwei Nachkommastellen können sich geringfügige Differenzen zu den Haushaltsansätzen für </a:t>
                      </a:r>
                      <a:r>
                        <a:rPr lang="de-DE" sz="800" u="none" strike="noStrike" dirty="0" smtClean="0">
                          <a:effectLst/>
                        </a:rPr>
                        <a:t>2018 </a:t>
                      </a:r>
                      <a:r>
                        <a:rPr lang="de-DE" sz="800" u="none" strike="noStrike" dirty="0">
                          <a:effectLst/>
                        </a:rPr>
                        <a:t>bzw. </a:t>
                      </a:r>
                      <a:r>
                        <a:rPr lang="de-DE" sz="800" u="none" strike="noStrike" dirty="0" smtClean="0">
                          <a:effectLst/>
                        </a:rPr>
                        <a:t>2019 </a:t>
                      </a:r>
                      <a:r>
                        <a:rPr lang="de-DE" sz="800" u="none" strike="noStrike" dirty="0">
                          <a:effectLst/>
                        </a:rPr>
                        <a:t>ergeben. Ferner können sich durch den Einsatz von Excel geringe Rundungsdifferenzen ergeben.</a:t>
                      </a:r>
                      <a:endParaRPr lang="de-DE" sz="8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6330" marR="6330" marT="633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el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556216"/>
              </p:ext>
            </p:extLst>
          </p:nvPr>
        </p:nvGraphicFramePr>
        <p:xfrm>
          <a:off x="163902" y="2197158"/>
          <a:ext cx="8721307" cy="3375900"/>
        </p:xfrm>
        <a:graphic>
          <a:graphicData uri="http://schemas.openxmlformats.org/drawingml/2006/table">
            <a:tbl>
              <a:tblPr/>
              <a:tblGrid>
                <a:gridCol w="630352">
                  <a:extLst>
                    <a:ext uri="{9D8B030D-6E8A-4147-A177-3AD203B41FA5}">
                      <a16:colId xmlns:a16="http://schemas.microsoft.com/office/drawing/2014/main" val="907499293"/>
                    </a:ext>
                  </a:extLst>
                </a:gridCol>
                <a:gridCol w="638987">
                  <a:extLst>
                    <a:ext uri="{9D8B030D-6E8A-4147-A177-3AD203B41FA5}">
                      <a16:colId xmlns:a16="http://schemas.microsoft.com/office/drawing/2014/main" val="1500949524"/>
                    </a:ext>
                  </a:extLst>
                </a:gridCol>
                <a:gridCol w="699432">
                  <a:extLst>
                    <a:ext uri="{9D8B030D-6E8A-4147-A177-3AD203B41FA5}">
                      <a16:colId xmlns:a16="http://schemas.microsoft.com/office/drawing/2014/main" val="2848066758"/>
                    </a:ext>
                  </a:extLst>
                </a:gridCol>
                <a:gridCol w="699432">
                  <a:extLst>
                    <a:ext uri="{9D8B030D-6E8A-4147-A177-3AD203B41FA5}">
                      <a16:colId xmlns:a16="http://schemas.microsoft.com/office/drawing/2014/main" val="3467405097"/>
                    </a:ext>
                  </a:extLst>
                </a:gridCol>
                <a:gridCol w="725336">
                  <a:extLst>
                    <a:ext uri="{9D8B030D-6E8A-4147-A177-3AD203B41FA5}">
                      <a16:colId xmlns:a16="http://schemas.microsoft.com/office/drawing/2014/main" val="2976281608"/>
                    </a:ext>
                  </a:extLst>
                </a:gridCol>
                <a:gridCol w="725336">
                  <a:extLst>
                    <a:ext uri="{9D8B030D-6E8A-4147-A177-3AD203B41FA5}">
                      <a16:colId xmlns:a16="http://schemas.microsoft.com/office/drawing/2014/main" val="3125759893"/>
                    </a:ext>
                  </a:extLst>
                </a:gridCol>
                <a:gridCol w="690796">
                  <a:extLst>
                    <a:ext uri="{9D8B030D-6E8A-4147-A177-3AD203B41FA5}">
                      <a16:colId xmlns:a16="http://schemas.microsoft.com/office/drawing/2014/main" val="102168886"/>
                    </a:ext>
                  </a:extLst>
                </a:gridCol>
                <a:gridCol w="733971">
                  <a:extLst>
                    <a:ext uri="{9D8B030D-6E8A-4147-A177-3AD203B41FA5}">
                      <a16:colId xmlns:a16="http://schemas.microsoft.com/office/drawing/2014/main" val="1137403396"/>
                    </a:ext>
                  </a:extLst>
                </a:gridCol>
                <a:gridCol w="731813">
                  <a:extLst>
                    <a:ext uri="{9D8B030D-6E8A-4147-A177-3AD203B41FA5}">
                      <a16:colId xmlns:a16="http://schemas.microsoft.com/office/drawing/2014/main" val="1917761799"/>
                    </a:ext>
                  </a:extLst>
                </a:gridCol>
                <a:gridCol w="576384">
                  <a:extLst>
                    <a:ext uri="{9D8B030D-6E8A-4147-A177-3AD203B41FA5}">
                      <a16:colId xmlns:a16="http://schemas.microsoft.com/office/drawing/2014/main" val="2797377761"/>
                    </a:ext>
                  </a:extLst>
                </a:gridCol>
                <a:gridCol w="638987">
                  <a:extLst>
                    <a:ext uri="{9D8B030D-6E8A-4147-A177-3AD203B41FA5}">
                      <a16:colId xmlns:a16="http://schemas.microsoft.com/office/drawing/2014/main" val="971147832"/>
                    </a:ext>
                  </a:extLst>
                </a:gridCol>
                <a:gridCol w="641146">
                  <a:extLst>
                    <a:ext uri="{9D8B030D-6E8A-4147-A177-3AD203B41FA5}">
                      <a16:colId xmlns:a16="http://schemas.microsoft.com/office/drawing/2014/main" val="1651197974"/>
                    </a:ext>
                  </a:extLst>
                </a:gridCol>
                <a:gridCol w="589335">
                  <a:extLst>
                    <a:ext uri="{9D8B030D-6E8A-4147-A177-3AD203B41FA5}">
                      <a16:colId xmlns:a16="http://schemas.microsoft.com/office/drawing/2014/main" val="2334202313"/>
                    </a:ext>
                  </a:extLst>
                </a:gridCol>
              </a:tblGrid>
              <a:tr h="410067">
                <a:tc rowSpan="4">
                  <a:txBody>
                    <a:bodyPr/>
                    <a:lstStyle/>
                    <a:p>
                      <a:pPr algn="l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Stadt/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Gemeinde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2018</a:t>
                      </a:r>
                      <a:b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Festsetzung vom 20.03.2018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2019</a:t>
                      </a:r>
                      <a:b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auf Basis Arbeitskreisrechnung zum GFG 2019 vom 20.07.2018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Veränderung</a:t>
                      </a:r>
                      <a:b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2019 zu 2018 (Festsetzung)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93021829"/>
                  </a:ext>
                </a:extLst>
              </a:tr>
              <a:tr h="810597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Umlage-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grundlagen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endParaRPr lang="de-DE" sz="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Kreisumlage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allgemein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Kreisumlage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Mehr-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belastung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Jugendamt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endParaRPr lang="de-DE" sz="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Kreisumlage 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insgesamt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Umlage-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grundlagen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/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Arbeitsrechnung 20.07.2018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Kreisumlage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allgemein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Kreisumlage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Mehr-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belastung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Jugendamt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endParaRPr lang="de-DE" sz="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Kreisumlage 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insgesamt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Umlage-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grundlagen 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Kreisumlage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allgemein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Kreisumlage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Mehr-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belastung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Jugendamt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Kreisumlage </a:t>
                      </a:r>
                      <a:b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insgesamt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2897564"/>
                  </a:ext>
                </a:extLst>
              </a:tr>
              <a:tr h="162120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28,90%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22,46%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51,36%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28,59%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20,38%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48,97%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7935173"/>
                  </a:ext>
                </a:extLst>
              </a:tr>
              <a:tr h="152583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485115"/>
                  </a:ext>
                </a:extLst>
              </a:tr>
              <a:tr h="152583">
                <a:tc>
                  <a:txBody>
                    <a:bodyPr/>
                    <a:lstStyle/>
                    <a:p>
                      <a:pPr algn="l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Ascheberg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19.353.354,51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5.593.119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4.346.763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9.939.882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20.238.882,34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5.786.296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4.124.684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9.910.981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885.528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193.177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-222.079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-28.902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02825229"/>
                  </a:ext>
                </a:extLst>
              </a:tr>
              <a:tr h="152583">
                <a:tc>
                  <a:txBody>
                    <a:bodyPr/>
                    <a:lstStyle/>
                    <a:p>
                      <a:pPr algn="l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Billerbeck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14.989.530,70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4.331.974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3.366.649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7.698.623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15.452.065,56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4.417.746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3.149.131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7.566.877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462.535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85.771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-217.518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-131.746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2552775"/>
                  </a:ext>
                </a:extLst>
              </a:tr>
              <a:tr h="152583">
                <a:tc>
                  <a:txBody>
                    <a:bodyPr/>
                    <a:lstStyle/>
                    <a:p>
                      <a:pPr algn="l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Coesfeld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47.384.609,35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13.694.152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13.694.152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50.459.347,98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14.426.328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14.426.328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3.074.739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732.175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732.175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74675619"/>
                  </a:ext>
                </a:extLst>
              </a:tr>
              <a:tr h="152583">
                <a:tc>
                  <a:txBody>
                    <a:bodyPr/>
                    <a:lstStyle/>
                    <a:p>
                      <a:pPr algn="l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Dülmen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55.718.275,59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16.102.582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16.102.582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58.369.023,69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16.687.704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16.687.704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2.650.748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585.122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585.122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6108418"/>
                  </a:ext>
                </a:extLst>
              </a:tr>
              <a:tr h="152583">
                <a:tc>
                  <a:txBody>
                    <a:bodyPr/>
                    <a:lstStyle/>
                    <a:p>
                      <a:pPr algn="l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Havixbeck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13.554.222,59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3.917.170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3.044.278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6.961.448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14.485.680,20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4.141.456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2.952.182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7.093.638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931.458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224.286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-92.097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132.189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63499822"/>
                  </a:ext>
                </a:extLst>
              </a:tr>
              <a:tr h="152583">
                <a:tc>
                  <a:txBody>
                    <a:bodyPr/>
                    <a:lstStyle/>
                    <a:p>
                      <a:pPr algn="l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Lüdinghausen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31.226.225,96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9.024.379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7.013.410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16.037.789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33.047.885,92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9.448.391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6.735.159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16.183.550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1.821.660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424.011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-278.251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145.760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3948434"/>
                  </a:ext>
                </a:extLst>
              </a:tr>
              <a:tr h="152583">
                <a:tc>
                  <a:txBody>
                    <a:bodyPr/>
                    <a:lstStyle/>
                    <a:p>
                      <a:pPr algn="l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Nordkirchen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11.753.470,91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3.396.753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2.639.830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6.036.583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12.866.021,35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3.678.396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2.622.095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6.300.491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1.112.550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281.642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-17.734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263.908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15132406"/>
                  </a:ext>
                </a:extLst>
              </a:tr>
              <a:tr h="152583">
                <a:tc>
                  <a:txBody>
                    <a:bodyPr/>
                    <a:lstStyle/>
                    <a:p>
                      <a:pPr algn="l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Nottuln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21.376.323,65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6.177.758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4.801.122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10.978.880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22.599.527,81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6.461.205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4.605.784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11.066.989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1.223.204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283.447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-195.339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88.109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750860"/>
                  </a:ext>
                </a:extLst>
              </a:tr>
              <a:tr h="152583">
                <a:tc>
                  <a:txBody>
                    <a:bodyPr/>
                    <a:lstStyle/>
                    <a:p>
                      <a:pPr algn="l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Olfen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13.952.929,84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4.032.397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3.133.828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7.166.225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15.152.741,27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4.332.169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3.088.129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7.420.297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1.199.811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299.772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-45.699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254.073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15392708"/>
                  </a:ext>
                </a:extLst>
              </a:tr>
              <a:tr h="152583">
                <a:tc>
                  <a:txBody>
                    <a:bodyPr/>
                    <a:lstStyle/>
                    <a:p>
                      <a:pPr algn="l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Rosendahl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11.817.581,39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3.415.281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2.654.229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6.069.510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12.695.125,07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3.629.536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2.587.266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6.216.803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877.544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214.255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-66.962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147.293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29457642"/>
                  </a:ext>
                </a:extLst>
              </a:tr>
              <a:tr h="152583">
                <a:tc>
                  <a:txBody>
                    <a:bodyPr/>
                    <a:lstStyle/>
                    <a:p>
                      <a:pPr algn="l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Senden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23.786.862,19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6.874.403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5.342.529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12.216.932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25.154.893,00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7.191.784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5.126.567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12.318.351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1.368.031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317.381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-215.962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101.419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3535314"/>
                  </a:ext>
                </a:extLst>
              </a:tr>
              <a:tr h="162120">
                <a:tc>
                  <a:txBody>
                    <a:bodyPr/>
                    <a:lstStyle/>
                    <a:p>
                      <a:pPr algn="l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Insgesamt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264.913.386,68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76.559.968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36.342.638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112.902.606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280.521.194,19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80.201.008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34.990.996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115.192.009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15.607.809</a:t>
                      </a:r>
                    </a:p>
                  </a:txBody>
                  <a:tcPr marL="6330" marR="6330" marT="633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3.641.041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1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-1.351.641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2.289.399</a:t>
                      </a:r>
                    </a:p>
                  </a:txBody>
                  <a:tcPr marL="6330" marR="6330" marT="633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84598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726822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A86BCA-3A87-4D48-981A-47E48796013B}" type="slidenum">
              <a:rPr lang="de-DE" smtClean="0"/>
              <a:pPr>
                <a:defRPr/>
              </a:pPr>
              <a:t>30</a:t>
            </a:fld>
            <a:endParaRPr lang="de-DE" dirty="0"/>
          </a:p>
        </p:txBody>
      </p:sp>
      <p:sp>
        <p:nvSpPr>
          <p:cNvPr id="5" name="Titel 1"/>
          <p:cNvSpPr txBox="1">
            <a:spLocks/>
          </p:cNvSpPr>
          <p:nvPr/>
        </p:nvSpPr>
        <p:spPr bwMode="auto">
          <a:xfrm>
            <a:off x="2843213" y="188913"/>
            <a:ext cx="5832475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eaLnBrk="0" hangingPunct="0">
              <a:defRPr/>
            </a:pPr>
            <a:r>
              <a:rPr lang="de-DE" sz="2800" b="1" kern="0" dirty="0"/>
              <a:t>Haushalt </a:t>
            </a:r>
            <a:r>
              <a:rPr lang="de-DE" sz="2800" b="1" kern="0" dirty="0" smtClean="0"/>
              <a:t>2019</a:t>
            </a:r>
            <a:endParaRPr lang="de-DE" sz="2800" b="1" kern="0" dirty="0"/>
          </a:p>
          <a:p>
            <a:pPr algn="r" eaLnBrk="0" hangingPunct="0">
              <a:defRPr/>
            </a:pPr>
            <a:r>
              <a:rPr lang="de-DE" sz="2800" b="1" kern="0" dirty="0"/>
              <a:t>Entwurf</a:t>
            </a:r>
            <a:endParaRPr lang="de-DE" sz="4000" kern="0" dirty="0"/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395" y="1440737"/>
            <a:ext cx="7721211" cy="4577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76845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A86BCA-3A87-4D48-981A-47E48796013B}" type="slidenum">
              <a:rPr lang="de-DE" smtClean="0"/>
              <a:pPr>
                <a:defRPr/>
              </a:pPr>
              <a:t>31</a:t>
            </a:fld>
            <a:endParaRPr lang="de-DE" dirty="0"/>
          </a:p>
        </p:txBody>
      </p:sp>
      <p:sp>
        <p:nvSpPr>
          <p:cNvPr id="7" name="Titel 1"/>
          <p:cNvSpPr txBox="1"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r" eaLnBrk="0" hangingPunct="0">
              <a:defRPr/>
            </a:pPr>
            <a:r>
              <a:rPr lang="de-DE" sz="2800" b="1" kern="0" dirty="0"/>
              <a:t>Haushalt </a:t>
            </a:r>
            <a:r>
              <a:rPr lang="de-DE" sz="2800" b="1" kern="0" dirty="0" smtClean="0"/>
              <a:t>2019</a:t>
            </a:r>
            <a:endParaRPr lang="de-DE" sz="2800" b="1" kern="0" dirty="0"/>
          </a:p>
          <a:p>
            <a:pPr algn="r" eaLnBrk="0" hangingPunct="0">
              <a:defRPr/>
            </a:pPr>
            <a:r>
              <a:rPr lang="de-DE" sz="2800" b="1" kern="0" dirty="0"/>
              <a:t>Entwurf</a:t>
            </a:r>
            <a:endParaRPr lang="de-DE" sz="4000" kern="0" dirty="0"/>
          </a:p>
        </p:txBody>
      </p:sp>
      <p:sp>
        <p:nvSpPr>
          <p:cNvPr id="8" name="Titel 12"/>
          <p:cNvSpPr txBox="1">
            <a:spLocks/>
          </p:cNvSpPr>
          <p:nvPr/>
        </p:nvSpPr>
        <p:spPr bwMode="auto">
          <a:xfrm>
            <a:off x="1067214" y="5966691"/>
            <a:ext cx="7009573" cy="57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de-DE" sz="900" kern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Hinweis: Bei den Beträgen für die Jahre 2018 und 2019 handelt es sich um Ansätze.</a:t>
            </a:r>
            <a:endParaRPr lang="de-DE" sz="900" kern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endParaRPr lang="de-DE" sz="900" kern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Diagram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8349670"/>
              </p:ext>
            </p:extLst>
          </p:nvPr>
        </p:nvGraphicFramePr>
        <p:xfrm>
          <a:off x="886691" y="1422400"/>
          <a:ext cx="7444509" cy="44334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07623011"/>
      </p:ext>
    </p:extLst>
  </p:cSld>
  <p:clrMapOvr>
    <a:masterClrMapping/>
  </p:clrMapOvr>
  <p:transition spd="med">
    <p:fade thruBlk="1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el 12"/>
          <p:cNvSpPr>
            <a:spLocks noGrp="1"/>
          </p:cNvSpPr>
          <p:nvPr>
            <p:ph type="title"/>
          </p:nvPr>
        </p:nvSpPr>
        <p:spPr>
          <a:xfrm>
            <a:off x="1448744" y="1344313"/>
            <a:ext cx="6246513" cy="706437"/>
          </a:xfrm>
        </p:spPr>
        <p:txBody>
          <a:bodyPr/>
          <a:lstStyle/>
          <a:p>
            <a:pPr algn="ctr"/>
            <a:r>
              <a:rPr lang="de-DE" sz="2000" b="1" dirty="0" smtClean="0"/>
              <a:t>Eigenkapitalentwicklung</a:t>
            </a:r>
            <a:endParaRPr lang="de-DE" sz="2000" b="1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0A86BCA-3A87-4D48-981A-47E48796013B}" type="slidenum">
              <a:rPr lang="de-DE" smtClean="0"/>
              <a:pPr>
                <a:defRPr/>
              </a:pPr>
              <a:t>32</a:t>
            </a:fld>
            <a:endParaRPr lang="de-DE" dirty="0"/>
          </a:p>
        </p:txBody>
      </p:sp>
      <p:sp>
        <p:nvSpPr>
          <p:cNvPr id="6" name="Titel 3"/>
          <p:cNvSpPr txBox="1">
            <a:spLocks/>
          </p:cNvSpPr>
          <p:nvPr/>
        </p:nvSpPr>
        <p:spPr bwMode="auto">
          <a:xfrm>
            <a:off x="2843213" y="274638"/>
            <a:ext cx="5843587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de-DE" kern="0" dirty="0" smtClean="0"/>
              <a:t/>
            </a:r>
            <a:br>
              <a:rPr lang="de-DE" kern="0" dirty="0" smtClean="0"/>
            </a:br>
            <a:r>
              <a:rPr lang="de-DE" sz="2800" b="1" kern="0" dirty="0" smtClean="0">
                <a:solidFill>
                  <a:schemeClr val="tx1"/>
                </a:solidFill>
              </a:rPr>
              <a:t>Haushalt 2019</a:t>
            </a:r>
            <a:br>
              <a:rPr lang="de-DE" sz="2800" b="1" kern="0" dirty="0" smtClean="0">
                <a:solidFill>
                  <a:schemeClr val="tx1"/>
                </a:solidFill>
              </a:rPr>
            </a:br>
            <a:r>
              <a:rPr lang="de-DE" sz="2800" b="1" kern="0" dirty="0" smtClean="0">
                <a:solidFill>
                  <a:schemeClr val="tx1"/>
                </a:solidFill>
              </a:rPr>
              <a:t>Entwurf</a:t>
            </a:r>
            <a:r>
              <a:rPr lang="de-DE" kern="0" dirty="0" smtClean="0"/>
              <a:t/>
            </a:r>
            <a:br>
              <a:rPr lang="de-DE" kern="0" dirty="0" smtClean="0"/>
            </a:br>
            <a:endParaRPr lang="de-DE" kern="0" dirty="0"/>
          </a:p>
        </p:txBody>
      </p:sp>
      <p:graphicFrame>
        <p:nvGraphicFramePr>
          <p:cNvPr id="7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906010"/>
              </p:ext>
            </p:extLst>
          </p:nvPr>
        </p:nvGraphicFramePr>
        <p:xfrm>
          <a:off x="323274" y="1948869"/>
          <a:ext cx="8515928" cy="4211782"/>
        </p:xfrm>
        <a:graphic>
          <a:graphicData uri="http://schemas.openxmlformats.org/drawingml/2006/table">
            <a:tbl>
              <a:tblPr/>
              <a:tblGrid>
                <a:gridCol w="940655">
                  <a:extLst>
                    <a:ext uri="{9D8B030D-6E8A-4147-A177-3AD203B41FA5}">
                      <a16:colId xmlns:a16="http://schemas.microsoft.com/office/drawing/2014/main" val="2377902460"/>
                    </a:ext>
                  </a:extLst>
                </a:gridCol>
                <a:gridCol w="750523">
                  <a:extLst>
                    <a:ext uri="{9D8B030D-6E8A-4147-A177-3AD203B41FA5}">
                      <a16:colId xmlns:a16="http://schemas.microsoft.com/office/drawing/2014/main" val="865381714"/>
                    </a:ext>
                  </a:extLst>
                </a:gridCol>
                <a:gridCol w="750523">
                  <a:extLst>
                    <a:ext uri="{9D8B030D-6E8A-4147-A177-3AD203B41FA5}">
                      <a16:colId xmlns:a16="http://schemas.microsoft.com/office/drawing/2014/main" val="2178337053"/>
                    </a:ext>
                  </a:extLst>
                </a:gridCol>
                <a:gridCol w="530369">
                  <a:extLst>
                    <a:ext uri="{9D8B030D-6E8A-4147-A177-3AD203B41FA5}">
                      <a16:colId xmlns:a16="http://schemas.microsoft.com/office/drawing/2014/main" val="1308744071"/>
                    </a:ext>
                  </a:extLst>
                </a:gridCol>
                <a:gridCol w="620432">
                  <a:extLst>
                    <a:ext uri="{9D8B030D-6E8A-4147-A177-3AD203B41FA5}">
                      <a16:colId xmlns:a16="http://schemas.microsoft.com/office/drawing/2014/main" val="3124276385"/>
                    </a:ext>
                  </a:extLst>
                </a:gridCol>
                <a:gridCol w="790549">
                  <a:extLst>
                    <a:ext uri="{9D8B030D-6E8A-4147-A177-3AD203B41FA5}">
                      <a16:colId xmlns:a16="http://schemas.microsoft.com/office/drawing/2014/main" val="652778393"/>
                    </a:ext>
                  </a:extLst>
                </a:gridCol>
                <a:gridCol w="690481">
                  <a:extLst>
                    <a:ext uri="{9D8B030D-6E8A-4147-A177-3AD203B41FA5}">
                      <a16:colId xmlns:a16="http://schemas.microsoft.com/office/drawing/2014/main" val="2238475785"/>
                    </a:ext>
                  </a:extLst>
                </a:gridCol>
                <a:gridCol w="890620">
                  <a:extLst>
                    <a:ext uri="{9D8B030D-6E8A-4147-A177-3AD203B41FA5}">
                      <a16:colId xmlns:a16="http://schemas.microsoft.com/office/drawing/2014/main" val="2492244875"/>
                    </a:ext>
                  </a:extLst>
                </a:gridCol>
                <a:gridCol w="112579">
                  <a:extLst>
                    <a:ext uri="{9D8B030D-6E8A-4147-A177-3AD203B41FA5}">
                      <a16:colId xmlns:a16="http://schemas.microsoft.com/office/drawing/2014/main" val="2985266207"/>
                    </a:ext>
                  </a:extLst>
                </a:gridCol>
                <a:gridCol w="620432">
                  <a:extLst>
                    <a:ext uri="{9D8B030D-6E8A-4147-A177-3AD203B41FA5}">
                      <a16:colId xmlns:a16="http://schemas.microsoft.com/office/drawing/2014/main" val="1547770154"/>
                    </a:ext>
                  </a:extLst>
                </a:gridCol>
                <a:gridCol w="910633">
                  <a:extLst>
                    <a:ext uri="{9D8B030D-6E8A-4147-A177-3AD203B41FA5}">
                      <a16:colId xmlns:a16="http://schemas.microsoft.com/office/drawing/2014/main" val="84551094"/>
                    </a:ext>
                  </a:extLst>
                </a:gridCol>
                <a:gridCol w="908132">
                  <a:extLst>
                    <a:ext uri="{9D8B030D-6E8A-4147-A177-3AD203B41FA5}">
                      <a16:colId xmlns:a16="http://schemas.microsoft.com/office/drawing/2014/main" val="1805306867"/>
                    </a:ext>
                  </a:extLst>
                </a:gridCol>
              </a:tblGrid>
              <a:tr h="472934">
                <a:tc rowSpan="2"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Bilanzposten nach 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§ 41 Abs. 4 Nr. 1 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GemHVO NRW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/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Stand jeweils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zum 31.12. 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/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/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/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endParaRPr lang="de-DE" sz="800" b="1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Allgemeine Rücklage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Sonder-</a:t>
                      </a:r>
                      <a:b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 dirty="0" smtClean="0">
                          <a:effectLst/>
                          <a:latin typeface="Arial" panose="020B0604020202020204" pitchFamily="34" charset="0"/>
                        </a:rPr>
                        <a:t>rück-lagen</a:t>
                      </a:r>
                      <a:endParaRPr lang="de-DE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Ausgleichs-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rücklage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Jahres-</a:t>
                      </a:r>
                      <a:b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 dirty="0" err="1">
                          <a:effectLst/>
                          <a:latin typeface="Arial" panose="020B0604020202020204" pitchFamily="34" charset="0"/>
                        </a:rPr>
                        <a:t>überschuss</a:t>
                      </a:r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 (+) /</a:t>
                      </a:r>
                      <a:b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Jahres-</a:t>
                      </a:r>
                      <a:b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 dirty="0" err="1">
                          <a:effectLst/>
                          <a:latin typeface="Arial" panose="020B0604020202020204" pitchFamily="34" charset="0"/>
                        </a:rPr>
                        <a:t>fehlbetrag</a:t>
                      </a:r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 (-)</a:t>
                      </a:r>
                      <a:b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</a:br>
                      <a:endParaRPr lang="de-DE" sz="800" b="1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Summe des </a:t>
                      </a:r>
                      <a:b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 dirty="0">
                          <a:effectLst/>
                          <a:latin typeface="Arial" panose="020B0604020202020204" pitchFamily="34" charset="0"/>
                        </a:rPr>
                        <a:t>Eigenkapitals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de-DE" sz="600" b="0" i="1" u="none" strike="noStrike" dirty="0">
                          <a:effectLst/>
                          <a:latin typeface="Arial" panose="020B0604020202020204" pitchFamily="34" charset="0"/>
                        </a:rPr>
                        <a:t>Nachrichtlich: </a:t>
                      </a:r>
                      <a:br>
                        <a:rPr lang="de-DE" sz="600" b="0" i="1" u="none" strike="noStrike" dirty="0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1" u="none" strike="noStrike" dirty="0">
                          <a:effectLst/>
                          <a:latin typeface="Arial" panose="020B0604020202020204" pitchFamily="34" charset="0"/>
                        </a:rPr>
                        <a:t>Maximal </a:t>
                      </a:r>
                      <a:br>
                        <a:rPr lang="de-DE" sz="600" b="0" i="1" u="none" strike="noStrike" dirty="0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1" u="none" strike="noStrike" dirty="0">
                          <a:effectLst/>
                          <a:latin typeface="Arial" panose="020B0604020202020204" pitchFamily="34" charset="0"/>
                        </a:rPr>
                        <a:t>zulässiger </a:t>
                      </a:r>
                      <a:br>
                        <a:rPr lang="de-DE" sz="600" b="0" i="1" u="none" strike="noStrike" dirty="0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1" u="none" strike="noStrike" dirty="0">
                          <a:effectLst/>
                          <a:latin typeface="Arial" panose="020B0604020202020204" pitchFamily="34" charset="0"/>
                        </a:rPr>
                        <a:t>Wert der </a:t>
                      </a:r>
                      <a:r>
                        <a:rPr lang="de-DE" sz="600" b="0" i="1" u="none" strike="noStrike" dirty="0" smtClean="0">
                          <a:effectLst/>
                          <a:latin typeface="Arial" panose="020B0604020202020204" pitchFamily="34" charset="0"/>
                        </a:rPr>
                        <a:t>Ausgleichsrücklage</a:t>
                      </a:r>
                      <a:endParaRPr lang="de-DE" sz="600" b="0" i="1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Beschluss Kreistag zur Verwendung des Jahresüberschusses bzw. zur Behandlung des Jahresfehlbetrages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2301026"/>
                  </a:ext>
                </a:extLst>
              </a:tr>
              <a:tr h="1106485"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in der Bilanz ausgewiesener  Betrag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 dirty="0">
                          <a:effectLst/>
                          <a:latin typeface="Arial" panose="020B0604020202020204" pitchFamily="34" charset="0"/>
                        </a:rPr>
                        <a:t>Nachrichtlich: </a:t>
                      </a:r>
                      <a:br>
                        <a:rPr lang="de-DE" sz="600" b="0" i="0" u="none" strike="noStrike" dirty="0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 dirty="0">
                          <a:effectLst/>
                          <a:latin typeface="Arial" panose="020B0604020202020204" pitchFamily="34" charset="0"/>
                        </a:rPr>
                        <a:t>Verrechnungen</a:t>
                      </a:r>
                      <a:br>
                        <a:rPr lang="de-DE" sz="600" b="0" i="0" u="none" strike="noStrike" dirty="0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600" b="0" i="0" u="none" strike="noStrike" dirty="0">
                          <a:effectLst/>
                          <a:latin typeface="Arial" panose="020B0604020202020204" pitchFamily="34" charset="0"/>
                        </a:rPr>
                        <a:t>mit der Allgemeinen </a:t>
                      </a:r>
                      <a:r>
                        <a:rPr lang="de-DE" sz="6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Rücklage</a:t>
                      </a:r>
                      <a:r>
                        <a:rPr lang="de-DE" sz="600" b="0" i="0" u="none" strike="noStrike" dirty="0">
                          <a:effectLst/>
                          <a:latin typeface="Arial" panose="020B0604020202020204" pitchFamily="34" charset="0"/>
                        </a:rPr>
                        <a:t/>
                      </a:r>
                      <a:br>
                        <a:rPr lang="de-DE" sz="600" b="0" i="0" u="none" strike="noStrike" dirty="0">
                          <a:effectLst/>
                          <a:latin typeface="Arial" panose="020B0604020202020204" pitchFamily="34" charset="0"/>
                        </a:rPr>
                      </a:br>
                      <a:endParaRPr lang="de-DE" sz="6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am 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Zuführung an Allgemeine Rücklage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Zuführung (+) bzw. Verringerung der </a:t>
                      </a:r>
                      <a:r>
                        <a:rPr lang="de-DE" sz="800" b="0" i="0" u="none" strike="noStrike" dirty="0" smtClean="0">
                          <a:effectLst/>
                          <a:latin typeface="Arial" panose="020B0604020202020204" pitchFamily="34" charset="0"/>
                        </a:rPr>
                        <a:t>Ausgleichsrück-lage</a:t>
                      </a:r>
                      <a:endParaRPr lang="de-DE" sz="8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05242658"/>
                  </a:ext>
                </a:extLst>
              </a:tr>
              <a:tr h="178465"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 dirty="0"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6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€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2512627"/>
                  </a:ext>
                </a:extLst>
              </a:tr>
              <a:tr h="321238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01.01.2008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Eröffnungsbilanz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4.352.094,00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2.176.047,00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6.528.141,00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2.176.047,00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endParaRPr lang="de-DE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6072662"/>
                  </a:ext>
                </a:extLst>
              </a:tr>
              <a:tr h="303391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2013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Bilanzwert 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8.607.067,38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173.782,00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2.349.387,51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 +2.807.780,13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13.764.235,02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1" u="none" strike="noStrike">
                          <a:effectLst/>
                          <a:latin typeface="Arial" panose="020B0604020202020204" pitchFamily="34" charset="0"/>
                        </a:rPr>
                        <a:t>4.588.078,34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DE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01.10.2014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569.089,30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2.238.690,83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12631048"/>
                  </a:ext>
                </a:extLst>
              </a:tr>
              <a:tr h="303391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2014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Bilanzwert 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9.012.055,68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-164.101,00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4.588.078,34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 +3.882.192,44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17.482.326,46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1" u="none" strike="noStrike">
                          <a:effectLst/>
                          <a:latin typeface="Arial" panose="020B0604020202020204" pitchFamily="34" charset="0"/>
                        </a:rPr>
                        <a:t>5.827.442,15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DE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23.09.2015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2.642.828,63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1.239.363,81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480237"/>
                  </a:ext>
                </a:extLst>
              </a:tr>
              <a:tr h="303391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2015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Bilanzwert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11.655.143,71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259,40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5.827.442,15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 +3.830.864,92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21.313.450,78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1" u="none" strike="noStrike">
                          <a:effectLst/>
                          <a:latin typeface="Arial" panose="020B0604020202020204" pitchFamily="34" charset="0"/>
                        </a:rPr>
                        <a:t>7.104.483,59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DE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28.09.2016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2.553.823,48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1.277.041,44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33520968"/>
                  </a:ext>
                </a:extLst>
              </a:tr>
              <a:tr h="303391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2016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Bilanzwert 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14.292.360,22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83.393,03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7.104.483,59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 +273.559,29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21.670.403,10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1" u="none" strike="noStrike">
                          <a:effectLst/>
                          <a:latin typeface="Arial" panose="020B0604020202020204" pitchFamily="34" charset="0"/>
                        </a:rPr>
                        <a:t>7.223.467,70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DE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27.09.2017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154.575,18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118.984,11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656526"/>
                  </a:ext>
                </a:extLst>
              </a:tr>
              <a:tr h="303391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2017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Bilanzwert 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14.578.732,10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131.796,70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7.223.467,70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-94.213,58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21.707.986,22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1" u="none" strike="noStrike">
                          <a:effectLst/>
                          <a:latin typeface="Arial" panose="020B0604020202020204" pitchFamily="34" charset="0"/>
                        </a:rPr>
                        <a:t>7.235.995,41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DE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24.09.2018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-94.213,58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01702154"/>
                  </a:ext>
                </a:extLst>
              </a:tr>
              <a:tr h="303391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2018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Planwert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14.578.732,10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7.129.254,12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-3.129.986,00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18.578.000,22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1" u="none" strike="noStrike">
                          <a:effectLst/>
                          <a:latin typeface="Arial" panose="020B0604020202020204" pitchFamily="34" charset="0"/>
                        </a:rPr>
                        <a:t>6.192.666,74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DE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6303382"/>
                  </a:ext>
                </a:extLst>
              </a:tr>
              <a:tr h="312314"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2019</a:t>
                      </a:r>
                      <a:b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Entwurf Planwert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14.578.732,10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600" b="0" i="0" u="none" strike="noStrike"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3.999.268,12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-500.000,00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1" i="0" u="none" strike="noStrike">
                          <a:effectLst/>
                          <a:latin typeface="Arial" panose="020B0604020202020204" pitchFamily="34" charset="0"/>
                        </a:rPr>
                        <a:t>18.078.000,22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1" u="none" strike="noStrike">
                          <a:effectLst/>
                          <a:latin typeface="Arial" panose="020B0604020202020204" pitchFamily="34" charset="0"/>
                        </a:rPr>
                        <a:t>6.026.000,07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de-DE" sz="8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639" marR="7639" marT="7639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de-DE" sz="800" b="0" i="0" u="none" strike="noStrike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7639" marR="7639" marT="7639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47369510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/>
            </a:r>
            <a:br>
              <a:rPr lang="de-DE" dirty="0"/>
            </a:br>
            <a:r>
              <a:rPr lang="de-DE" sz="2800" b="1" dirty="0"/>
              <a:t>Haushalt </a:t>
            </a:r>
            <a:r>
              <a:rPr lang="de-DE" sz="2800" b="1" dirty="0" smtClean="0"/>
              <a:t>2019</a:t>
            </a:r>
            <a:r>
              <a:rPr lang="de-DE" sz="2800" b="1" dirty="0"/>
              <a:t/>
            </a:r>
            <a:br>
              <a:rPr lang="de-DE" sz="2800" b="1" dirty="0"/>
            </a:br>
            <a:r>
              <a:rPr lang="de-DE" sz="2800" b="1" dirty="0"/>
              <a:t>Entwurf</a:t>
            </a:r>
            <a:r>
              <a:rPr lang="de-DE" dirty="0"/>
              <a:t/>
            </a:r>
            <a:br>
              <a:rPr lang="de-DE" dirty="0"/>
            </a:b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33</a:t>
            </a:fld>
            <a:endParaRPr lang="de-DE" dirty="0"/>
          </a:p>
        </p:txBody>
      </p:sp>
      <p:sp>
        <p:nvSpPr>
          <p:cNvPr id="6" name="Titel 12"/>
          <p:cNvSpPr txBox="1">
            <a:spLocks/>
          </p:cNvSpPr>
          <p:nvPr/>
        </p:nvSpPr>
        <p:spPr bwMode="auto">
          <a:xfrm>
            <a:off x="457200" y="1325881"/>
            <a:ext cx="8248650" cy="2959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indent="0" algn="ctr">
              <a:buNone/>
            </a:pPr>
            <a:r>
              <a:rPr lang="de-DE" sz="2400" b="1" dirty="0" smtClean="0"/>
              <a:t>Auswirkungen der </a:t>
            </a:r>
          </a:p>
          <a:p>
            <a:pPr marL="0" indent="0" algn="ctr">
              <a:buNone/>
            </a:pPr>
            <a:endParaRPr lang="de-DE" sz="2400" b="1" dirty="0" smtClean="0"/>
          </a:p>
          <a:p>
            <a:pPr marL="457200" indent="-457200" algn="ctr">
              <a:buAutoNum type="arabicPeriod"/>
            </a:pPr>
            <a:r>
              <a:rPr lang="de-DE" sz="2400" b="1" dirty="0" smtClean="0"/>
              <a:t>Modellrechnung zum GFG 2019 </a:t>
            </a:r>
          </a:p>
          <a:p>
            <a:pPr marL="457200" indent="-457200" algn="ctr">
              <a:buAutoNum type="arabicPeriod"/>
            </a:pPr>
            <a:endParaRPr lang="de-DE" sz="2400" b="1" dirty="0" smtClean="0"/>
          </a:p>
          <a:p>
            <a:pPr algn="ctr"/>
            <a:r>
              <a:rPr lang="de-DE" sz="2400" b="1" dirty="0" smtClean="0"/>
              <a:t>vom 30.10.2018</a:t>
            </a:r>
            <a:endParaRPr lang="de-DE" sz="2400" b="1" dirty="0"/>
          </a:p>
        </p:txBody>
      </p:sp>
    </p:spTree>
    <p:extLst>
      <p:ext uri="{BB962C8B-B14F-4D97-AF65-F5344CB8AC3E}">
        <p14:creationId xmlns:p14="http://schemas.microsoft.com/office/powerpoint/2010/main" val="2799673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/>
            </a:r>
            <a:br>
              <a:rPr lang="de-DE" dirty="0"/>
            </a:br>
            <a:r>
              <a:rPr lang="de-DE" sz="2800" b="1" dirty="0"/>
              <a:t>Haushalt </a:t>
            </a:r>
            <a:r>
              <a:rPr lang="de-DE" sz="2800" b="1" dirty="0" smtClean="0"/>
              <a:t>2019</a:t>
            </a:r>
            <a:r>
              <a:rPr lang="de-DE" sz="2800" b="1" dirty="0"/>
              <a:t/>
            </a:r>
            <a:br>
              <a:rPr lang="de-DE" sz="2800" b="1" dirty="0"/>
            </a:br>
            <a:r>
              <a:rPr lang="de-DE" sz="2800" b="1" dirty="0"/>
              <a:t>Entwurf</a:t>
            </a:r>
            <a:r>
              <a:rPr lang="de-DE" dirty="0"/>
              <a:t/>
            </a:r>
            <a:br>
              <a:rPr lang="de-DE" dirty="0"/>
            </a:b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34</a:t>
            </a:fld>
            <a:endParaRPr lang="de-DE" dirty="0"/>
          </a:p>
        </p:txBody>
      </p:sp>
      <p:sp>
        <p:nvSpPr>
          <p:cNvPr id="6" name="Titel 12"/>
          <p:cNvSpPr txBox="1">
            <a:spLocks/>
          </p:cNvSpPr>
          <p:nvPr/>
        </p:nvSpPr>
        <p:spPr bwMode="auto">
          <a:xfrm>
            <a:off x="457200" y="1325881"/>
            <a:ext cx="8248650" cy="486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indent="0" algn="ctr">
              <a:buNone/>
            </a:pPr>
            <a:r>
              <a:rPr lang="de-DE" sz="2000" b="1" dirty="0" smtClean="0"/>
              <a:t>1. Modellrechnung zum GFG 2019 vom 30.10.2018</a:t>
            </a:r>
            <a:endParaRPr lang="de-DE" sz="2000" b="1" dirty="0"/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589843"/>
              </p:ext>
            </p:extLst>
          </p:nvPr>
        </p:nvGraphicFramePr>
        <p:xfrm>
          <a:off x="438150" y="2000612"/>
          <a:ext cx="8248650" cy="35752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48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60188">
                <a:tc>
                  <a:txBody>
                    <a:bodyPr/>
                    <a:lstStyle/>
                    <a:p>
                      <a:r>
                        <a:rPr lang="de-DE" sz="150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Kreisangehörige Städte</a:t>
                      </a:r>
                      <a:r>
                        <a:rPr lang="de-DE" sz="1500" b="0" i="0" u="sng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/Gemeinden</a:t>
                      </a:r>
                      <a:endParaRPr lang="de-DE" sz="1500" b="0" i="0" u="sng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Anstieg der Schlüsselzuweisungen gegenüber der Arbeitskreisrechnung zum GFG 2019 vom 20.07.2018 um weitere 2 Mio. € auf 30,169 Mio. € und gegenüber 2018 um 6,8 Mio. €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Erstmals in 2019 erhalten die Städte/Gemeinden eine Aufwands- und Unterhaltungspauschale von insgesamt 2,69 Mio. € (für Abbau des Investitions- und Sanierungsstaus und nicht umlagerelevant)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de-DE" sz="1500" b="0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15085">
                <a:tc>
                  <a:txBody>
                    <a:bodyPr/>
                    <a:lstStyle/>
                    <a:p>
                      <a:r>
                        <a:rPr lang="de-DE" sz="150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Kreis Coesfeld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Anstieg</a:t>
                      </a: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der Schlüsselzuweisung gegenüber 2018 um 0,55 Mio. €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Schul-/Bildungspauschale</a:t>
                      </a: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steigt für 2019 auf 1,74 Mio. € (+ 0,14 Mio. € gegenüber Vorjahr)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Investitionspauschale erhöht sich gegenüber 2018 um 0,04 Mio. € auf 1,08 Mio. €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82606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7011547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/>
          </p:nvPr>
        </p:nvSpPr>
        <p:spPr>
          <a:xfrm>
            <a:off x="2843213" y="188913"/>
            <a:ext cx="5832475" cy="863600"/>
          </a:xfrm>
        </p:spPr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rgbClr val="000000"/>
                </a:solidFill>
              </a:rPr>
              <a:t>Haushalt </a:t>
            </a:r>
            <a:r>
              <a:rPr lang="de-DE" sz="2800" b="1" dirty="0" smtClean="0">
                <a:solidFill>
                  <a:srgbClr val="000000"/>
                </a:solidFill>
              </a:rPr>
              <a:t>2019</a:t>
            </a:r>
            <a:r>
              <a:rPr lang="de-DE" sz="2800" b="1" dirty="0">
                <a:solidFill>
                  <a:srgbClr val="000000"/>
                </a:solidFill>
              </a:rPr>
              <a:t/>
            </a:r>
            <a:br>
              <a:rPr lang="de-DE" sz="2800" b="1" dirty="0">
                <a:solidFill>
                  <a:srgbClr val="000000"/>
                </a:solidFill>
              </a:rPr>
            </a:br>
            <a:r>
              <a:rPr lang="de-DE" sz="2800" b="1" dirty="0">
                <a:solidFill>
                  <a:srgbClr val="000000"/>
                </a:solidFill>
              </a:rPr>
              <a:t>Entwurf</a:t>
            </a:r>
            <a:endParaRPr lang="de-DE" dirty="0"/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8895329"/>
              </p:ext>
            </p:extLst>
          </p:nvPr>
        </p:nvGraphicFramePr>
        <p:xfrm>
          <a:off x="665018" y="2189017"/>
          <a:ext cx="7777018" cy="162347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6804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857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315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1388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04435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u="sng" strike="noStrike" kern="1200" cap="none" normalizeH="0" baseline="0" dirty="0" smtClean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Ansatz 2019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(Stand: 23.10.2018)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Ansatz 2019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neu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(Stand: 30.10.2018)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Veränderung</a:t>
                      </a:r>
                      <a:r>
                        <a:rPr lang="de-DE" sz="1200" u="none" strike="noStrike" baseline="0" dirty="0" smtClean="0">
                          <a:effectLst/>
                        </a:rPr>
                        <a:t> gegenüber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baseline="0" dirty="0" smtClean="0">
                          <a:effectLst/>
                        </a:rPr>
                        <a:t>Haushaltsentwurf 2019</a:t>
                      </a:r>
                      <a:r>
                        <a:rPr lang="de-DE" sz="1200" u="none" strike="noStrike" dirty="0" smtClean="0">
                          <a:effectLst/>
                        </a:rPr>
                        <a:t/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Verbesserung (+)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Verschlechterung (-)</a:t>
                      </a:r>
                      <a:endParaRPr lang="de-DE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Ertrags-aufkommen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45.964.378 €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46.697.909 €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+733.531 €</a:t>
                      </a: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275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5442A1-BC01-42E7-A1DE-E88F1A297651}" type="slidenum">
              <a:rPr lang="de-DE" smtClean="0"/>
              <a:pPr/>
              <a:t>35</a:t>
            </a:fld>
            <a:endParaRPr lang="de-DE" dirty="0" smtClean="0"/>
          </a:p>
        </p:txBody>
      </p:sp>
      <p:sp>
        <p:nvSpPr>
          <p:cNvPr id="2" name="Textfeld 1"/>
          <p:cNvSpPr txBox="1"/>
          <p:nvPr/>
        </p:nvSpPr>
        <p:spPr>
          <a:xfrm>
            <a:off x="702457" y="4030378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sz="1200" dirty="0" smtClean="0"/>
          </a:p>
          <a:p>
            <a:endParaRPr lang="de-DE" sz="1200" dirty="0" smtClean="0"/>
          </a:p>
        </p:txBody>
      </p:sp>
      <p:sp>
        <p:nvSpPr>
          <p:cNvPr id="6" name="Textfeld 5"/>
          <p:cNvSpPr txBox="1"/>
          <p:nvPr/>
        </p:nvSpPr>
        <p:spPr>
          <a:xfrm>
            <a:off x="102093" y="1309148"/>
            <a:ext cx="893981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Schlüsselzuweisung</a:t>
            </a:r>
          </a:p>
          <a:p>
            <a:pPr algn="ctr"/>
            <a:r>
              <a:rPr lang="de-DE" sz="1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Veränderung aufgrund der 1. Modellrechnung zum GFG 2019 vom 30.10.2018</a:t>
            </a:r>
            <a:endParaRPr lang="de-DE" sz="1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46785570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/>
          </p:nvPr>
        </p:nvSpPr>
        <p:spPr>
          <a:xfrm>
            <a:off x="2843213" y="188913"/>
            <a:ext cx="5832475" cy="863600"/>
          </a:xfrm>
        </p:spPr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52044378"/>
              </p:ext>
            </p:extLst>
          </p:nvPr>
        </p:nvGraphicFramePr>
        <p:xfrm>
          <a:off x="609599" y="2189017"/>
          <a:ext cx="8016731" cy="372477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1190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26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09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2241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3873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u="sng" strike="noStrike" kern="1200" cap="none" normalizeH="0" baseline="0" dirty="0" smtClean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Ansatz 2019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(Stand: 23.10.2018)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Ansatz 2019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neu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(Stand: 30.10.2018)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Veränderung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gegenüber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Haushaltsentwurf</a:t>
                      </a:r>
                      <a:r>
                        <a:rPr lang="de-DE" sz="1200" u="none" strike="noStrike" baseline="0" dirty="0" smtClean="0">
                          <a:effectLst/>
                        </a:rPr>
                        <a:t> 2019</a:t>
                      </a:r>
                      <a:r>
                        <a:rPr lang="de-DE" sz="1200" u="none" strike="noStrike" dirty="0" smtClean="0">
                          <a:effectLst/>
                        </a:rPr>
                        <a:t/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endParaRPr lang="de-DE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506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Umlagegrundlagen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171.692.823 €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172.794.442 €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99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Hebesatz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ca. 20,38 %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ca. 20,25 %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-0,13 %-Punkte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99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Aufkommen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34.985.930 € 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34.985.930 € 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2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Erstattungsbetrag aus Vorvorjahr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3.943.022 €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3.943.022 €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824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Nettobelastung für Kommunen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31.042.908 €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31.042.908 €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0275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5442A1-BC01-42E7-A1DE-E88F1A297651}" type="slidenum">
              <a:rPr lang="de-DE" smtClean="0"/>
              <a:pPr/>
              <a:t>36</a:t>
            </a:fld>
            <a:endParaRPr lang="de-DE" dirty="0" smtClean="0"/>
          </a:p>
        </p:txBody>
      </p:sp>
      <p:sp>
        <p:nvSpPr>
          <p:cNvPr id="6" name="Textfeld 5"/>
          <p:cNvSpPr txBox="1"/>
          <p:nvPr/>
        </p:nvSpPr>
        <p:spPr>
          <a:xfrm>
            <a:off x="102093" y="1309148"/>
            <a:ext cx="893981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Kreisumlage Mehrbelastung Jugendamt</a:t>
            </a:r>
          </a:p>
          <a:p>
            <a:pPr algn="ctr"/>
            <a:r>
              <a:rPr lang="de-DE" sz="1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Veränderungen aufgrund der 1. Modellrechnung zum GFG 2019 vom 30.10.2018 </a:t>
            </a:r>
            <a:endParaRPr lang="de-DE" sz="1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67896367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/>
          </p:nvPr>
        </p:nvSpPr>
        <p:spPr>
          <a:xfrm>
            <a:off x="2843213" y="188913"/>
            <a:ext cx="5832475" cy="863600"/>
          </a:xfrm>
        </p:spPr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rgbClr val="000000"/>
                </a:solidFill>
              </a:rPr>
              <a:t>Haushalt </a:t>
            </a:r>
            <a:r>
              <a:rPr lang="de-DE" sz="2800" b="1" dirty="0" smtClean="0">
                <a:solidFill>
                  <a:srgbClr val="000000"/>
                </a:solidFill>
              </a:rPr>
              <a:t>2019</a:t>
            </a:r>
            <a:r>
              <a:rPr lang="de-DE" sz="2800" b="1" dirty="0">
                <a:solidFill>
                  <a:srgbClr val="000000"/>
                </a:solidFill>
              </a:rPr>
              <a:t/>
            </a:r>
            <a:br>
              <a:rPr lang="de-DE" sz="2800" b="1" dirty="0">
                <a:solidFill>
                  <a:srgbClr val="000000"/>
                </a:solidFill>
              </a:rPr>
            </a:br>
            <a:r>
              <a:rPr lang="de-DE" sz="2800" b="1" dirty="0">
                <a:solidFill>
                  <a:srgbClr val="000000"/>
                </a:solidFill>
              </a:rPr>
              <a:t>Entwurf</a:t>
            </a:r>
            <a:endParaRPr lang="de-DE" dirty="0"/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09002434"/>
              </p:ext>
            </p:extLst>
          </p:nvPr>
        </p:nvGraphicFramePr>
        <p:xfrm>
          <a:off x="461817" y="2133600"/>
          <a:ext cx="7787344" cy="248913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039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75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052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0206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1315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u="sng" strike="noStrike" kern="1200" cap="none" normalizeH="0" baseline="0" dirty="0" smtClean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Ansatz 2019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(Stand: 23.10.2018)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Ansatz 2019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neu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(Stand: 30.10.2018)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Veränderungen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gegenüber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Haushaltsentwurf 2019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Verbesserung (+)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Verschlechterung (-)</a:t>
                      </a:r>
                      <a:endParaRPr lang="de-DE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21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Umlagegrundlagen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325.105.917 €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327.851.266 €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77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Hebesatz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15,40 %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15,40 %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977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Zahlbetrag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50.066.311 €</a:t>
                      </a:r>
                      <a:endParaRPr lang="de-DE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50.489.095 €</a:t>
                      </a:r>
                      <a:endParaRPr lang="de-DE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16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-422.784</a:t>
                      </a:r>
                      <a:r>
                        <a:rPr lang="de-DE" sz="1600" b="1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€</a:t>
                      </a:r>
                      <a:endParaRPr lang="de-DE" sz="16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275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5442A1-BC01-42E7-A1DE-E88F1A297651}" type="slidenum">
              <a:rPr lang="de-DE" smtClean="0"/>
              <a:pPr/>
              <a:t>37</a:t>
            </a:fld>
            <a:endParaRPr lang="de-DE" dirty="0" smtClean="0"/>
          </a:p>
        </p:txBody>
      </p:sp>
      <p:sp>
        <p:nvSpPr>
          <p:cNvPr id="6" name="Textfeld 5"/>
          <p:cNvSpPr txBox="1"/>
          <p:nvPr/>
        </p:nvSpPr>
        <p:spPr>
          <a:xfrm>
            <a:off x="137160" y="1363876"/>
            <a:ext cx="893981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Landschaftsumlage</a:t>
            </a:r>
          </a:p>
          <a:p>
            <a:pPr algn="ctr"/>
            <a:r>
              <a:rPr lang="de-DE" sz="1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Veränderungen aufgrund der 1. Modellrechnung zum GFG 2019 vom 30.10.2018</a:t>
            </a:r>
            <a:endParaRPr lang="de-DE" sz="14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921890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/>
          </p:cNvSpPr>
          <p:nvPr>
            <p:ph type="title"/>
          </p:nvPr>
        </p:nvSpPr>
        <p:spPr>
          <a:xfrm>
            <a:off x="2854325" y="103985"/>
            <a:ext cx="5832475" cy="863600"/>
          </a:xfrm>
        </p:spPr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chemeClr val="tx1"/>
                </a:solidFill>
              </a:rPr>
              <a:t>Haushalt </a:t>
            </a:r>
            <a:r>
              <a:rPr lang="de-DE" sz="2800" b="1" dirty="0" smtClean="0">
                <a:solidFill>
                  <a:schemeClr val="tx1"/>
                </a:solidFill>
              </a:rPr>
              <a:t>2019</a:t>
            </a:r>
            <a:r>
              <a:rPr lang="de-DE" sz="2800" b="1" dirty="0">
                <a:solidFill>
                  <a:schemeClr val="tx1"/>
                </a:solidFill>
              </a:rPr>
              <a:t/>
            </a:r>
            <a:br>
              <a:rPr lang="de-DE" sz="2800" b="1" dirty="0">
                <a:solidFill>
                  <a:schemeClr val="tx1"/>
                </a:solidFill>
              </a:rPr>
            </a:br>
            <a:r>
              <a:rPr lang="de-DE" sz="2800" b="1" dirty="0">
                <a:solidFill>
                  <a:schemeClr val="tx1"/>
                </a:solidFill>
              </a:rPr>
              <a:t>Entwurf</a:t>
            </a:r>
            <a:endParaRPr lang="de-DE" dirty="0">
              <a:solidFill>
                <a:schemeClr val="tx1"/>
              </a:solidFill>
            </a:endParaRPr>
          </a:p>
        </p:txBody>
      </p:sp>
      <p:graphicFrame>
        <p:nvGraphicFramePr>
          <p:cNvPr id="4" name="Inhaltsplatzhalt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1590581"/>
              </p:ext>
            </p:extLst>
          </p:nvPr>
        </p:nvGraphicFramePr>
        <p:xfrm>
          <a:off x="581891" y="2045277"/>
          <a:ext cx="7713941" cy="268000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412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733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423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215694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24286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400" b="1" u="sng" strike="noStrike" kern="1200" cap="none" normalizeH="0" baseline="0" dirty="0" smtClean="0">
                        <a:ln>
                          <a:noFill/>
                        </a:ln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Ansatz 2019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(Stand: 23.10.2018)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Ansatz 2019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neu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2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(Stand: 30.10.2018)</a:t>
                      </a: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u="none" strike="noStrike" dirty="0" smtClean="0">
                          <a:effectLst/>
                        </a:rPr>
                        <a:t>Veränderungen gegenüber Haushaltsentwurf</a:t>
                      </a:r>
                      <a:r>
                        <a:rPr lang="de-DE" sz="1200" u="none" strike="noStrike" baseline="0" dirty="0" smtClean="0">
                          <a:effectLst/>
                        </a:rPr>
                        <a:t> 2019</a:t>
                      </a:r>
                      <a:r>
                        <a:rPr lang="de-DE" sz="1200" u="none" strike="noStrike" dirty="0" smtClean="0">
                          <a:effectLst/>
                        </a:rPr>
                        <a:t> 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Verbesserung (+)</a:t>
                      </a:r>
                      <a:br>
                        <a:rPr lang="de-DE" sz="1200" u="none" strike="noStrike" dirty="0" smtClean="0">
                          <a:effectLst/>
                        </a:rPr>
                      </a:br>
                      <a:r>
                        <a:rPr lang="de-DE" sz="1200" u="none" strike="noStrike" dirty="0" smtClean="0">
                          <a:effectLst/>
                        </a:rPr>
                        <a:t>Verschlechterung (-)</a:t>
                      </a:r>
                      <a:endParaRPr lang="de-DE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197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Umlagegrundlagen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280.521.194 €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282.533.012 €</a:t>
                      </a:r>
                    </a:p>
                  </a:txBody>
                  <a:tcPr anchor="ctr" horzOverflow="overflow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de-DE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86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Hebesatz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28,59 %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28,59 %</a:t>
                      </a:r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kumimoji="0" lang="de-DE" sz="1600" b="0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86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Aufkommen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80.203.608 €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80.776.188 €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de-DE" sz="16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+mn-ea"/>
                          <a:cs typeface="+mn-cs"/>
                        </a:rPr>
                        <a:t>+572.580 €</a:t>
                      </a:r>
                      <a:endParaRPr kumimoji="0" lang="de-DE" sz="16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+mn-ea"/>
                        <a:cs typeface="+mn-cs"/>
                      </a:endParaRPr>
                    </a:p>
                  </a:txBody>
                  <a:tcPr anchor="ctr" horzOverflow="overflow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275" name="Foliennummernplatzhalt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55442A1-BC01-42E7-A1DE-E88F1A297651}" type="slidenum">
              <a:rPr lang="de-DE" smtClean="0"/>
              <a:pPr/>
              <a:t>38</a:t>
            </a:fld>
            <a:endParaRPr lang="de-DE" dirty="0" smtClean="0"/>
          </a:p>
        </p:txBody>
      </p:sp>
      <p:sp>
        <p:nvSpPr>
          <p:cNvPr id="6" name="Textfeld 5"/>
          <p:cNvSpPr txBox="1"/>
          <p:nvPr/>
        </p:nvSpPr>
        <p:spPr>
          <a:xfrm>
            <a:off x="103076" y="1279797"/>
            <a:ext cx="8939814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20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Kreisumlage allgemein</a:t>
            </a:r>
          </a:p>
          <a:p>
            <a:pPr algn="ctr"/>
            <a:r>
              <a:rPr lang="de-DE" sz="1400" dirty="0" smtClean="0">
                <a:solidFill>
                  <a:schemeClr val="tx2"/>
                </a:solidFill>
              </a:rPr>
              <a:t>Veränderungen aufgrund der 1. Modellrechnung zum GFG 2019 vom 30.10.2018</a:t>
            </a:r>
            <a:endParaRPr lang="de-DE" sz="20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6025582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rgbClr val="000000"/>
                </a:solidFill>
              </a:rPr>
              <a:t>Haushalt </a:t>
            </a:r>
            <a:r>
              <a:rPr lang="de-DE" sz="2800" b="1" dirty="0" smtClean="0">
                <a:solidFill>
                  <a:srgbClr val="000000"/>
                </a:solidFill>
              </a:rPr>
              <a:t>2019</a:t>
            </a:r>
            <a:r>
              <a:rPr lang="de-DE" sz="2800" b="1" dirty="0">
                <a:solidFill>
                  <a:srgbClr val="000000"/>
                </a:solidFill>
              </a:rPr>
              <a:t/>
            </a:r>
            <a:br>
              <a:rPr lang="de-DE" sz="2800" b="1" dirty="0">
                <a:solidFill>
                  <a:srgbClr val="000000"/>
                </a:solidFill>
              </a:rPr>
            </a:br>
            <a:r>
              <a:rPr lang="de-DE" sz="2800" b="1" dirty="0">
                <a:solidFill>
                  <a:srgbClr val="000000"/>
                </a:solidFill>
              </a:rPr>
              <a:t>Entwurf</a:t>
            </a:r>
            <a:endParaRPr lang="de-DE" dirty="0"/>
          </a:p>
        </p:txBody>
      </p:sp>
      <p:graphicFrame>
        <p:nvGraphicFramePr>
          <p:cNvPr id="5" name="Inhaltsplatzhalt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3225358"/>
              </p:ext>
            </p:extLst>
          </p:nvPr>
        </p:nvGraphicFramePr>
        <p:xfrm>
          <a:off x="1258888" y="2096654"/>
          <a:ext cx="6563072" cy="4105565"/>
        </p:xfrm>
        <a:graphic>
          <a:graphicData uri="http://schemas.openxmlformats.org/drawingml/2006/table">
            <a:tbl>
              <a:tblPr bandRow="1">
                <a:tableStyleId>{9D7B26C5-4107-4FEC-AEDC-1716B250A1EF}</a:tableStyleId>
              </a:tblPr>
              <a:tblGrid>
                <a:gridCol w="49017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613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24046">
                <a:tc>
                  <a:txBody>
                    <a:bodyPr/>
                    <a:lstStyle/>
                    <a:p>
                      <a:r>
                        <a:rPr lang="de-DE" sz="2000" dirty="0" smtClean="0"/>
                        <a:t>Schlüsselzuweisung </a:t>
                      </a:r>
                    </a:p>
                    <a:p>
                      <a:r>
                        <a:rPr lang="de-DE" sz="1200" dirty="0" smtClean="0"/>
                        <a:t>Mehrertrag</a:t>
                      </a:r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/>
                        <a:t>+733.531 €</a:t>
                      </a:r>
                      <a:endParaRPr lang="de-DE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1113">
                <a:tc>
                  <a:txBody>
                    <a:bodyPr/>
                    <a:lstStyle/>
                    <a:p>
                      <a:r>
                        <a:rPr lang="de-DE" sz="2000" dirty="0" smtClean="0"/>
                        <a:t>Kreisumlage allgemein </a:t>
                      </a:r>
                    </a:p>
                    <a:p>
                      <a:r>
                        <a:rPr lang="de-DE" sz="1200" dirty="0" smtClean="0"/>
                        <a:t>Mehrertrag</a:t>
                      </a:r>
                    </a:p>
                    <a:p>
                      <a:r>
                        <a:rPr lang="de-DE" sz="1200" dirty="0" smtClean="0"/>
                        <a:t>(bei einem Hebesatz lt. Entwurf Haushaltssatzung</a:t>
                      </a:r>
                      <a:r>
                        <a:rPr lang="de-DE" sz="1200" baseline="0" dirty="0" smtClean="0"/>
                        <a:t> 2019 von 28,59 %)</a:t>
                      </a:r>
                      <a:r>
                        <a:rPr lang="de-DE" sz="1200" dirty="0" smtClean="0"/>
                        <a:t> </a:t>
                      </a:r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/>
                        <a:t>+572.580 €</a:t>
                      </a:r>
                      <a:endParaRPr lang="de-DE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1113">
                <a:tc>
                  <a:txBody>
                    <a:bodyPr/>
                    <a:lstStyle/>
                    <a:p>
                      <a:r>
                        <a:rPr lang="de-DE" sz="2000" dirty="0" smtClean="0"/>
                        <a:t>Landschaftsumlage </a:t>
                      </a:r>
                    </a:p>
                    <a:p>
                      <a:r>
                        <a:rPr lang="de-DE" sz="1200" dirty="0" smtClean="0"/>
                        <a:t>Mehraufwand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dirty="0" smtClean="0"/>
                        <a:t>(bei einem Hebesatz lt. Entwurf Haushaltssatzung</a:t>
                      </a:r>
                      <a:r>
                        <a:rPr lang="de-DE" sz="1200" baseline="0" dirty="0" smtClean="0"/>
                        <a:t> 2019 von 15,40 %)</a:t>
                      </a:r>
                      <a:r>
                        <a:rPr lang="de-DE" sz="1200" dirty="0" smtClean="0"/>
                        <a:t> </a:t>
                      </a:r>
                      <a:endParaRPr lang="de-DE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/>
                        <a:t>-422.784 €</a:t>
                      </a:r>
                      <a:endParaRPr lang="de-DE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3774917"/>
                  </a:ext>
                </a:extLst>
              </a:tr>
              <a:tr h="755424">
                <a:tc>
                  <a:txBody>
                    <a:bodyPr/>
                    <a:lstStyle/>
                    <a:p>
                      <a:r>
                        <a:rPr lang="de-DE" sz="2000" dirty="0" smtClean="0"/>
                        <a:t>Haushaltsverbesserung</a:t>
                      </a:r>
                    </a:p>
                    <a:p>
                      <a:endParaRPr lang="de-DE" sz="20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de-DE" sz="2000" dirty="0" smtClean="0"/>
                        <a:t>+883.327 €</a:t>
                      </a:r>
                    </a:p>
                    <a:p>
                      <a:pPr algn="r"/>
                      <a:endParaRPr lang="de-DE" sz="20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83869">
                <a:tc gridSpan="2">
                  <a:txBody>
                    <a:bodyPr/>
                    <a:lstStyle/>
                    <a:p>
                      <a:pPr algn="ctr"/>
                      <a:r>
                        <a:rPr lang="de-DE" sz="2000" dirty="0" smtClean="0"/>
                        <a:t>Unter Berücksichtigung der Veränderungen</a:t>
                      </a:r>
                      <a:r>
                        <a:rPr lang="de-DE" sz="2000" baseline="0" dirty="0" smtClean="0"/>
                        <a:t> infolge der 1. Modellrechnung ergibt sich eine Reduzierung des Hebesatzes von bisher 28,59 % auf 28,08 %.</a:t>
                      </a:r>
                      <a:endParaRPr lang="de-DE" sz="2000" dirty="0" smtClean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r"/>
                      <a:endParaRPr lang="de-DE" sz="20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0078613"/>
                  </a:ext>
                </a:extLst>
              </a:tr>
            </a:tbl>
          </a:graphicData>
        </a:graphic>
      </p:graphicFrame>
      <p:sp>
        <p:nvSpPr>
          <p:cNvPr id="6156" name="Foliennummernplatzhalt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727D8A8-63C6-41BD-895D-02C887F4DD15}" type="slidenum">
              <a:rPr kumimoji="0" lang="de-DE" sz="14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de-DE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157" name="Textfeld 6"/>
          <p:cNvSpPr txBox="1">
            <a:spLocks noChangeArrowheads="1"/>
          </p:cNvSpPr>
          <p:nvPr/>
        </p:nvSpPr>
        <p:spPr bwMode="auto">
          <a:xfrm>
            <a:off x="1205922" y="1493404"/>
            <a:ext cx="656461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0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Auswirkungen auf Kreisumlage allgemein für 2019</a:t>
            </a:r>
            <a:endParaRPr kumimoji="0" lang="de-DE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00115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800" b="1" dirty="0">
                <a:solidFill>
                  <a:srgbClr val="000000"/>
                </a:solidFill>
              </a:rPr>
              <a:t>Haushalt </a:t>
            </a:r>
            <a:r>
              <a:rPr lang="de-DE" sz="2800" b="1" dirty="0" smtClean="0">
                <a:solidFill>
                  <a:srgbClr val="000000"/>
                </a:solidFill>
              </a:rPr>
              <a:t>2019</a:t>
            </a:r>
            <a:r>
              <a:rPr lang="de-DE" sz="2800" b="1" dirty="0">
                <a:solidFill>
                  <a:srgbClr val="000000"/>
                </a:solidFill>
              </a:rPr>
              <a:t/>
            </a:r>
            <a:br>
              <a:rPr lang="de-DE" sz="2800" b="1" dirty="0">
                <a:solidFill>
                  <a:srgbClr val="000000"/>
                </a:solidFill>
              </a:rPr>
            </a:br>
            <a:r>
              <a:rPr lang="de-DE" sz="2800" b="1" dirty="0">
                <a:solidFill>
                  <a:srgbClr val="000000"/>
                </a:solidFill>
              </a:rPr>
              <a:t>Entwurf</a:t>
            </a:r>
            <a:endParaRPr lang="de-DE" sz="280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40</a:t>
            </a:fld>
            <a:endParaRPr lang="de-DE" dirty="0"/>
          </a:p>
        </p:txBody>
      </p:sp>
      <p:sp>
        <p:nvSpPr>
          <p:cNvPr id="4" name="Titel 12"/>
          <p:cNvSpPr txBox="1">
            <a:spLocks/>
          </p:cNvSpPr>
          <p:nvPr/>
        </p:nvSpPr>
        <p:spPr bwMode="auto">
          <a:xfrm>
            <a:off x="1224951" y="1440873"/>
            <a:ext cx="6909758" cy="60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de-DE" sz="2800" b="1" kern="0" dirty="0" smtClean="0"/>
              <a:t>Haushaltsrisiken 2019</a:t>
            </a:r>
            <a:endParaRPr lang="de-DE" sz="2800" b="1" kern="0" dirty="0"/>
          </a:p>
        </p:txBody>
      </p:sp>
      <p:graphicFrame>
        <p:nvGraphicFramePr>
          <p:cNvPr id="7" name="Tabel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9613417"/>
              </p:ext>
            </p:extLst>
          </p:nvPr>
        </p:nvGraphicFramePr>
        <p:xfrm>
          <a:off x="604982" y="2189020"/>
          <a:ext cx="8248650" cy="38922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48650">
                  <a:extLst>
                    <a:ext uri="{9D8B030D-6E8A-4147-A177-3AD203B41FA5}">
                      <a16:colId xmlns:a16="http://schemas.microsoft.com/office/drawing/2014/main" val="560910340"/>
                    </a:ext>
                  </a:extLst>
                </a:gridCol>
              </a:tblGrid>
              <a:tr h="2124362">
                <a:tc>
                  <a:txBody>
                    <a:bodyPr/>
                    <a:lstStyle/>
                    <a:p>
                      <a:pPr algn="ctr"/>
                      <a:r>
                        <a:rPr lang="de-DE" sz="20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Aktuelle Entwicklung der Bundesbeteiligung </a:t>
                      </a:r>
                    </a:p>
                    <a:p>
                      <a:pPr algn="ctr"/>
                      <a:r>
                        <a:rPr lang="de-DE" sz="20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den Kosten der Unterkunft (</a:t>
                      </a:r>
                      <a:r>
                        <a:rPr lang="de-DE" sz="2000" b="1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KdU</a:t>
                      </a:r>
                      <a:r>
                        <a:rPr lang="de-DE" sz="20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Lt. </a:t>
                      </a:r>
                      <a:r>
                        <a:rPr lang="de-DE" sz="15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Regierungsentwurf eines Gesetzes zur fortgesetzten Beteiligung des Bundes an den Flüchtlingskosten von Ländern und Gemeinden und zur Regelung der Folgen der vorzeitigen </a:t>
                      </a:r>
                      <a:r>
                        <a:rPr lang="de-DE" sz="1500" b="0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Abfinanzierung</a:t>
                      </a:r>
                      <a:r>
                        <a:rPr lang="de-DE" sz="15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des „Fonds Deutsche Einheit“ vom 10.10.2018 erhält der Kreis Coesfeld im Haushaltsjahr 2019 </a:t>
                      </a:r>
                      <a:r>
                        <a:rPr lang="de-DE" sz="15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voraussichtlich 1,4 Mio. € weniger an </a:t>
                      </a:r>
                      <a:r>
                        <a:rPr lang="de-DE" sz="1500" b="1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KdU</a:t>
                      </a:r>
                      <a:r>
                        <a:rPr lang="de-DE" sz="15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-Mitteln</a:t>
                      </a:r>
                      <a:r>
                        <a:rPr lang="de-DE" sz="15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 Gegenzug erhalten die </a:t>
                      </a:r>
                      <a:r>
                        <a:rPr lang="de-DE" sz="15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kreisangehörigen Kommunen insgesamt rd.  2,12 Mio. € mehr an Umsatzsteueranteilen.</a:t>
                      </a:r>
                      <a:endParaRPr lang="de-DE" sz="1500" b="1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0414461"/>
                  </a:ext>
                </a:extLst>
              </a:tr>
              <a:tr h="1390197">
                <a:tc>
                  <a:txBody>
                    <a:bodyPr/>
                    <a:lstStyle/>
                    <a:p>
                      <a:pPr algn="ctr"/>
                      <a:r>
                        <a:rPr lang="de-DE" sz="20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NKF-Weiterentwicklungsgesetz (2. NKFWG)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Der Gesetzentwurf wurde am 19.09.2018 in den Landtag NRW eingebracht.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Das neue Recht soll zum 01.01.2019 in Kraft treten.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Problematisch ist dabei, dass der Haushalt 2019 nach derzeit geltendem Recht aufzustellen, aber nach neuem Recht auszuführen ist.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Weitere Ausführungen hierzu enthält der Vorbericht 2019 (Seite V5).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de-DE" sz="1500" b="0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222880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4560640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800" b="1" dirty="0">
                <a:solidFill>
                  <a:srgbClr val="000000"/>
                </a:solidFill>
              </a:rPr>
              <a:t>Haushalt </a:t>
            </a:r>
            <a:r>
              <a:rPr lang="de-DE" sz="2800" b="1" dirty="0" smtClean="0">
                <a:solidFill>
                  <a:srgbClr val="000000"/>
                </a:solidFill>
              </a:rPr>
              <a:t>2019</a:t>
            </a:r>
            <a:r>
              <a:rPr lang="de-DE" sz="2800" b="1" dirty="0">
                <a:solidFill>
                  <a:srgbClr val="000000"/>
                </a:solidFill>
              </a:rPr>
              <a:t/>
            </a:r>
            <a:br>
              <a:rPr lang="de-DE" sz="2800" b="1" dirty="0">
                <a:solidFill>
                  <a:srgbClr val="000000"/>
                </a:solidFill>
              </a:rPr>
            </a:br>
            <a:r>
              <a:rPr lang="de-DE" sz="2800" b="1" dirty="0">
                <a:solidFill>
                  <a:srgbClr val="000000"/>
                </a:solidFill>
              </a:rPr>
              <a:t>Entwurf</a:t>
            </a:r>
            <a:endParaRPr lang="de-DE" sz="280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41</a:t>
            </a:fld>
            <a:endParaRPr lang="de-DE" dirty="0"/>
          </a:p>
        </p:txBody>
      </p:sp>
      <p:sp>
        <p:nvSpPr>
          <p:cNvPr id="4" name="Titel 12"/>
          <p:cNvSpPr txBox="1">
            <a:spLocks/>
          </p:cNvSpPr>
          <p:nvPr/>
        </p:nvSpPr>
        <p:spPr bwMode="auto">
          <a:xfrm>
            <a:off x="1123351" y="1246910"/>
            <a:ext cx="6909758" cy="5911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de-DE" sz="2000" b="1" kern="0" dirty="0" smtClean="0"/>
              <a:t>Investitionsauszahlungen 2019</a:t>
            </a:r>
            <a:endParaRPr lang="de-DE" sz="2000" b="1" kern="0" dirty="0"/>
          </a:p>
        </p:txBody>
      </p:sp>
      <p:graphicFrame>
        <p:nvGraphicFramePr>
          <p:cNvPr id="6" name="Diagram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39123237"/>
              </p:ext>
            </p:extLst>
          </p:nvPr>
        </p:nvGraphicFramePr>
        <p:xfrm>
          <a:off x="452582" y="1736436"/>
          <a:ext cx="8266545" cy="483061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874251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/>
            </a:r>
            <a:br>
              <a:rPr lang="de-DE" dirty="0"/>
            </a:br>
            <a:r>
              <a:rPr lang="de-DE" sz="2800" b="1" dirty="0"/>
              <a:t>Haushalt </a:t>
            </a:r>
            <a:r>
              <a:rPr lang="de-DE" sz="2800" b="1" dirty="0" smtClean="0"/>
              <a:t>2019</a:t>
            </a:r>
            <a:r>
              <a:rPr lang="de-DE" sz="2800" b="1" dirty="0"/>
              <a:t/>
            </a:r>
            <a:br>
              <a:rPr lang="de-DE" sz="2800" b="1" dirty="0"/>
            </a:br>
            <a:r>
              <a:rPr lang="de-DE" sz="2800" b="1" dirty="0"/>
              <a:t>Entwurf</a:t>
            </a:r>
            <a:r>
              <a:rPr lang="de-DE" dirty="0"/>
              <a:t/>
            </a:r>
            <a:br>
              <a:rPr lang="de-DE" dirty="0"/>
            </a:b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42</a:t>
            </a:fld>
            <a:endParaRPr lang="de-DE" dirty="0"/>
          </a:p>
        </p:txBody>
      </p:sp>
      <p:sp>
        <p:nvSpPr>
          <p:cNvPr id="6" name="Titel 12"/>
          <p:cNvSpPr txBox="1">
            <a:spLocks/>
          </p:cNvSpPr>
          <p:nvPr/>
        </p:nvSpPr>
        <p:spPr bwMode="auto">
          <a:xfrm>
            <a:off x="457200" y="1325881"/>
            <a:ext cx="8248650" cy="4868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indent="0" algn="ctr">
              <a:buNone/>
            </a:pPr>
            <a:r>
              <a:rPr lang="de-DE" sz="2000" b="1" dirty="0" smtClean="0"/>
              <a:t>Investitionsauszahlungen in 2019</a:t>
            </a:r>
            <a:endParaRPr lang="de-DE" sz="2000" b="1" dirty="0"/>
          </a:p>
        </p:txBody>
      </p:sp>
      <p:graphicFrame>
        <p:nvGraphicFramePr>
          <p:cNvPr id="9" name="Tabel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9058351"/>
              </p:ext>
            </p:extLst>
          </p:nvPr>
        </p:nvGraphicFramePr>
        <p:xfrm>
          <a:off x="438150" y="2000612"/>
          <a:ext cx="8248650" cy="43207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248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78297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de-DE" sz="15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Zentraler Service (u. a. Hochbaumaßnahmen):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5.301.799 € für die Verbesserung der schulischen Infrastruktur (Umsetzung Kapitel 2 des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de-DE" sz="15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KInvFöG</a:t>
                      </a: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/ Landeszuwendung hierzu 90 % = 4.771.619 €)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1.100.000 € Neubau bzw. Erweiterung von Rettungswachen (Billerbeck, Lüdinghausen, </a:t>
                      </a:r>
                      <a:r>
                        <a:rPr lang="de-DE" sz="1500" b="0" i="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Nottuln</a:t>
                      </a: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5018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de-DE" sz="15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Sicherheit und Ordnung: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700.000 € für Umsetzung eines kreisweiten ABC-Schutzkonzeptes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2034204"/>
                  </a:ext>
                </a:extLst>
              </a:tr>
              <a:tr h="2189018">
                <a:tc>
                  <a:txBody>
                    <a:bodyPr/>
                    <a:lstStyle/>
                    <a:p>
                      <a:r>
                        <a:rPr lang="de-DE" sz="1500" b="1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Straßenbau und Straßenunterhaltung: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2.530.000 € für Deckenerneuerungen auf verschiedene Kreisstraßen (eigenfinanzierte investive Maßnahmen)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950.000 € für den Neubau der Brücke über die Lippe im Zuge der K 09 AN 4 Olfen-</a:t>
                      </a:r>
                      <a:r>
                        <a:rPr lang="de-DE" sz="15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Ahsen</a:t>
                      </a:r>
                      <a:endParaRPr lang="de-DE" sz="15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770.000 € für die Umgestaltung K 13 AN 17 OD </a:t>
                      </a:r>
                      <a:r>
                        <a:rPr lang="de-DE" sz="15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Darup</a:t>
                      </a:r>
                      <a:r>
                        <a:rPr lang="de-DE" sz="15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(Finanzierung in 2019 mit Landeszuwendung von 450.000 € und Gemeindeanteil mit 30.000 €)</a:t>
                      </a:r>
                    </a:p>
                    <a:p>
                      <a:pPr marL="285750" lvl="0" indent="-285750">
                        <a:buFont typeface="Arial" panose="020B0604020202020204" pitchFamily="34" charset="0"/>
                        <a:buChar char="•"/>
                      </a:pPr>
                      <a:r>
                        <a:rPr lang="de-DE" sz="15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3.500.000 € für den Ausbau der K 50 AN 1 und Bau eines Radweges in </a:t>
                      </a:r>
                      <a:r>
                        <a:rPr lang="de-DE" sz="15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Havixbeck</a:t>
                      </a:r>
                      <a:r>
                        <a:rPr lang="de-DE" sz="15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 Bauabschnitt (Finanzierung in 2019 mit Landeszuwendung von 1.880.000 € und Gemeindeanteil mit 250.000 €).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de-DE" sz="1500" b="1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21912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679720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/>
            </a:r>
            <a:br>
              <a:rPr lang="de-DE" dirty="0"/>
            </a:br>
            <a:r>
              <a:rPr lang="de-DE" sz="2800" b="1" dirty="0"/>
              <a:t>Haushalt </a:t>
            </a:r>
            <a:r>
              <a:rPr lang="de-DE" sz="2800" b="1" dirty="0" smtClean="0"/>
              <a:t>2019</a:t>
            </a:r>
            <a:r>
              <a:rPr lang="de-DE" sz="2800" b="1" dirty="0"/>
              <a:t/>
            </a:r>
            <a:br>
              <a:rPr lang="de-DE" sz="2800" b="1" dirty="0"/>
            </a:br>
            <a:r>
              <a:rPr lang="de-DE" sz="2800" b="1" dirty="0"/>
              <a:t>Entwurf</a:t>
            </a:r>
            <a:r>
              <a:rPr lang="de-DE" dirty="0"/>
              <a:t/>
            </a:r>
            <a:br>
              <a:rPr lang="de-DE" dirty="0"/>
            </a:b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43</a:t>
            </a:fld>
            <a:endParaRPr lang="de-DE" dirty="0"/>
          </a:p>
        </p:txBody>
      </p:sp>
      <p:sp>
        <p:nvSpPr>
          <p:cNvPr id="6" name="Titel 12"/>
          <p:cNvSpPr txBox="1">
            <a:spLocks/>
          </p:cNvSpPr>
          <p:nvPr/>
        </p:nvSpPr>
        <p:spPr bwMode="auto">
          <a:xfrm>
            <a:off x="484909" y="1316644"/>
            <a:ext cx="8248650" cy="262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indent="0" algn="ctr">
              <a:buNone/>
            </a:pPr>
            <a:r>
              <a:rPr lang="de-DE" sz="1400" b="1" dirty="0" smtClean="0"/>
              <a:t>Entwicklung der Straßenzustände</a:t>
            </a:r>
            <a:endParaRPr lang="de-DE" sz="1400" b="1" dirty="0"/>
          </a:p>
        </p:txBody>
      </p:sp>
      <p:pic>
        <p:nvPicPr>
          <p:cNvPr id="15" name="Grafik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0085" y="1588655"/>
            <a:ext cx="6703831" cy="4739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78202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44</a:t>
            </a:fld>
            <a:endParaRPr lang="de-DE"/>
          </a:p>
        </p:txBody>
      </p:sp>
      <p:sp>
        <p:nvSpPr>
          <p:cNvPr id="4" name="Titel 8"/>
          <p:cNvSpPr>
            <a:spLocks noGrp="1"/>
          </p:cNvSpPr>
          <p:nvPr>
            <p:ph type="title"/>
          </p:nvPr>
        </p:nvSpPr>
        <p:spPr>
          <a:xfrm>
            <a:off x="2843213" y="265113"/>
            <a:ext cx="5843587" cy="706437"/>
          </a:xfrm>
        </p:spPr>
        <p:txBody>
          <a:bodyPr/>
          <a:lstStyle/>
          <a:p>
            <a:pPr>
              <a:defRPr/>
            </a:pPr>
            <a:r>
              <a:rPr lang="de-DE" sz="2800" b="1" dirty="0">
                <a:solidFill>
                  <a:srgbClr val="000000"/>
                </a:solidFill>
              </a:rPr>
              <a:t>Haushalt </a:t>
            </a:r>
            <a:r>
              <a:rPr lang="de-DE" sz="2800" b="1" dirty="0" smtClean="0">
                <a:solidFill>
                  <a:srgbClr val="000000"/>
                </a:solidFill>
              </a:rPr>
              <a:t>2019</a:t>
            </a:r>
            <a:r>
              <a:rPr lang="de-DE" sz="2800" b="1" dirty="0">
                <a:solidFill>
                  <a:srgbClr val="000000"/>
                </a:solidFill>
              </a:rPr>
              <a:t/>
            </a:r>
            <a:br>
              <a:rPr lang="de-DE" sz="2800" b="1" dirty="0">
                <a:solidFill>
                  <a:srgbClr val="000000"/>
                </a:solidFill>
              </a:rPr>
            </a:br>
            <a:r>
              <a:rPr lang="de-DE" sz="2800" b="1" dirty="0" smtClean="0">
                <a:solidFill>
                  <a:srgbClr val="000000"/>
                </a:solidFill>
              </a:rPr>
              <a:t>Entwurf</a:t>
            </a:r>
            <a:endParaRPr lang="de-DE" sz="2800" b="1" dirty="0"/>
          </a:p>
        </p:txBody>
      </p:sp>
      <p:sp>
        <p:nvSpPr>
          <p:cNvPr id="5" name="Textfeld 4"/>
          <p:cNvSpPr txBox="1"/>
          <p:nvPr/>
        </p:nvSpPr>
        <p:spPr>
          <a:xfrm>
            <a:off x="1288150" y="1303556"/>
            <a:ext cx="68146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de-DE" b="1" dirty="0" smtClean="0">
                <a:latin typeface="+mj-lt"/>
              </a:rPr>
              <a:t>Geldanlagen zur Finanzierung künftiger Belastungen aus </a:t>
            </a:r>
          </a:p>
          <a:p>
            <a:pPr algn="ctr"/>
            <a:r>
              <a:rPr lang="de-DE" b="1" dirty="0" smtClean="0">
                <a:latin typeface="+mj-lt"/>
              </a:rPr>
              <a:t>Rekultivierungsmaßnahmen und Pensionsverpflichtungen </a:t>
            </a: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sp>
        <p:nvSpPr>
          <p:cNvPr id="9" name="Rectangle 8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graphicFrame>
        <p:nvGraphicFramePr>
          <p:cNvPr id="10" name="Objek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8266507"/>
              </p:ext>
            </p:extLst>
          </p:nvPr>
        </p:nvGraphicFramePr>
        <p:xfrm>
          <a:off x="1191492" y="2142836"/>
          <a:ext cx="7130472" cy="34174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93" name="Arbeitsblatt" r:id="rId3" imgW="5315095" imgH="2523964" progId="Excel.Sheet.12">
                  <p:embed/>
                </p:oleObj>
              </mc:Choice>
              <mc:Fallback>
                <p:oleObj name="Arbeitsblatt" r:id="rId3" imgW="5315095" imgH="2523964" progId="Excel.Sheet.12">
                  <p:embed/>
                  <p:pic>
                    <p:nvPicPr>
                      <p:cNvPr id="0" name="Object 8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91492" y="2142836"/>
                        <a:ext cx="7130472" cy="34174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908650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800" b="1" dirty="0">
                <a:solidFill>
                  <a:srgbClr val="000000"/>
                </a:solidFill>
              </a:rPr>
              <a:t>Haushalt </a:t>
            </a:r>
            <a:r>
              <a:rPr lang="de-DE" sz="2800" b="1" dirty="0" smtClean="0">
                <a:solidFill>
                  <a:srgbClr val="000000"/>
                </a:solidFill>
              </a:rPr>
              <a:t>2019</a:t>
            </a:r>
            <a:r>
              <a:rPr lang="de-DE" sz="2800" b="1" dirty="0">
                <a:solidFill>
                  <a:srgbClr val="000000"/>
                </a:solidFill>
              </a:rPr>
              <a:t/>
            </a:r>
            <a:br>
              <a:rPr lang="de-DE" sz="2800" b="1" dirty="0">
                <a:solidFill>
                  <a:srgbClr val="000000"/>
                </a:solidFill>
              </a:rPr>
            </a:br>
            <a:r>
              <a:rPr lang="de-DE" sz="2800" b="1" dirty="0">
                <a:solidFill>
                  <a:srgbClr val="000000"/>
                </a:solidFill>
              </a:rPr>
              <a:t>Entwurf</a:t>
            </a:r>
            <a:endParaRPr lang="de-DE" sz="280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45</a:t>
            </a:fld>
            <a:endParaRPr lang="de-DE" dirty="0"/>
          </a:p>
        </p:txBody>
      </p:sp>
      <p:sp>
        <p:nvSpPr>
          <p:cNvPr id="4" name="Titel 12"/>
          <p:cNvSpPr txBox="1">
            <a:spLocks/>
          </p:cNvSpPr>
          <p:nvPr/>
        </p:nvSpPr>
        <p:spPr bwMode="auto">
          <a:xfrm>
            <a:off x="1141824" y="1580712"/>
            <a:ext cx="6909758" cy="57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endParaRPr lang="de-DE" sz="2000" b="1" kern="0" dirty="0" smtClean="0"/>
          </a:p>
          <a:p>
            <a:pPr algn="ctr"/>
            <a:r>
              <a:rPr lang="de-DE" sz="2000" b="1" kern="0" dirty="0" smtClean="0"/>
              <a:t>Unmittelbare Verschuldung</a:t>
            </a:r>
          </a:p>
          <a:p>
            <a:pPr algn="ctr"/>
            <a:endParaRPr lang="de-DE" sz="2000" b="1" kern="0" dirty="0" smtClean="0"/>
          </a:p>
          <a:p>
            <a:pPr algn="ctr"/>
            <a:endParaRPr lang="de-DE" sz="2000" b="1" kern="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588655" y="2513446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44814676"/>
              </p:ext>
            </p:extLst>
          </p:nvPr>
        </p:nvGraphicFramePr>
        <p:xfrm>
          <a:off x="1022350" y="2184400"/>
          <a:ext cx="7197725" cy="357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4" name="Arbeitsblatt" r:id="rId3" imgW="5676996" imgH="3229120" progId="Excel.Sheet.12">
                  <p:embed/>
                </p:oleObj>
              </mc:Choice>
              <mc:Fallback>
                <p:oleObj name="Arbeitsblatt" r:id="rId3" imgW="5676996" imgH="3229120" progId="Excel.Sheet.12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2350" y="2184400"/>
                        <a:ext cx="7197725" cy="3579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hteck 9"/>
          <p:cNvSpPr/>
          <p:nvPr/>
        </p:nvSpPr>
        <p:spPr>
          <a:xfrm>
            <a:off x="951345" y="5818195"/>
            <a:ext cx="51677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800" u="sng" dirty="0">
                <a:latin typeface="Arial" panose="020B0604020202020204" pitchFamily="34" charset="0"/>
                <a:ea typeface="Times New Roman" panose="02020603050405020304" pitchFamily="18" charset="0"/>
              </a:rPr>
              <a:t>Hinweis:</a:t>
            </a:r>
            <a:r>
              <a:rPr lang="de-DE" sz="8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br>
              <a:rPr lang="de-DE" sz="800" dirty="0">
                <a:latin typeface="Arial" panose="020B0604020202020204" pitchFamily="34" charset="0"/>
                <a:ea typeface="Times New Roman" panose="02020603050405020304" pitchFamily="18" charset="0"/>
              </a:rPr>
            </a:br>
            <a:r>
              <a:rPr lang="de-DE" sz="800" dirty="0">
                <a:latin typeface="Arial" panose="020B0604020202020204" pitchFamily="34" charset="0"/>
                <a:ea typeface="Times New Roman" panose="02020603050405020304" pitchFamily="18" charset="0"/>
              </a:rPr>
              <a:t>Bei den Einwohnerzahlen am 01.01.2019 sowie am 01.01.2020 handelt es sich um Schätzwerte.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2780911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/>
            </a:r>
            <a:br>
              <a:rPr lang="de-DE" dirty="0"/>
            </a:br>
            <a:r>
              <a:rPr lang="de-DE" sz="2800" b="1" dirty="0"/>
              <a:t>Haushalt </a:t>
            </a:r>
            <a:r>
              <a:rPr lang="de-DE" sz="2800" b="1" dirty="0" smtClean="0"/>
              <a:t>2019</a:t>
            </a:r>
            <a:r>
              <a:rPr lang="de-DE" sz="2800" b="1" dirty="0"/>
              <a:t/>
            </a:r>
            <a:br>
              <a:rPr lang="de-DE" sz="2800" b="1" dirty="0"/>
            </a:br>
            <a:r>
              <a:rPr lang="de-DE" sz="2800" b="1" dirty="0"/>
              <a:t>Entwurf</a:t>
            </a:r>
            <a:r>
              <a:rPr lang="de-DE" dirty="0"/>
              <a:t/>
            </a:r>
            <a:br>
              <a:rPr lang="de-DE" dirty="0"/>
            </a:br>
            <a:endParaRPr lang="de-DE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46</a:t>
            </a:fld>
            <a:endParaRPr lang="de-DE" dirty="0"/>
          </a:p>
        </p:txBody>
      </p:sp>
      <p:sp>
        <p:nvSpPr>
          <p:cNvPr id="6" name="Titel 12"/>
          <p:cNvSpPr txBox="1">
            <a:spLocks/>
          </p:cNvSpPr>
          <p:nvPr/>
        </p:nvSpPr>
        <p:spPr bwMode="auto">
          <a:xfrm>
            <a:off x="457200" y="1325881"/>
            <a:ext cx="8248650" cy="15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marL="0" indent="0" algn="ctr">
              <a:buNone/>
            </a:pPr>
            <a:endParaRPr lang="de-DE" sz="2000" dirty="0"/>
          </a:p>
        </p:txBody>
      </p:sp>
      <p:graphicFrame>
        <p:nvGraphicFramePr>
          <p:cNvPr id="12" name="Objek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6962747"/>
              </p:ext>
            </p:extLst>
          </p:nvPr>
        </p:nvGraphicFramePr>
        <p:xfrm>
          <a:off x="399330" y="4933230"/>
          <a:ext cx="1724025" cy="333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2" name="Arbeitsblatt" r:id="rId4" imgW="1724097" imgH="333488" progId="Excel.Sheet.12">
                  <p:embed/>
                </p:oleObj>
              </mc:Choice>
              <mc:Fallback>
                <p:oleObj name="Arbeitsblatt" r:id="rId4" imgW="1724097" imgH="333488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99330" y="4933230"/>
                        <a:ext cx="1724025" cy="3333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Diagramm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21561248"/>
              </p:ext>
            </p:extLst>
          </p:nvPr>
        </p:nvGraphicFramePr>
        <p:xfrm>
          <a:off x="381000" y="1381126"/>
          <a:ext cx="8229600" cy="34004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50834356"/>
              </p:ext>
            </p:extLst>
          </p:nvPr>
        </p:nvGraphicFramePr>
        <p:xfrm>
          <a:off x="3233738" y="4933950"/>
          <a:ext cx="5400675" cy="1309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03" name="Arbeitsblatt" r:id="rId7" imgW="5400844" imgH="1457277" progId="Excel.Sheet.12">
                  <p:embed/>
                </p:oleObj>
              </mc:Choice>
              <mc:Fallback>
                <p:oleObj name="Arbeitsblatt" r:id="rId7" imgW="5400844" imgH="1457277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233738" y="4933950"/>
                        <a:ext cx="5400675" cy="13096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9737925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z="2800" b="1" dirty="0">
                <a:solidFill>
                  <a:srgbClr val="000000"/>
                </a:solidFill>
              </a:rPr>
              <a:t>Haushalt </a:t>
            </a:r>
            <a:r>
              <a:rPr lang="de-DE" sz="2800" b="1" dirty="0" smtClean="0">
                <a:solidFill>
                  <a:srgbClr val="000000"/>
                </a:solidFill>
              </a:rPr>
              <a:t>2019</a:t>
            </a:r>
            <a:r>
              <a:rPr lang="de-DE" sz="2800" b="1" dirty="0">
                <a:solidFill>
                  <a:srgbClr val="000000"/>
                </a:solidFill>
              </a:rPr>
              <a:t/>
            </a:r>
            <a:br>
              <a:rPr lang="de-DE" sz="2800" b="1" dirty="0">
                <a:solidFill>
                  <a:srgbClr val="000000"/>
                </a:solidFill>
              </a:rPr>
            </a:br>
            <a:r>
              <a:rPr lang="de-DE" sz="2800" b="1" dirty="0">
                <a:solidFill>
                  <a:srgbClr val="000000"/>
                </a:solidFill>
              </a:rPr>
              <a:t>Entwurf</a:t>
            </a:r>
            <a:endParaRPr lang="de-DE" sz="280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483A11-1E31-4D81-A5EE-0C6B5373464C}" type="slidenum">
              <a:rPr lang="de-DE" smtClean="0"/>
              <a:pPr>
                <a:defRPr/>
              </a:pPr>
              <a:t>47</a:t>
            </a:fld>
            <a:endParaRPr lang="de-DE" dirty="0"/>
          </a:p>
        </p:txBody>
      </p:sp>
      <p:sp>
        <p:nvSpPr>
          <p:cNvPr id="4" name="Titel 12"/>
          <p:cNvSpPr txBox="1">
            <a:spLocks/>
          </p:cNvSpPr>
          <p:nvPr/>
        </p:nvSpPr>
        <p:spPr bwMode="auto">
          <a:xfrm>
            <a:off x="1224951" y="3095475"/>
            <a:ext cx="6909758" cy="70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2pPr>
            <a:lvl3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3pPr>
            <a:lvl4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4pPr>
            <a:lvl5pPr algn="r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5pPr>
            <a:lvl6pPr marL="4572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6pPr>
            <a:lvl7pPr marL="9144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7pPr>
            <a:lvl8pPr marL="13716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8pPr>
            <a:lvl9pPr marL="1828800" algn="r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Arial" charset="0"/>
              </a:defRPr>
            </a:lvl9pPr>
          </a:lstStyle>
          <a:p>
            <a:pPr algn="ctr"/>
            <a:r>
              <a:rPr lang="de-DE" kern="0" dirty="0" smtClean="0"/>
              <a:t>Vielen Dank für Ihre Aufmerksamkeit !</a:t>
            </a:r>
            <a:endParaRPr lang="de-DE" kern="0" dirty="0"/>
          </a:p>
        </p:txBody>
      </p:sp>
    </p:spTree>
    <p:extLst>
      <p:ext uri="{BB962C8B-B14F-4D97-AF65-F5344CB8AC3E}">
        <p14:creationId xmlns:p14="http://schemas.microsoft.com/office/powerpoint/2010/main" val="136950498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e">
  <a:themeElements>
    <a:clrScheme name="Graustuf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3862</Words>
  <Application>Microsoft Office PowerPoint</Application>
  <PresentationFormat>Bildschirmpräsentation (4:3)</PresentationFormat>
  <Paragraphs>1397</Paragraphs>
  <Slides>47</Slides>
  <Notes>40</Notes>
  <HiddenSlides>0</HiddenSlides>
  <MMClips>0</MMClips>
  <ScaleCrop>false</ScaleCrop>
  <HeadingPairs>
    <vt:vector size="8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47</vt:i4>
      </vt:variant>
    </vt:vector>
  </HeadingPairs>
  <TitlesOfParts>
    <vt:vector size="53" baseType="lpstr">
      <vt:lpstr>Arial</vt:lpstr>
      <vt:lpstr>Calibri</vt:lpstr>
      <vt:lpstr>Times New Roman</vt:lpstr>
      <vt:lpstr>Wingdings</vt:lpstr>
      <vt:lpstr>coe</vt:lpstr>
      <vt:lpstr>Arbeitsblatt</vt:lpstr>
      <vt:lpstr>Haushalt 2019 Entwurf  Stand: 31.10.2018</vt:lpstr>
      <vt:lpstr>Haushalt 2019 Entwurf</vt:lpstr>
      <vt:lpstr> Haushalt 2019 Entwurf </vt:lpstr>
      <vt:lpstr> Haushalt 2019 Entwurf </vt:lpstr>
      <vt:lpstr>Haushalt 2019 Entwurf</vt:lpstr>
      <vt:lpstr>Haushalt 2019 Entwurf</vt:lpstr>
      <vt:lpstr>Haushalt 2019 Entwurf</vt:lpstr>
      <vt:lpstr>Haushalt 2019 Entwurf</vt:lpstr>
      <vt:lpstr>Haushalt 2019 Entwurf</vt:lpstr>
      <vt:lpstr>Haushalt 2019 Entwurf</vt:lpstr>
      <vt:lpstr>Haushalt 2019 Entwurf</vt:lpstr>
      <vt:lpstr>Haushalt 2019 Entwurf</vt:lpstr>
      <vt:lpstr>Haushalt 2019 Entwurf</vt:lpstr>
      <vt:lpstr>Haushalt 2019 Entwurf</vt:lpstr>
      <vt:lpstr>Haushalt 2019 Entwurf</vt:lpstr>
      <vt:lpstr>Haushalt 2019 Entwurf</vt:lpstr>
      <vt:lpstr>Haushalt 2019 Entwurf</vt:lpstr>
      <vt:lpstr>Haushalt 2019 Entwurf</vt:lpstr>
      <vt:lpstr>Haushalt 2019 Entwurf</vt:lpstr>
      <vt:lpstr> Haushalt 2019 Entwurf </vt:lpstr>
      <vt:lpstr>Haushalt 2019 Entwurf</vt:lpstr>
      <vt:lpstr>Haushalt 2019 Entwurf</vt:lpstr>
      <vt:lpstr>PowerPoint-Präsentation</vt:lpstr>
      <vt:lpstr>Haushalt 2019 Entwurf</vt:lpstr>
      <vt:lpstr>Haushalt 2019 Entwurf</vt:lpstr>
      <vt:lpstr>Haushalt 2019 Entwurf</vt:lpstr>
      <vt:lpstr>Haushalt 2019 Entwurf</vt:lpstr>
      <vt:lpstr>Haushalt 2019 Entwurf</vt:lpstr>
      <vt:lpstr>Vergleich der Kreisumlagen 2019 zu 2018 bei einem fiktiven Haushaltsausgleich  (Inanspruchnahme Ausgleichsrücklage in Höhe von 500.000 €)</vt:lpstr>
      <vt:lpstr>PowerPoint-Präsentation</vt:lpstr>
      <vt:lpstr>Haushalt 2019 Entwurf</vt:lpstr>
      <vt:lpstr>Eigenkapitalentwicklung</vt:lpstr>
      <vt:lpstr> Haushalt 2019 Entwurf </vt:lpstr>
      <vt:lpstr> Haushalt 2019 Entwurf </vt:lpstr>
      <vt:lpstr>Haushalt 2019 Entwurf</vt:lpstr>
      <vt:lpstr>Haushalt 2019 Entwurf</vt:lpstr>
      <vt:lpstr>Haushalt 2019 Entwurf</vt:lpstr>
      <vt:lpstr>Haushalt 2019 Entwurf</vt:lpstr>
      <vt:lpstr>Haushalt 2019 Entwurf</vt:lpstr>
      <vt:lpstr>Haushalt 2019 Entwurf</vt:lpstr>
      <vt:lpstr>Haushalt 2019 Entwurf</vt:lpstr>
      <vt:lpstr> Haushalt 2019 Entwurf </vt:lpstr>
      <vt:lpstr> Haushalt 2019 Entwurf </vt:lpstr>
      <vt:lpstr>Haushalt 2019 Entwurf</vt:lpstr>
      <vt:lpstr>Haushalt 2019 Entwurf</vt:lpstr>
      <vt:lpstr> Haushalt 2019 Entwurf </vt:lpstr>
      <vt:lpstr>Haushalt 2019 Entwurf</vt:lpstr>
    </vt:vector>
  </TitlesOfParts>
  <Company>Kreis Coesfeld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Entwurf Haushalt 2012</dc:title>
  <dc:creator>Anwender</dc:creator>
  <cp:lastModifiedBy>Heuermann, Wolfgang</cp:lastModifiedBy>
  <cp:revision>674</cp:revision>
  <cp:lastPrinted>2018-10-31T12:34:24Z</cp:lastPrinted>
  <dcterms:created xsi:type="dcterms:W3CDTF">2011-10-26T06:36:31Z</dcterms:created>
  <dcterms:modified xsi:type="dcterms:W3CDTF">2018-11-05T16:41:04Z</dcterms:modified>
</cp:coreProperties>
</file>