
<file path=[Content_Types].xml><?xml version="1.0" encoding="utf-8"?>
<Types xmlns="http://schemas.openxmlformats.org/package/2006/content-types">
  <Default Extension="png" ContentType="image/png"/>
  <Default Extension="tmp" ContentType="image/jpeg"/>
  <Default Extension="wmf" ContentType="image/x-wmf"/>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3.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5285" r:id="rId2"/>
    <p:sldMasterId id="2147485299" r:id="rId3"/>
    <p:sldMasterId id="2147485319" r:id="rId4"/>
  </p:sldMasterIdLst>
  <p:notesMasterIdLst>
    <p:notesMasterId r:id="rId39"/>
  </p:notesMasterIdLst>
  <p:handoutMasterIdLst>
    <p:handoutMasterId r:id="rId40"/>
  </p:handoutMasterIdLst>
  <p:sldIdLst>
    <p:sldId id="587" r:id="rId5"/>
    <p:sldId id="642" r:id="rId6"/>
    <p:sldId id="675" r:id="rId7"/>
    <p:sldId id="676" r:id="rId8"/>
    <p:sldId id="648" r:id="rId9"/>
    <p:sldId id="647" r:id="rId10"/>
    <p:sldId id="677" r:id="rId11"/>
    <p:sldId id="611" r:id="rId12"/>
    <p:sldId id="650" r:id="rId13"/>
    <p:sldId id="520" r:id="rId14"/>
    <p:sldId id="620" r:id="rId15"/>
    <p:sldId id="617" r:id="rId16"/>
    <p:sldId id="618" r:id="rId17"/>
    <p:sldId id="672" r:id="rId18"/>
    <p:sldId id="649" r:id="rId19"/>
    <p:sldId id="626" r:id="rId20"/>
    <p:sldId id="610" r:id="rId21"/>
    <p:sldId id="664" r:id="rId22"/>
    <p:sldId id="673" r:id="rId23"/>
    <p:sldId id="671" r:id="rId24"/>
    <p:sldId id="651" r:id="rId25"/>
    <p:sldId id="663" r:id="rId26"/>
    <p:sldId id="666" r:id="rId27"/>
    <p:sldId id="628" r:id="rId28"/>
    <p:sldId id="630" r:id="rId29"/>
    <p:sldId id="631" r:id="rId30"/>
    <p:sldId id="674" r:id="rId31"/>
    <p:sldId id="619" r:id="rId32"/>
    <p:sldId id="646" r:id="rId33"/>
    <p:sldId id="679" r:id="rId34"/>
    <p:sldId id="637" r:id="rId35"/>
    <p:sldId id="640" r:id="rId36"/>
    <p:sldId id="643" r:id="rId37"/>
    <p:sldId id="662" r:id="rId38"/>
  </p:sldIdLst>
  <p:sldSz cx="9144000" cy="6858000" type="screen4x3"/>
  <p:notesSz cx="6797675" cy="9926638"/>
  <p:defaultTextStyle>
    <a:defPPr>
      <a:defRPr lang="de-DE"/>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1026" userDrawn="1">
          <p15:clr>
            <a:srgbClr val="A4A3A4"/>
          </p15:clr>
        </p15:guide>
        <p15:guide id="2" orient="horz" pos="1593" userDrawn="1">
          <p15:clr>
            <a:srgbClr val="A4A3A4"/>
          </p15:clr>
        </p15:guide>
        <p15:guide id="3" orient="horz" pos="4008">
          <p15:clr>
            <a:srgbClr val="A4A3A4"/>
          </p15:clr>
        </p15:guide>
        <p15:guide id="4" orient="horz" pos="3634" userDrawn="1">
          <p15:clr>
            <a:srgbClr val="A4A3A4"/>
          </p15:clr>
        </p15:guide>
        <p15:guide id="5" orient="horz" pos="799" userDrawn="1">
          <p15:clr>
            <a:srgbClr val="A4A3A4"/>
          </p15:clr>
        </p15:guide>
        <p15:guide id="6" pos="2880">
          <p15:clr>
            <a:srgbClr val="A4A3A4"/>
          </p15:clr>
        </p15:guide>
        <p15:guide id="7" pos="612" userDrawn="1">
          <p15:clr>
            <a:srgbClr val="A4A3A4"/>
          </p15:clr>
        </p15:guide>
        <p15:guide id="8" pos="322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800000"/>
    <a:srgbClr val="FFCCCC"/>
    <a:srgbClr val="008000"/>
    <a:srgbClr val="FFFFFF"/>
    <a:srgbClr val="FF0000"/>
    <a:srgbClr val="E6E6E6"/>
    <a:srgbClr val="FF6600"/>
    <a:srgbClr val="FFCC00"/>
    <a:srgbClr val="CC9900"/>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ittlere Formatvorlage 2 - Akz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3048" autoAdjust="0"/>
  </p:normalViewPr>
  <p:slideViewPr>
    <p:cSldViewPr snapToGrid="0" showGuides="1">
      <p:cViewPr varScale="1">
        <p:scale>
          <a:sx n="93" d="100"/>
          <a:sy n="93" d="100"/>
        </p:scale>
        <p:origin x="528" y="53"/>
      </p:cViewPr>
      <p:guideLst>
        <p:guide orient="horz" pos="1026"/>
        <p:guide orient="horz" pos="1593"/>
        <p:guide orient="horz" pos="4008"/>
        <p:guide orient="horz" pos="3634"/>
        <p:guide orient="horz" pos="799"/>
        <p:guide pos="2880"/>
        <p:guide pos="612"/>
        <p:guide pos="3220"/>
      </p:guideLst>
    </p:cSldViewPr>
  </p:slideViewPr>
  <p:outlineViewPr>
    <p:cViewPr>
      <p:scale>
        <a:sx n="30" d="100"/>
        <a:sy n="30" d="100"/>
      </p:scale>
      <p:origin x="0" y="0"/>
    </p:cViewPr>
  </p:outlineViewPr>
  <p:notesTextViewPr>
    <p:cViewPr>
      <p:scale>
        <a:sx n="3" d="2"/>
        <a:sy n="3" d="2"/>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notesMaster" Target="notesMasters/notesMaster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Rectangle 1026"/>
          <p:cNvSpPr>
            <a:spLocks noGrp="1" noChangeArrowheads="1"/>
          </p:cNvSpPr>
          <p:nvPr>
            <p:ph type="hdr" sz="quarter"/>
          </p:nvPr>
        </p:nvSpPr>
        <p:spPr bwMode="auto">
          <a:xfrm>
            <a:off x="0" y="0"/>
            <a:ext cx="2932113" cy="46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t" anchorCtr="0" compatLnSpc="1">
            <a:prstTxWarp prst="textNoShape">
              <a:avLst/>
            </a:prstTxWarp>
          </a:bodyPr>
          <a:lstStyle>
            <a:lvl1pPr>
              <a:defRPr sz="1200"/>
            </a:lvl1pPr>
          </a:lstStyle>
          <a:p>
            <a:pPr>
              <a:defRPr/>
            </a:pPr>
            <a:endParaRPr lang="de-DE"/>
          </a:p>
        </p:txBody>
      </p:sp>
      <p:sp>
        <p:nvSpPr>
          <p:cNvPr id="10243" name="Rectangle 1027"/>
          <p:cNvSpPr>
            <a:spLocks noGrp="1" noChangeArrowheads="1"/>
          </p:cNvSpPr>
          <p:nvPr>
            <p:ph type="dt" sz="quarter" idx="1"/>
          </p:nvPr>
        </p:nvSpPr>
        <p:spPr bwMode="auto">
          <a:xfrm>
            <a:off x="3835400" y="0"/>
            <a:ext cx="2933700" cy="46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t" anchorCtr="0" compatLnSpc="1">
            <a:prstTxWarp prst="textNoShape">
              <a:avLst/>
            </a:prstTxWarp>
          </a:bodyPr>
          <a:lstStyle>
            <a:lvl1pPr algn="r">
              <a:defRPr sz="1200"/>
            </a:lvl1pPr>
          </a:lstStyle>
          <a:p>
            <a:pPr>
              <a:defRPr/>
            </a:pPr>
            <a:endParaRPr lang="de-DE"/>
          </a:p>
        </p:txBody>
      </p:sp>
      <p:sp>
        <p:nvSpPr>
          <p:cNvPr id="10244" name="Rectangle 1028"/>
          <p:cNvSpPr>
            <a:spLocks noGrp="1" noChangeArrowheads="1"/>
          </p:cNvSpPr>
          <p:nvPr>
            <p:ph type="ftr" sz="quarter" idx="2"/>
          </p:nvPr>
        </p:nvSpPr>
        <p:spPr bwMode="auto">
          <a:xfrm>
            <a:off x="0" y="9458325"/>
            <a:ext cx="2932113" cy="46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b" anchorCtr="0" compatLnSpc="1">
            <a:prstTxWarp prst="textNoShape">
              <a:avLst/>
            </a:prstTxWarp>
          </a:bodyPr>
          <a:lstStyle>
            <a:lvl1pPr>
              <a:defRPr sz="1200"/>
            </a:lvl1pPr>
          </a:lstStyle>
          <a:p>
            <a:pPr>
              <a:defRPr/>
            </a:pPr>
            <a:endParaRPr lang="de-DE"/>
          </a:p>
        </p:txBody>
      </p:sp>
      <p:sp>
        <p:nvSpPr>
          <p:cNvPr id="10245" name="Rectangle 1029"/>
          <p:cNvSpPr>
            <a:spLocks noGrp="1" noChangeArrowheads="1"/>
          </p:cNvSpPr>
          <p:nvPr>
            <p:ph type="sldNum" sz="quarter" idx="3"/>
          </p:nvPr>
        </p:nvSpPr>
        <p:spPr bwMode="auto">
          <a:xfrm>
            <a:off x="3835400" y="9458325"/>
            <a:ext cx="2933700" cy="4683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b" anchorCtr="0" compatLnSpc="1">
            <a:prstTxWarp prst="textNoShape">
              <a:avLst/>
            </a:prstTxWarp>
          </a:bodyPr>
          <a:lstStyle>
            <a:lvl1pPr algn="r">
              <a:defRPr sz="1200"/>
            </a:lvl1pPr>
          </a:lstStyle>
          <a:p>
            <a:pPr>
              <a:defRPr/>
            </a:pPr>
            <a:fld id="{52136E2F-6005-4924-BFD6-D3B038E87AE8}" type="slidenum">
              <a:rPr lang="de-DE"/>
              <a:pPr>
                <a:defRPr/>
              </a:pPr>
              <a:t>‹Nr.›</a:t>
            </a:fld>
            <a:endParaRPr lang="de-DE"/>
          </a:p>
        </p:txBody>
      </p:sp>
    </p:spTree>
    <p:extLst>
      <p:ext uri="{BB962C8B-B14F-4D97-AF65-F5344CB8AC3E}">
        <p14:creationId xmlns:p14="http://schemas.microsoft.com/office/powerpoint/2010/main" val="646663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194" name="Rectangle 2"/>
          <p:cNvSpPr>
            <a:spLocks noGrp="1" noChangeArrowheads="1"/>
          </p:cNvSpPr>
          <p:nvPr>
            <p:ph type="hdr" sz="quarter"/>
          </p:nvPr>
        </p:nvSpPr>
        <p:spPr bwMode="auto">
          <a:xfrm>
            <a:off x="0"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t" anchorCtr="0" compatLnSpc="1">
            <a:prstTxWarp prst="textNoShape">
              <a:avLst/>
            </a:prstTxWarp>
          </a:bodyPr>
          <a:lstStyle>
            <a:lvl1pPr>
              <a:defRPr sz="1200"/>
            </a:lvl1pPr>
          </a:lstStyle>
          <a:p>
            <a:pPr>
              <a:defRPr/>
            </a:pPr>
            <a:endParaRPr lang="de-DE"/>
          </a:p>
        </p:txBody>
      </p:sp>
      <p:sp>
        <p:nvSpPr>
          <p:cNvPr id="8195" name="Rectangle 3"/>
          <p:cNvSpPr>
            <a:spLocks noGrp="1" noChangeArrowheads="1"/>
          </p:cNvSpPr>
          <p:nvPr>
            <p:ph type="dt" idx="1"/>
          </p:nvPr>
        </p:nvSpPr>
        <p:spPr bwMode="auto">
          <a:xfrm>
            <a:off x="3849688" y="0"/>
            <a:ext cx="294640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t" anchorCtr="0" compatLnSpc="1">
            <a:prstTxWarp prst="textNoShape">
              <a:avLst/>
            </a:prstTxWarp>
          </a:bodyPr>
          <a:lstStyle>
            <a:lvl1pPr algn="r">
              <a:defRPr sz="1200"/>
            </a:lvl1pPr>
          </a:lstStyle>
          <a:p>
            <a:pPr>
              <a:defRPr/>
            </a:pPr>
            <a:endParaRPr lang="de-DE"/>
          </a:p>
        </p:txBody>
      </p:sp>
      <p:sp>
        <p:nvSpPr>
          <p:cNvPr id="58372" name="Rectangle 4"/>
          <p:cNvSpPr>
            <a:spLocks noGrp="1" noRot="1" noChangeAspect="1" noChangeArrowheads="1" noTextEdit="1"/>
          </p:cNvSpPr>
          <p:nvPr>
            <p:ph type="sldImg" idx="2"/>
          </p:nvPr>
        </p:nvSpPr>
        <p:spPr bwMode="auto">
          <a:xfrm>
            <a:off x="915988" y="742950"/>
            <a:ext cx="4967287" cy="372427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197" name="Rectangle 5"/>
          <p:cNvSpPr>
            <a:spLocks noGrp="1" noChangeArrowheads="1"/>
          </p:cNvSpPr>
          <p:nvPr>
            <p:ph type="body" sz="quarter" idx="3"/>
          </p:nvPr>
        </p:nvSpPr>
        <p:spPr bwMode="auto">
          <a:xfrm>
            <a:off x="679450" y="4716463"/>
            <a:ext cx="5438775"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8198" name="Rectangle 6"/>
          <p:cNvSpPr>
            <a:spLocks noGrp="1" noChangeArrowheads="1"/>
          </p:cNvSpPr>
          <p:nvPr>
            <p:ph type="ftr" sz="quarter" idx="4"/>
          </p:nvPr>
        </p:nvSpPr>
        <p:spPr bwMode="auto">
          <a:xfrm>
            <a:off x="0"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b" anchorCtr="0" compatLnSpc="1">
            <a:prstTxWarp prst="textNoShape">
              <a:avLst/>
            </a:prstTxWarp>
          </a:bodyPr>
          <a:lstStyle>
            <a:lvl1pPr>
              <a:defRPr sz="1200"/>
            </a:lvl1pPr>
          </a:lstStyle>
          <a:p>
            <a:pPr>
              <a:defRPr/>
            </a:pPr>
            <a:endParaRPr lang="de-DE"/>
          </a:p>
        </p:txBody>
      </p:sp>
      <p:sp>
        <p:nvSpPr>
          <p:cNvPr id="8199" name="Rectangle 7"/>
          <p:cNvSpPr>
            <a:spLocks noGrp="1" noChangeArrowheads="1"/>
          </p:cNvSpPr>
          <p:nvPr>
            <p:ph type="sldNum" sz="quarter" idx="5"/>
          </p:nvPr>
        </p:nvSpPr>
        <p:spPr bwMode="auto">
          <a:xfrm>
            <a:off x="3849688" y="9428163"/>
            <a:ext cx="294640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3049" tIns="46525" rIns="93049" bIns="46525" numCol="1" anchor="b" anchorCtr="0" compatLnSpc="1">
            <a:prstTxWarp prst="textNoShape">
              <a:avLst/>
            </a:prstTxWarp>
          </a:bodyPr>
          <a:lstStyle>
            <a:lvl1pPr algn="r">
              <a:defRPr sz="1200"/>
            </a:lvl1pPr>
          </a:lstStyle>
          <a:p>
            <a:pPr>
              <a:defRPr/>
            </a:pPr>
            <a:fld id="{57846FEF-F507-4302-8B02-34B4C2BCBBA8}" type="slidenum">
              <a:rPr lang="de-DE"/>
              <a:pPr>
                <a:defRPr/>
              </a:pPr>
              <a:t>‹Nr.›</a:t>
            </a:fld>
            <a:endParaRPr lang="de-DE"/>
          </a:p>
        </p:txBody>
      </p:sp>
    </p:spTree>
    <p:extLst>
      <p:ext uri="{BB962C8B-B14F-4D97-AF65-F5344CB8AC3E}">
        <p14:creationId xmlns:p14="http://schemas.microsoft.com/office/powerpoint/2010/main" val="2763379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a:defRPr/>
            </a:pPr>
            <a:fld id="{57846FEF-F507-4302-8B02-34B4C2BCBBA8}" type="slidenum">
              <a:rPr lang="de-DE" smtClean="0"/>
              <a:pPr>
                <a:defRPr/>
              </a:pPr>
              <a:t>1</a:t>
            </a:fld>
            <a:endParaRPr lang="de-DE"/>
          </a:p>
        </p:txBody>
      </p:sp>
    </p:spTree>
    <p:extLst>
      <p:ext uri="{BB962C8B-B14F-4D97-AF65-F5344CB8AC3E}">
        <p14:creationId xmlns:p14="http://schemas.microsoft.com/office/powerpoint/2010/main" val="28002261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Folienbildplatzhalter 1"/>
          <p:cNvSpPr>
            <a:spLocks noGrp="1" noRot="1" noChangeAspect="1" noTextEdit="1"/>
          </p:cNvSpPr>
          <p:nvPr>
            <p:ph type="sldImg"/>
          </p:nvPr>
        </p:nvSpPr>
        <p:spPr>
          <a:xfrm>
            <a:off x="1166813" y="1241425"/>
            <a:ext cx="4464050" cy="3349625"/>
          </a:xfrm>
          <a:ln/>
        </p:spPr>
      </p:sp>
      <p:sp>
        <p:nvSpPr>
          <p:cNvPr id="43011" name="Notizenplatzhalter 2"/>
          <p:cNvSpPr>
            <a:spLocks noGrp="1"/>
          </p:cNvSpPr>
          <p:nvPr>
            <p:ph type="body" idx="1"/>
          </p:nvPr>
        </p:nvSpPr>
        <p:spPr>
          <a:noFill/>
        </p:spPr>
        <p:txBody>
          <a:bodyPr/>
          <a:lstStyle/>
          <a:p>
            <a:endParaRPr lang="de-DE" altLang="de-DE" smtClean="0">
              <a:latin typeface="Arial" panose="020B0604020202020204" pitchFamily="34" charset="0"/>
            </a:endParaRPr>
          </a:p>
        </p:txBody>
      </p:sp>
      <p:sp>
        <p:nvSpPr>
          <p:cNvPr id="43012" name="Foliennummernplatzhalter 3"/>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76435" indent="-298629">
              <a:defRPr>
                <a:solidFill>
                  <a:schemeClr val="tx1"/>
                </a:solidFill>
                <a:latin typeface="Arial" panose="020B0604020202020204" pitchFamily="34" charset="0"/>
              </a:defRPr>
            </a:lvl2pPr>
            <a:lvl3pPr marL="1194517" indent="-238904">
              <a:defRPr>
                <a:solidFill>
                  <a:schemeClr val="tx1"/>
                </a:solidFill>
                <a:latin typeface="Arial" panose="020B0604020202020204" pitchFamily="34" charset="0"/>
              </a:defRPr>
            </a:lvl3pPr>
            <a:lvl4pPr marL="1672324" indent="-238904">
              <a:defRPr>
                <a:solidFill>
                  <a:schemeClr val="tx1"/>
                </a:solidFill>
                <a:latin typeface="Arial" panose="020B0604020202020204" pitchFamily="34" charset="0"/>
              </a:defRPr>
            </a:lvl4pPr>
            <a:lvl5pPr marL="2150130" indent="-238904">
              <a:defRPr>
                <a:solidFill>
                  <a:schemeClr val="tx1"/>
                </a:solidFill>
                <a:latin typeface="Arial" panose="020B0604020202020204" pitchFamily="34" charset="0"/>
              </a:defRPr>
            </a:lvl5pPr>
            <a:lvl6pPr marL="2627937" indent="-238904" eaLnBrk="0" fontAlgn="base" hangingPunct="0">
              <a:spcBef>
                <a:spcPct val="0"/>
              </a:spcBef>
              <a:spcAft>
                <a:spcPct val="0"/>
              </a:spcAft>
              <a:defRPr>
                <a:solidFill>
                  <a:schemeClr val="tx1"/>
                </a:solidFill>
                <a:latin typeface="Arial" panose="020B0604020202020204" pitchFamily="34" charset="0"/>
              </a:defRPr>
            </a:lvl6pPr>
            <a:lvl7pPr marL="3105743" indent="-238904" eaLnBrk="0" fontAlgn="base" hangingPunct="0">
              <a:spcBef>
                <a:spcPct val="0"/>
              </a:spcBef>
              <a:spcAft>
                <a:spcPct val="0"/>
              </a:spcAft>
              <a:defRPr>
                <a:solidFill>
                  <a:schemeClr val="tx1"/>
                </a:solidFill>
                <a:latin typeface="Arial" panose="020B0604020202020204" pitchFamily="34" charset="0"/>
              </a:defRPr>
            </a:lvl7pPr>
            <a:lvl8pPr marL="3583550" indent="-238904" eaLnBrk="0" fontAlgn="base" hangingPunct="0">
              <a:spcBef>
                <a:spcPct val="0"/>
              </a:spcBef>
              <a:spcAft>
                <a:spcPct val="0"/>
              </a:spcAft>
              <a:defRPr>
                <a:solidFill>
                  <a:schemeClr val="tx1"/>
                </a:solidFill>
                <a:latin typeface="Arial" panose="020B0604020202020204" pitchFamily="34" charset="0"/>
              </a:defRPr>
            </a:lvl8pPr>
            <a:lvl9pPr marL="4061356" indent="-238904"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D860F1ED-E679-4DB0-A124-8C0DC8350E88}" type="slidenum">
              <a:rPr kumimoji="0" lang="de-DE" altLang="de-DE"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de-DE" altLang="de-DE"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4510146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lienbildplatzhalter 1"/>
          <p:cNvSpPr>
            <a:spLocks noGrp="1" noRot="1" noChangeAspect="1" noTextEdit="1"/>
          </p:cNvSpPr>
          <p:nvPr>
            <p:ph type="sldImg"/>
          </p:nvPr>
        </p:nvSpPr>
        <p:spPr>
          <a:xfrm>
            <a:off x="847725" y="722313"/>
            <a:ext cx="4813300" cy="3609975"/>
          </a:xfrm>
          <a:ln/>
        </p:spPr>
      </p:sp>
      <p:sp>
        <p:nvSpPr>
          <p:cNvPr id="17411" name="Notizenplatzhalter 2"/>
          <p:cNvSpPr>
            <a:spLocks noGrp="1"/>
          </p:cNvSpPr>
          <p:nvPr>
            <p:ph type="body" idx="1"/>
          </p:nvPr>
        </p:nvSpPr>
        <p:spPr/>
        <p:txBody>
          <a:bodyPr/>
          <a:lstStyle/>
          <a:p>
            <a:pPr>
              <a:defRPr/>
            </a:pPr>
            <a:r>
              <a:rPr lang="de-DE" dirty="0" smtClean="0">
                <a:solidFill>
                  <a:srgbClr val="C00000"/>
                </a:solidFill>
              </a:rPr>
              <a:t>Landesdüngeverordnung </a:t>
            </a:r>
            <a:r>
              <a:rPr lang="de-DE" dirty="0" err="1" smtClean="0">
                <a:solidFill>
                  <a:srgbClr val="C00000"/>
                </a:solidFill>
              </a:rPr>
              <a:t>LDüngVO</a:t>
            </a:r>
            <a:r>
              <a:rPr lang="de-DE" dirty="0" smtClean="0">
                <a:solidFill>
                  <a:srgbClr val="C00000"/>
                </a:solidFill>
              </a:rPr>
              <a:t> (19.02.2019):</a:t>
            </a:r>
          </a:p>
          <a:p>
            <a:pPr>
              <a:defRPr/>
            </a:pPr>
            <a:endParaRPr lang="de-DE" dirty="0" smtClean="0"/>
          </a:p>
          <a:p>
            <a:pPr marL="275692" indent="-275692">
              <a:buFont typeface="Arial" panose="020B0604020202020204" pitchFamily="34" charset="0"/>
              <a:buChar char="•"/>
              <a:defRPr/>
            </a:pPr>
            <a:r>
              <a:rPr lang="de-DE" dirty="0" smtClean="0"/>
              <a:t>Gebiete von Grundwasserkörpern (GWK) im schlechten chemischen Zustand aufgrund einer Überschreitung des Schwellenwerts von 50 mg/l für Nitrat (Grundwasserverordnung)</a:t>
            </a:r>
          </a:p>
          <a:p>
            <a:pPr marL="275692" indent="-275692">
              <a:buFont typeface="Arial" panose="020B0604020202020204" pitchFamily="34" charset="0"/>
              <a:buChar char="•"/>
              <a:defRPr/>
            </a:pPr>
            <a:endParaRPr lang="de-DE" dirty="0" smtClean="0"/>
          </a:p>
          <a:p>
            <a:pPr marL="275692" indent="-275692">
              <a:buFont typeface="Arial" panose="020B0604020202020204" pitchFamily="34" charset="0"/>
              <a:buChar char="•"/>
              <a:defRPr/>
            </a:pPr>
            <a:r>
              <a:rPr lang="de-DE" dirty="0" smtClean="0"/>
              <a:t>Gebiete von GWK mit steigendem Trend von Nitrat (</a:t>
            </a:r>
            <a:r>
              <a:rPr lang="de-DE" dirty="0" err="1" smtClean="0"/>
              <a:t>GwVO</a:t>
            </a:r>
            <a:r>
              <a:rPr lang="de-DE" dirty="0" smtClean="0"/>
              <a:t> § 10) und einer NO3-Konzetration von mindestens drei Vierteln des Schwellenwertes (37,5 mg/l NO3)</a:t>
            </a:r>
            <a:endParaRPr lang="de-DE" altLang="de-DE" dirty="0" smtClean="0"/>
          </a:p>
        </p:txBody>
      </p:sp>
      <p:sp>
        <p:nvSpPr>
          <p:cNvPr id="22532" name="Foliennummernplatzhalter 3"/>
          <p:cNvSpPr>
            <a:spLocks noGrp="1"/>
          </p:cNvSpPr>
          <p:nvPr>
            <p:ph type="sldNum" sz="quarter" idx="5"/>
          </p:nvPr>
        </p:nvSpPr>
        <p:spPr>
          <a:noFill/>
        </p:spPr>
        <p:txBody>
          <a:bodyPr/>
          <a:lstStyle>
            <a:lvl1pPr>
              <a:defRPr>
                <a:solidFill>
                  <a:schemeClr val="tx1"/>
                </a:solidFill>
                <a:latin typeface="Arial" panose="020B0604020202020204" pitchFamily="34" charset="0"/>
              </a:defRPr>
            </a:lvl1pPr>
            <a:lvl2pPr marL="716798" indent="-275692">
              <a:defRPr>
                <a:solidFill>
                  <a:schemeClr val="tx1"/>
                </a:solidFill>
                <a:latin typeface="Arial" panose="020B0604020202020204" pitchFamily="34" charset="0"/>
              </a:defRPr>
            </a:lvl2pPr>
            <a:lvl3pPr marL="1102766" indent="-220553">
              <a:defRPr>
                <a:solidFill>
                  <a:schemeClr val="tx1"/>
                </a:solidFill>
                <a:latin typeface="Arial" panose="020B0604020202020204" pitchFamily="34" charset="0"/>
              </a:defRPr>
            </a:lvl3pPr>
            <a:lvl4pPr marL="1543873" indent="-220553">
              <a:defRPr>
                <a:solidFill>
                  <a:schemeClr val="tx1"/>
                </a:solidFill>
                <a:latin typeface="Arial" panose="020B0604020202020204" pitchFamily="34" charset="0"/>
              </a:defRPr>
            </a:lvl4pPr>
            <a:lvl5pPr marL="1984980" indent="-220553">
              <a:defRPr>
                <a:solidFill>
                  <a:schemeClr val="tx1"/>
                </a:solidFill>
                <a:latin typeface="Arial" panose="020B0604020202020204" pitchFamily="34" charset="0"/>
              </a:defRPr>
            </a:lvl5pPr>
            <a:lvl6pPr marL="2426086" indent="-220553" eaLnBrk="0" fontAlgn="base" hangingPunct="0">
              <a:spcBef>
                <a:spcPct val="0"/>
              </a:spcBef>
              <a:spcAft>
                <a:spcPct val="0"/>
              </a:spcAft>
              <a:defRPr>
                <a:solidFill>
                  <a:schemeClr val="tx1"/>
                </a:solidFill>
                <a:latin typeface="Arial" panose="020B0604020202020204" pitchFamily="34" charset="0"/>
              </a:defRPr>
            </a:lvl6pPr>
            <a:lvl7pPr marL="2867193" indent="-220553" eaLnBrk="0" fontAlgn="base" hangingPunct="0">
              <a:spcBef>
                <a:spcPct val="0"/>
              </a:spcBef>
              <a:spcAft>
                <a:spcPct val="0"/>
              </a:spcAft>
              <a:defRPr>
                <a:solidFill>
                  <a:schemeClr val="tx1"/>
                </a:solidFill>
                <a:latin typeface="Arial" panose="020B0604020202020204" pitchFamily="34" charset="0"/>
              </a:defRPr>
            </a:lvl7pPr>
            <a:lvl8pPr marL="3308299" indent="-220553" eaLnBrk="0" fontAlgn="base" hangingPunct="0">
              <a:spcBef>
                <a:spcPct val="0"/>
              </a:spcBef>
              <a:spcAft>
                <a:spcPct val="0"/>
              </a:spcAft>
              <a:defRPr>
                <a:solidFill>
                  <a:schemeClr val="tx1"/>
                </a:solidFill>
                <a:latin typeface="Arial" panose="020B0604020202020204" pitchFamily="34" charset="0"/>
              </a:defRPr>
            </a:lvl8pPr>
            <a:lvl9pPr marL="3749406" indent="-220553" eaLnBrk="0" fontAlgn="base" hangingPunct="0">
              <a:spcBef>
                <a:spcPct val="0"/>
              </a:spcBef>
              <a:spcAft>
                <a:spcPct val="0"/>
              </a:spcAft>
              <a:defRPr>
                <a:solidFill>
                  <a:schemeClr val="tx1"/>
                </a:solidFill>
                <a:latin typeface="Arial" panose="020B0604020202020204" pitchFamily="34" charset="0"/>
              </a:defRPr>
            </a:lvl9pPr>
          </a:lstStyle>
          <a:p>
            <a:pPr marL="0" marR="0" lvl="0" indent="0" algn="r" defTabSz="882213" rtl="0" eaLnBrk="1" fontAlgn="base" latinLnBrk="0" hangingPunct="1">
              <a:lnSpc>
                <a:spcPct val="100000"/>
              </a:lnSpc>
              <a:spcBef>
                <a:spcPct val="0"/>
              </a:spcBef>
              <a:spcAft>
                <a:spcPct val="0"/>
              </a:spcAft>
              <a:buClrTx/>
              <a:buSzTx/>
              <a:buFontTx/>
              <a:buNone/>
              <a:tabLst/>
              <a:defRPr/>
            </a:pPr>
            <a:fld id="{67B9456C-5138-4D87-8DDA-8A5DCC3B5EDC}" type="slidenum">
              <a:rPr kumimoji="0" lang="de-DE" altLang="de-DE" sz="1200" b="0" i="0" u="none" strike="noStrike" kern="1200" cap="none" spc="0" normalizeH="0" baseline="0" noProof="0">
                <a:ln>
                  <a:noFill/>
                </a:ln>
                <a:solidFill>
                  <a:srgbClr val="000000"/>
                </a:solidFill>
                <a:effectLst/>
                <a:uLnTx/>
                <a:uFillTx/>
                <a:latin typeface="Arial" panose="020B0604020202020204" pitchFamily="34" charset="0"/>
                <a:ea typeface="+mn-ea"/>
                <a:cs typeface="+mn-cs"/>
              </a:rPr>
              <a:pPr marL="0" marR="0" lvl="0" indent="0" algn="r" defTabSz="882213" rtl="0" eaLnBrk="1" fontAlgn="base" latinLnBrk="0" hangingPunct="1">
                <a:lnSpc>
                  <a:spcPct val="100000"/>
                </a:lnSpc>
                <a:spcBef>
                  <a:spcPct val="0"/>
                </a:spcBef>
                <a:spcAft>
                  <a:spcPct val="0"/>
                </a:spcAft>
                <a:buClrTx/>
                <a:buSzTx/>
                <a:buFontTx/>
                <a:buNone/>
                <a:tabLst/>
                <a:defRPr/>
              </a:pPr>
              <a:t>4</a:t>
            </a:fld>
            <a:endParaRPr kumimoji="0" lang="de-DE" altLang="de-DE" sz="1200" b="0" i="0" u="none" strike="noStrike" kern="1200" cap="none" spc="0" normalizeH="0" baseline="0" noProof="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501453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indent="0">
              <a:buFontTx/>
              <a:buNone/>
            </a:pPr>
            <a:r>
              <a:rPr lang="de-DE" dirty="0" smtClean="0"/>
              <a:t>Allgemeine</a:t>
            </a:r>
            <a:r>
              <a:rPr lang="de-DE" baseline="0" dirty="0" smtClean="0"/>
              <a:t> Verwaltungsvorschrift</a:t>
            </a:r>
            <a:endParaRPr lang="de-DE" dirty="0" smtClean="0"/>
          </a:p>
          <a:p>
            <a:pPr marL="171450" indent="-171450">
              <a:buFontTx/>
              <a:buChar char="-"/>
            </a:pPr>
            <a:r>
              <a:rPr lang="de-DE" dirty="0" smtClean="0"/>
              <a:t>§</a:t>
            </a:r>
            <a:r>
              <a:rPr lang="de-DE" baseline="0" dirty="0" smtClean="0"/>
              <a:t> 4 f</a:t>
            </a:r>
            <a:r>
              <a:rPr lang="de-DE" dirty="0" smtClean="0"/>
              <a:t>estgelegte Grundwasserkörper; messstellenbasierte</a:t>
            </a:r>
            <a:r>
              <a:rPr lang="de-DE" baseline="0" dirty="0" smtClean="0"/>
              <a:t> Betrachtung</a:t>
            </a:r>
          </a:p>
          <a:p>
            <a:pPr marL="171450" indent="-171450">
              <a:buFontTx/>
              <a:buChar char="-"/>
            </a:pPr>
            <a:r>
              <a:rPr lang="de-DE" baseline="0" dirty="0" smtClean="0"/>
              <a:t>§ 5 Messstellennetzdichte mindestens 1 Messstelle je 50 qkm</a:t>
            </a:r>
          </a:p>
          <a:p>
            <a:pPr marL="171450" indent="-171450">
              <a:buFontTx/>
              <a:buChar char="-"/>
            </a:pPr>
            <a:r>
              <a:rPr lang="de-DE" baseline="0" dirty="0" smtClean="0"/>
              <a:t>§ 6 Immissionsbasierte Abgrenzung der mit Nitrat belasteten Gebiete</a:t>
            </a:r>
          </a:p>
          <a:p>
            <a:pPr marL="171450" indent="-171450">
              <a:buFontTx/>
              <a:buChar char="-"/>
            </a:pPr>
            <a:r>
              <a:rPr lang="de-DE" baseline="0" dirty="0" smtClean="0"/>
              <a:t>§ 7modellbasierte Nitrataustragsgefährdung</a:t>
            </a:r>
          </a:p>
          <a:p>
            <a:pPr marL="171450" indent="-171450">
              <a:buFontTx/>
              <a:buChar char="-"/>
            </a:pPr>
            <a:endParaRPr lang="de-DE" dirty="0"/>
          </a:p>
        </p:txBody>
      </p:sp>
      <p:sp>
        <p:nvSpPr>
          <p:cNvPr id="4" name="Foliennummernplatzhalt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846FEF-F507-4302-8B02-34B4C2BCBBA8}" type="slidenum">
              <a:rPr kumimoji="0" lang="de-D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95995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57846FEF-F507-4302-8B02-34B4C2BCBBA8}" type="slidenum">
              <a:rPr kumimoji="0" lang="de-D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3106138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a:defRPr/>
            </a:pPr>
            <a:fld id="{57846FEF-F507-4302-8B02-34B4C2BCBBA8}" type="slidenum">
              <a:rPr lang="de-DE" smtClean="0"/>
              <a:pPr>
                <a:defRPr/>
              </a:pPr>
              <a:t>17</a:t>
            </a:fld>
            <a:endParaRPr lang="de-DE"/>
          </a:p>
        </p:txBody>
      </p:sp>
    </p:spTree>
    <p:extLst>
      <p:ext uri="{BB962C8B-B14F-4D97-AF65-F5344CB8AC3E}">
        <p14:creationId xmlns:p14="http://schemas.microsoft.com/office/powerpoint/2010/main" val="201796237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a:p>
        </p:txBody>
      </p:sp>
      <p:sp>
        <p:nvSpPr>
          <p:cNvPr id="4" name="Foliennummernplatzhalt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0B6364DC-CE83-4EB8-BA27-963D0F36560D}" type="slidenum">
              <a:rPr kumimoji="0" lang="de-D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21</a:t>
            </a:fld>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118768543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949325" y="709613"/>
            <a:ext cx="4964113" cy="3724275"/>
          </a:xfrm>
        </p:spPr>
      </p:sp>
      <p:sp>
        <p:nvSpPr>
          <p:cNvPr id="3" name="Notizenplatzhalter 2"/>
          <p:cNvSpPr>
            <a:spLocks noGrp="1"/>
          </p:cNvSpPr>
          <p:nvPr>
            <p:ph type="body" idx="1"/>
          </p:nvPr>
        </p:nvSpPr>
        <p:spPr/>
        <p:txBody>
          <a:bodyPr/>
          <a:lstStyle/>
          <a:p>
            <a:endParaRPr lang="de-DE" sz="1400" dirty="0"/>
          </a:p>
        </p:txBody>
      </p:sp>
      <p:sp>
        <p:nvSpPr>
          <p:cNvPr id="4" name="Foliennummernplatzhalt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0B6364DC-CE83-4EB8-BA27-963D0F36560D}" type="slidenum">
              <a:rPr kumimoji="0" lang="de-D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22</a:t>
            </a:fld>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40654088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Folienbildplatzhalter 1"/>
          <p:cNvSpPr>
            <a:spLocks noGrp="1" noRot="1" noChangeAspect="1" noTextEdit="1"/>
          </p:cNvSpPr>
          <p:nvPr>
            <p:ph type="sldImg"/>
          </p:nvPr>
        </p:nvSpPr>
        <p:spPr>
          <a:ln/>
        </p:spPr>
      </p:sp>
      <p:sp>
        <p:nvSpPr>
          <p:cNvPr id="33795" name="Notizenplatzhalter 2"/>
          <p:cNvSpPr>
            <a:spLocks noGrp="1"/>
          </p:cNvSpPr>
          <p:nvPr>
            <p:ph type="body" idx="1"/>
          </p:nvPr>
        </p:nvSpPr>
        <p:spPr>
          <a:noFill/>
        </p:spPr>
        <p:txBody>
          <a:bodyPr/>
          <a:lstStyle/>
          <a:p>
            <a:endParaRPr lang="de-DE" altLang="de-DE" smtClean="0">
              <a:latin typeface="Arial" panose="020B0604020202020204" pitchFamily="34" charset="0"/>
            </a:endParaRPr>
          </a:p>
        </p:txBody>
      </p:sp>
      <p:sp>
        <p:nvSpPr>
          <p:cNvPr id="33796" name="Kopfzeilenplatzhalter 1"/>
          <p:cNvSpPr>
            <a:spLocks noGrp="1"/>
          </p:cNvSpPr>
          <p:nvPr>
            <p:ph type="hdr" sz="quarter"/>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smtClean="0"/>
              <a:t>Liegt mein Betrieb und/oder Flächen in roten Grunwasserkörpern ?</a:t>
            </a:r>
          </a:p>
        </p:txBody>
      </p:sp>
    </p:spTree>
    <p:extLst>
      <p:ext uri="{BB962C8B-B14F-4D97-AF65-F5344CB8AC3E}">
        <p14:creationId xmlns:p14="http://schemas.microsoft.com/office/powerpoint/2010/main" val="19507432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bildplatzhalter 1"/>
          <p:cNvSpPr>
            <a:spLocks noGrp="1" noRot="1" noChangeAspect="1" noTextEdit="1"/>
          </p:cNvSpPr>
          <p:nvPr>
            <p:ph type="sldImg"/>
          </p:nvPr>
        </p:nvSpPr>
        <p:spPr>
          <a:ln/>
        </p:spPr>
      </p:sp>
      <p:sp>
        <p:nvSpPr>
          <p:cNvPr id="41987" name="Notizenplatzhalter 2"/>
          <p:cNvSpPr>
            <a:spLocks noGrp="1"/>
          </p:cNvSpPr>
          <p:nvPr>
            <p:ph type="body" idx="1"/>
          </p:nvPr>
        </p:nvSpPr>
        <p:spPr>
          <a:noFill/>
        </p:spPr>
        <p:txBody>
          <a:bodyPr/>
          <a:lstStyle/>
          <a:p>
            <a:endParaRPr lang="de-DE" altLang="de-DE" smtClean="0">
              <a:latin typeface="Arial" panose="020B0604020202020204" pitchFamily="34" charset="0"/>
            </a:endParaRPr>
          </a:p>
        </p:txBody>
      </p:sp>
      <p:sp>
        <p:nvSpPr>
          <p:cNvPr id="41988" name="Kopfzeilenplatzhalter 1"/>
          <p:cNvSpPr>
            <a:spLocks noGrp="1"/>
          </p:cNvSpPr>
          <p:nvPr>
            <p:ph type="hdr" sz="quarter"/>
          </p:nvPr>
        </p:nvSpPr>
        <p:spPr>
          <a:noFill/>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smtClean="0"/>
              <a:t>Liegt mein Betrieb und/oder Flächen in roten Grunwasserkörpern ?</a:t>
            </a:r>
          </a:p>
        </p:txBody>
      </p:sp>
    </p:spTree>
    <p:extLst>
      <p:ext uri="{BB962C8B-B14F-4D97-AF65-F5344CB8AC3E}">
        <p14:creationId xmlns:p14="http://schemas.microsoft.com/office/powerpoint/2010/main" val="20499584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0B6364DC-CE83-4EB8-BA27-963D0F36560D}" type="slidenum">
              <a:rPr kumimoji="0" lang="de-D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34</a:t>
            </a:fld>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55911544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wmf"/><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wmf"/><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7"/>
          <p:cNvSpPr>
            <a:spLocks noChangeArrowheads="1"/>
          </p:cNvSpPr>
          <p:nvPr/>
        </p:nvSpPr>
        <p:spPr bwMode="auto">
          <a:xfrm>
            <a:off x="539750" y="1265238"/>
            <a:ext cx="8064500" cy="4970462"/>
          </a:xfrm>
          <a:prstGeom prst="rect">
            <a:avLst/>
          </a:prstGeom>
          <a:solidFill>
            <a:srgbClr val="F0F5E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de-DE"/>
          </a:p>
        </p:txBody>
      </p:sp>
      <p:pic>
        <p:nvPicPr>
          <p:cNvPr id="5" name="Picture 6" descr="lwknrw-rg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25" y="179388"/>
            <a:ext cx="2263775"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0" name="Rectangle 2"/>
          <p:cNvSpPr>
            <a:spLocks noGrp="1" noChangeArrowheads="1"/>
          </p:cNvSpPr>
          <p:nvPr>
            <p:ph type="ctrTitle"/>
          </p:nvPr>
        </p:nvSpPr>
        <p:spPr>
          <a:xfrm>
            <a:off x="684213" y="1484317"/>
            <a:ext cx="7772400" cy="1470025"/>
          </a:xfrm>
        </p:spPr>
        <p:txBody>
          <a:bodyPr/>
          <a:lstStyle>
            <a:lvl1pPr algn="ctr">
              <a:defRPr sz="3200"/>
            </a:lvl1pPr>
          </a:lstStyle>
          <a:p>
            <a:pPr lvl="0"/>
            <a:r>
              <a:rPr lang="de-DE" noProof="0" smtClean="0"/>
              <a:t>Titelmasterformat durch Klicken bearbeiten</a:t>
            </a:r>
          </a:p>
        </p:txBody>
      </p:sp>
      <p:sp>
        <p:nvSpPr>
          <p:cNvPr id="37891" name="Rectangle 3"/>
          <p:cNvSpPr>
            <a:spLocks noGrp="1" noChangeArrowheads="1"/>
          </p:cNvSpPr>
          <p:nvPr>
            <p:ph type="subTitle" idx="1"/>
          </p:nvPr>
        </p:nvSpPr>
        <p:spPr>
          <a:xfrm>
            <a:off x="1331913" y="3429000"/>
            <a:ext cx="6400800" cy="1752600"/>
          </a:xfrm>
          <a:noFill/>
          <a:extLst>
            <a:ext uri="{909E8E84-426E-40DD-AFC4-6F175D3DCCD1}">
              <a14:hiddenFill xmlns:a14="http://schemas.microsoft.com/office/drawing/2010/main">
                <a:solidFill>
                  <a:srgbClr val="F0F5E6"/>
                </a:solidFill>
              </a14:hiddenFill>
            </a:ext>
          </a:extLst>
        </p:spPr>
        <p:txBody>
          <a:bodyPr/>
          <a:lstStyle>
            <a:lvl1pPr marL="0" indent="0" algn="ctr">
              <a:buFont typeface="Wingdings" pitchFamily="2" charset="2"/>
              <a:buNone/>
              <a:defRPr sz="2400"/>
            </a:lvl1pPr>
          </a:lstStyle>
          <a:p>
            <a:pPr lvl="0"/>
            <a:r>
              <a:rPr lang="de-DE" noProof="0" smtClean="0"/>
              <a:t>Formatvorlage des Untertitelmasters durch Klicken bearbeiten</a:t>
            </a:r>
          </a:p>
        </p:txBody>
      </p:sp>
      <p:sp>
        <p:nvSpPr>
          <p:cNvPr id="6" name="Rectangle 4"/>
          <p:cNvSpPr>
            <a:spLocks noGrp="1" noChangeArrowheads="1"/>
          </p:cNvSpPr>
          <p:nvPr>
            <p:ph type="ftr" sz="quarter" idx="10"/>
          </p:nvPr>
        </p:nvSpPr>
        <p:spPr>
          <a:xfrm>
            <a:off x="539750" y="6245225"/>
            <a:ext cx="8064500" cy="476250"/>
          </a:xfrm>
        </p:spPr>
        <p:txBody>
          <a:bodyPr/>
          <a:lstStyle>
            <a:lvl1pPr>
              <a:defRPr dirty="0"/>
            </a:lvl1pPr>
          </a:lstStyle>
          <a:p>
            <a:pPr>
              <a:defRPr/>
            </a:pPr>
            <a:r>
              <a:rPr lang="de-DE"/>
              <a:t>LK NRW-FB </a:t>
            </a:r>
            <a:r>
              <a:rPr lang="de-DE" smtClean="0"/>
              <a:t>61</a:t>
            </a:r>
            <a:endParaRPr lang="de-DE"/>
          </a:p>
        </p:txBody>
      </p:sp>
    </p:spTree>
    <p:extLst>
      <p:ext uri="{BB962C8B-B14F-4D97-AF65-F5344CB8AC3E}">
        <p14:creationId xmlns:p14="http://schemas.microsoft.com/office/powerpoint/2010/main" val="1902654077"/>
      </p:ext>
    </p:extLst>
  </p:cSld>
  <p:clrMapOvr>
    <a:masterClrMapping/>
  </p:clrMapOvr>
  <p:transition spd="med"/>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atin typeface="Calibri" pitchFamily="34" charset="0"/>
                <a:cs typeface="Calibri" pitchFamily="34" charset="0"/>
              </a:defRPr>
            </a:lvl1pPr>
          </a:lstStyle>
          <a:p>
            <a:r>
              <a:rPr lang="de-DE" smtClean="0"/>
              <a:t>Titelmasterformat durch Klicken bearbeiten</a:t>
            </a:r>
            <a:endParaRPr lang="de-DE"/>
          </a:p>
        </p:txBody>
      </p:sp>
      <p:sp>
        <p:nvSpPr>
          <p:cNvPr id="3" name="Inhaltsplatzhalter 2"/>
          <p:cNvSpPr>
            <a:spLocks noGrp="1"/>
          </p:cNvSpPr>
          <p:nvPr>
            <p:ph idx="1"/>
          </p:nvPr>
        </p:nvSpPr>
        <p:spPr/>
        <p:txBody>
          <a:bodyPr/>
          <a:lstStyle>
            <a:lvl1pPr>
              <a:defRPr sz="2000" b="1">
                <a:latin typeface="Calibri" pitchFamily="34" charset="0"/>
                <a:cs typeface="Calibri" pitchFamily="34" charset="0"/>
              </a:defRPr>
            </a:lvl1pPr>
            <a:lvl2pPr marL="711200" indent="-269875">
              <a:buFont typeface="Symbol" pitchFamily="18" charset="2"/>
              <a:buChar char="-"/>
              <a:defRPr sz="1800">
                <a:latin typeface="Calibri" pitchFamily="34" charset="0"/>
                <a:cs typeface="Calibri" pitchFamily="34" charset="0"/>
              </a:defRPr>
            </a:lvl2pPr>
            <a:lvl3pPr marL="1160463" indent="-269875">
              <a:buFont typeface="Arial" panose="020B0604020202020204" pitchFamily="34" charset="0"/>
              <a:buChar char="•"/>
              <a:defRPr sz="1600">
                <a:latin typeface="Calibri" pitchFamily="34" charset="0"/>
                <a:cs typeface="Calibri" pitchFamily="34" charset="0"/>
              </a:defRPr>
            </a:lvl3pPr>
            <a:lvl4pPr>
              <a:defRPr>
                <a:latin typeface="Calibri" pitchFamily="34" charset="0"/>
                <a:cs typeface="Calibri" pitchFamily="34" charset="0"/>
              </a:defRPr>
            </a:lvl4pPr>
            <a:lvl5pPr>
              <a:defRPr>
                <a:latin typeface="Calibri" pitchFamily="34" charset="0"/>
                <a:cs typeface="Calibri" pitchFamily="34" charset="0"/>
              </a:defRPr>
            </a:lvl5pPr>
          </a:lstStyle>
          <a:p>
            <a:pPr lvl="0"/>
            <a:r>
              <a:rPr lang="de-DE" dirty="0" smtClean="0"/>
              <a:t>Textmasterformat bearbeiten</a:t>
            </a:r>
          </a:p>
          <a:p>
            <a:pPr lvl="1"/>
            <a:r>
              <a:rPr lang="de-DE" dirty="0" smtClean="0"/>
              <a:t>Zweite Ebene</a:t>
            </a:r>
          </a:p>
          <a:p>
            <a:pPr lvl="2"/>
            <a:r>
              <a:rPr lang="de-DE" dirty="0" smtClean="0"/>
              <a:t>Dritte Ebene</a:t>
            </a:r>
          </a:p>
          <a:p>
            <a:pPr lvl="3"/>
            <a:r>
              <a:rPr lang="de-DE" dirty="0" smtClean="0"/>
              <a:t>Vierte Ebene</a:t>
            </a:r>
          </a:p>
          <a:p>
            <a:pPr lvl="4"/>
            <a:r>
              <a:rPr lang="de-DE" dirty="0" smtClean="0"/>
              <a:t>Fünfte Ebene</a:t>
            </a:r>
            <a:endParaRPr lang="de-DE" dirty="0"/>
          </a:p>
        </p:txBody>
      </p:sp>
      <p:sp>
        <p:nvSpPr>
          <p:cNvPr id="4" name="Rectangle 5"/>
          <p:cNvSpPr>
            <a:spLocks noGrp="1" noChangeArrowheads="1"/>
          </p:cNvSpPr>
          <p:nvPr>
            <p:ph type="ftr" sz="quarter" idx="10"/>
          </p:nvPr>
        </p:nvSpPr>
        <p:spPr>
          <a:ln/>
        </p:spPr>
        <p:txBody>
          <a:bodyPr/>
          <a:lstStyle>
            <a:lvl1pPr>
              <a:defRPr/>
            </a:lvl1pPr>
          </a:lstStyle>
          <a:p>
            <a:pPr>
              <a:defRPr/>
            </a:pPr>
            <a:r>
              <a:rPr lang="de-DE" dirty="0" smtClean="0"/>
              <a:t>LK NRW-FB 61</a:t>
            </a:r>
            <a:endParaRPr lang="de-DE" dirty="0"/>
          </a:p>
        </p:txBody>
      </p:sp>
      <p:sp>
        <p:nvSpPr>
          <p:cNvPr id="5" name="Rectangle 6"/>
          <p:cNvSpPr>
            <a:spLocks noGrp="1" noChangeArrowheads="1"/>
          </p:cNvSpPr>
          <p:nvPr>
            <p:ph type="sldNum" sz="quarter" idx="11"/>
          </p:nvPr>
        </p:nvSpPr>
        <p:spPr>
          <a:ln/>
        </p:spPr>
        <p:txBody>
          <a:bodyPr/>
          <a:lstStyle>
            <a:lvl1pPr>
              <a:defRPr/>
            </a:lvl1pPr>
          </a:lstStyle>
          <a:p>
            <a:pPr>
              <a:defRPr/>
            </a:pPr>
            <a:fld id="{DD30A32B-51A8-4DBC-A942-3854F512F165}" type="slidenum">
              <a:rPr lang="de-DE"/>
              <a:pPr>
                <a:defRPr/>
              </a:pPr>
              <a:t>‹Nr.›</a:t>
            </a:fld>
            <a:endParaRPr lang="de-DE"/>
          </a:p>
        </p:txBody>
      </p:sp>
    </p:spTree>
    <p:extLst>
      <p:ext uri="{BB962C8B-B14F-4D97-AF65-F5344CB8AC3E}">
        <p14:creationId xmlns:p14="http://schemas.microsoft.com/office/powerpoint/2010/main" val="69112971"/>
      </p:ext>
    </p:extLst>
  </p:cSld>
  <p:clrMapOvr>
    <a:masterClrMapping/>
  </p:clrMapOvr>
  <p:transition spd="med"/>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4"/>
            <a:ext cx="7772400" cy="1362075"/>
          </a:xfrm>
        </p:spPr>
        <p:txBody>
          <a:bodyPr/>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Rectangle 5"/>
          <p:cNvSpPr>
            <a:spLocks noGrp="1" noChangeArrowheads="1"/>
          </p:cNvSpPr>
          <p:nvPr>
            <p:ph type="ftr" sz="quarter" idx="10"/>
          </p:nvPr>
        </p:nvSpPr>
        <p:spPr/>
        <p:txBody>
          <a:bodyPr/>
          <a:lstStyle>
            <a:lvl1pPr>
              <a:defRPr/>
            </a:lvl1pPr>
          </a:lstStyle>
          <a:p>
            <a:pPr>
              <a:defRPr/>
            </a:pPr>
            <a:r>
              <a:rPr lang="de-DE" dirty="0" smtClean="0"/>
              <a:t>LK NRW-FB 61</a:t>
            </a:r>
          </a:p>
        </p:txBody>
      </p:sp>
      <p:sp>
        <p:nvSpPr>
          <p:cNvPr id="5" name="Rectangle 6"/>
          <p:cNvSpPr>
            <a:spLocks noGrp="1" noChangeArrowheads="1"/>
          </p:cNvSpPr>
          <p:nvPr>
            <p:ph type="sldNum" sz="quarter" idx="11"/>
          </p:nvPr>
        </p:nvSpPr>
        <p:spPr/>
        <p:txBody>
          <a:bodyPr/>
          <a:lstStyle>
            <a:lvl1pPr>
              <a:defRPr/>
            </a:lvl1pPr>
          </a:lstStyle>
          <a:p>
            <a:pPr>
              <a:defRPr/>
            </a:pPr>
            <a:fld id="{B5305F87-D1C0-4D29-9EB3-583AA0792A34}" type="slidenum">
              <a:rPr lang="de-DE"/>
              <a:pPr>
                <a:defRPr/>
              </a:pPr>
              <a:t>‹Nr.›</a:t>
            </a:fld>
            <a:endParaRPr lang="de-DE"/>
          </a:p>
        </p:txBody>
      </p:sp>
    </p:spTree>
    <p:extLst>
      <p:ext uri="{BB962C8B-B14F-4D97-AF65-F5344CB8AC3E}">
        <p14:creationId xmlns:p14="http://schemas.microsoft.com/office/powerpoint/2010/main" val="1770269391"/>
      </p:ext>
    </p:extLst>
  </p:cSld>
  <p:clrMapOvr>
    <a:masterClrMapping/>
  </p:clrMapOvr>
  <p:transition spd="med"/>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539750" y="1268417"/>
            <a:ext cx="3956050"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1" y="1268417"/>
            <a:ext cx="3956050"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5"/>
          <p:cNvSpPr>
            <a:spLocks noGrp="1" noChangeArrowheads="1"/>
          </p:cNvSpPr>
          <p:nvPr>
            <p:ph type="ftr" sz="quarter" idx="10"/>
          </p:nvPr>
        </p:nvSpPr>
        <p:spPr/>
        <p:txBody>
          <a:bodyPr/>
          <a:lstStyle>
            <a:lvl1pPr>
              <a:defRPr/>
            </a:lvl1pPr>
          </a:lstStyle>
          <a:p>
            <a:pPr>
              <a:defRPr/>
            </a:pPr>
            <a:r>
              <a:rPr lang="de-DE" dirty="0"/>
              <a:t>LK NRW-FB </a:t>
            </a:r>
            <a:r>
              <a:rPr lang="de-DE" dirty="0" smtClean="0"/>
              <a:t>61</a:t>
            </a:r>
            <a:endParaRPr lang="de-DE" dirty="0"/>
          </a:p>
        </p:txBody>
      </p:sp>
      <p:sp>
        <p:nvSpPr>
          <p:cNvPr id="6" name="Rectangle 6"/>
          <p:cNvSpPr>
            <a:spLocks noGrp="1" noChangeArrowheads="1"/>
          </p:cNvSpPr>
          <p:nvPr>
            <p:ph type="sldNum" sz="quarter" idx="11"/>
          </p:nvPr>
        </p:nvSpPr>
        <p:spPr/>
        <p:txBody>
          <a:bodyPr/>
          <a:lstStyle>
            <a:lvl1pPr>
              <a:defRPr/>
            </a:lvl1pPr>
          </a:lstStyle>
          <a:p>
            <a:pPr>
              <a:defRPr/>
            </a:pPr>
            <a:fld id="{A52E7DA9-8C5F-4C78-A5AA-446441BE1F32}" type="slidenum">
              <a:rPr lang="de-DE"/>
              <a:pPr>
                <a:defRPr/>
              </a:pPr>
              <a:t>‹Nr.›</a:t>
            </a:fld>
            <a:endParaRPr lang="de-DE"/>
          </a:p>
        </p:txBody>
      </p:sp>
    </p:spTree>
    <p:extLst>
      <p:ext uri="{BB962C8B-B14F-4D97-AF65-F5344CB8AC3E}">
        <p14:creationId xmlns:p14="http://schemas.microsoft.com/office/powerpoint/2010/main" val="2890112657"/>
      </p:ext>
    </p:extLst>
  </p:cSld>
  <p:clrMapOvr>
    <a:masterClrMapping/>
  </p:clrMapOvr>
  <p:transition spd="med"/>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7"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5"/>
          <p:cNvSpPr>
            <a:spLocks noGrp="1" noChangeArrowheads="1"/>
          </p:cNvSpPr>
          <p:nvPr>
            <p:ph type="ftr" sz="quarter" idx="10"/>
          </p:nvPr>
        </p:nvSpPr>
        <p:spPr/>
        <p:txBody>
          <a:bodyPr/>
          <a:lstStyle>
            <a:lvl1pPr>
              <a:defRPr/>
            </a:lvl1pPr>
          </a:lstStyle>
          <a:p>
            <a:pPr>
              <a:defRPr/>
            </a:pPr>
            <a:r>
              <a:rPr lang="de-DE" dirty="0"/>
              <a:t>LK NRW-FB </a:t>
            </a:r>
            <a:r>
              <a:rPr lang="de-DE" dirty="0" smtClean="0"/>
              <a:t>61</a:t>
            </a:r>
            <a:endParaRPr lang="de-DE" dirty="0"/>
          </a:p>
        </p:txBody>
      </p:sp>
      <p:sp>
        <p:nvSpPr>
          <p:cNvPr id="8" name="Rectangle 6"/>
          <p:cNvSpPr>
            <a:spLocks noGrp="1" noChangeArrowheads="1"/>
          </p:cNvSpPr>
          <p:nvPr>
            <p:ph type="sldNum" sz="quarter" idx="11"/>
          </p:nvPr>
        </p:nvSpPr>
        <p:spPr/>
        <p:txBody>
          <a:bodyPr/>
          <a:lstStyle>
            <a:lvl1pPr>
              <a:defRPr/>
            </a:lvl1pPr>
          </a:lstStyle>
          <a:p>
            <a:pPr>
              <a:defRPr/>
            </a:pPr>
            <a:fld id="{81156BBA-87B5-429E-8A47-2DB9557DD59F}" type="slidenum">
              <a:rPr lang="de-DE"/>
              <a:pPr>
                <a:defRPr/>
              </a:pPr>
              <a:t>‹Nr.›</a:t>
            </a:fld>
            <a:endParaRPr lang="de-DE"/>
          </a:p>
        </p:txBody>
      </p:sp>
    </p:spTree>
    <p:extLst>
      <p:ext uri="{BB962C8B-B14F-4D97-AF65-F5344CB8AC3E}">
        <p14:creationId xmlns:p14="http://schemas.microsoft.com/office/powerpoint/2010/main" val="3203945154"/>
      </p:ext>
    </p:extLst>
  </p:cSld>
  <p:clrMapOvr>
    <a:masterClrMapping/>
  </p:clrMapOvr>
  <p:transition spd="med"/>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p:txBody>
          <a:bodyPr/>
          <a:lstStyle>
            <a:lvl1pPr>
              <a:defRPr/>
            </a:lvl1pPr>
          </a:lstStyle>
          <a:p>
            <a:pPr>
              <a:defRPr/>
            </a:pPr>
            <a:r>
              <a:rPr lang="de-DE" dirty="0"/>
              <a:t>LK NRW-FB </a:t>
            </a:r>
            <a:r>
              <a:rPr lang="de-DE" dirty="0" smtClean="0"/>
              <a:t>61</a:t>
            </a:r>
            <a:endParaRPr lang="de-DE" dirty="0"/>
          </a:p>
        </p:txBody>
      </p:sp>
      <p:sp>
        <p:nvSpPr>
          <p:cNvPr id="3" name="Rectangle 6"/>
          <p:cNvSpPr>
            <a:spLocks noGrp="1" noChangeArrowheads="1"/>
          </p:cNvSpPr>
          <p:nvPr>
            <p:ph type="sldNum" sz="quarter" idx="11"/>
          </p:nvPr>
        </p:nvSpPr>
        <p:spPr/>
        <p:txBody>
          <a:bodyPr/>
          <a:lstStyle>
            <a:lvl1pPr>
              <a:defRPr/>
            </a:lvl1pPr>
          </a:lstStyle>
          <a:p>
            <a:pPr>
              <a:defRPr/>
            </a:pPr>
            <a:fld id="{6552FE42-FCA3-4E6F-B392-F826DFABBFCC}" type="slidenum">
              <a:rPr lang="de-DE"/>
              <a:pPr>
                <a:defRPr/>
              </a:pPr>
              <a:t>‹Nr.›</a:t>
            </a:fld>
            <a:endParaRPr lang="de-DE"/>
          </a:p>
        </p:txBody>
      </p:sp>
    </p:spTree>
    <p:extLst>
      <p:ext uri="{BB962C8B-B14F-4D97-AF65-F5344CB8AC3E}">
        <p14:creationId xmlns:p14="http://schemas.microsoft.com/office/powerpoint/2010/main" val="2838385061"/>
      </p:ext>
    </p:extLst>
  </p:cSld>
  <p:clrMapOvr>
    <a:masterClrMapping/>
  </p:clrMapOvr>
  <p:transition spd="med"/>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Titel und Inhalt">
    <p:spTree>
      <p:nvGrpSpPr>
        <p:cNvPr id="1" name=""/>
        <p:cNvGrpSpPr/>
        <p:nvPr/>
      </p:nvGrpSpPr>
      <p:grpSpPr>
        <a:xfrm>
          <a:off x="0" y="0"/>
          <a:ext cx="0" cy="0"/>
          <a:chOff x="0" y="0"/>
          <a:chExt cx="0" cy="0"/>
        </a:xfrm>
      </p:grpSpPr>
    </p:spTree>
    <p:extLst>
      <p:ext uri="{BB962C8B-B14F-4D97-AF65-F5344CB8AC3E}">
        <p14:creationId xmlns:p14="http://schemas.microsoft.com/office/powerpoint/2010/main" val="3513737380"/>
      </p:ext>
    </p:extLst>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7"/>
          <p:cNvSpPr>
            <a:spLocks noChangeArrowheads="1"/>
          </p:cNvSpPr>
          <p:nvPr userDrawn="1"/>
        </p:nvSpPr>
        <p:spPr bwMode="auto">
          <a:xfrm>
            <a:off x="539750" y="1265238"/>
            <a:ext cx="8064500" cy="4970462"/>
          </a:xfrm>
          <a:prstGeom prst="rect">
            <a:avLst/>
          </a:prstGeom>
          <a:solidFill>
            <a:srgbClr val="F0F5E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endParaRPr lang="de-DE" altLang="de-DE">
              <a:solidFill>
                <a:srgbClr val="000000"/>
              </a:solidFill>
            </a:endParaRPr>
          </a:p>
        </p:txBody>
      </p:sp>
      <p:pic>
        <p:nvPicPr>
          <p:cNvPr id="5" name="Picture 6" descr="lwknrw-rgb"/>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372225" y="179388"/>
            <a:ext cx="2263775"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0" name="Rectangle 2"/>
          <p:cNvSpPr>
            <a:spLocks noGrp="1" noChangeArrowheads="1"/>
          </p:cNvSpPr>
          <p:nvPr>
            <p:ph type="ctrTitle"/>
          </p:nvPr>
        </p:nvSpPr>
        <p:spPr>
          <a:xfrm>
            <a:off x="684213" y="1484313"/>
            <a:ext cx="7772400" cy="1470025"/>
          </a:xfrm>
        </p:spPr>
        <p:txBody>
          <a:bodyPr/>
          <a:lstStyle>
            <a:lvl1pPr algn="ctr">
              <a:defRPr sz="3200"/>
            </a:lvl1pPr>
          </a:lstStyle>
          <a:p>
            <a:pPr lvl="0"/>
            <a:r>
              <a:rPr lang="de-DE" noProof="0" smtClean="0"/>
              <a:t>Titelmasterformat durch Klicken bearbeiten</a:t>
            </a:r>
          </a:p>
        </p:txBody>
      </p:sp>
      <p:sp>
        <p:nvSpPr>
          <p:cNvPr id="37891" name="Rectangle 3"/>
          <p:cNvSpPr>
            <a:spLocks noGrp="1" noChangeArrowheads="1"/>
          </p:cNvSpPr>
          <p:nvPr>
            <p:ph type="subTitle" idx="1"/>
          </p:nvPr>
        </p:nvSpPr>
        <p:spPr>
          <a:xfrm>
            <a:off x="1331913" y="3429000"/>
            <a:ext cx="6400800" cy="1752600"/>
          </a:xfrm>
          <a:noFill/>
          <a:extLst>
            <a:ext uri="{909E8E84-426E-40DD-AFC4-6F175D3DCCD1}">
              <a14:hiddenFill xmlns:a14="http://schemas.microsoft.com/office/drawing/2010/main">
                <a:solidFill>
                  <a:srgbClr val="F0F5E6"/>
                </a:solidFill>
              </a14:hiddenFill>
            </a:ext>
          </a:extLst>
        </p:spPr>
        <p:txBody>
          <a:bodyPr/>
          <a:lstStyle>
            <a:lvl1pPr marL="0" indent="0" algn="ctr">
              <a:buFont typeface="Wingdings" pitchFamily="2" charset="2"/>
              <a:buNone/>
              <a:defRPr sz="2400"/>
            </a:lvl1pPr>
          </a:lstStyle>
          <a:p>
            <a:pPr lvl="0"/>
            <a:r>
              <a:rPr lang="de-DE" noProof="0" smtClean="0"/>
              <a:t>Formatvorlage des Untertitelmasters durch Klicken bearbeiten</a:t>
            </a:r>
          </a:p>
        </p:txBody>
      </p:sp>
      <p:sp>
        <p:nvSpPr>
          <p:cNvPr id="6" name="Rectangle 4"/>
          <p:cNvSpPr>
            <a:spLocks noGrp="1" noChangeArrowheads="1"/>
          </p:cNvSpPr>
          <p:nvPr>
            <p:ph type="ftr" sz="quarter" idx="10"/>
          </p:nvPr>
        </p:nvSpPr>
        <p:spPr>
          <a:xfrm>
            <a:off x="539750" y="6245225"/>
            <a:ext cx="8064500" cy="476250"/>
          </a:xfrm>
        </p:spPr>
        <p:txBody>
          <a:bodyPr/>
          <a:lstStyle>
            <a:lvl1pPr>
              <a:defRPr smtClean="0"/>
            </a:lvl1pPr>
          </a:lstStyle>
          <a:p>
            <a:pPr>
              <a:defRPr/>
            </a:pPr>
            <a:r>
              <a:rPr lang="de-DE">
                <a:solidFill>
                  <a:srgbClr val="000000"/>
                </a:solidFill>
              </a:rPr>
              <a:t>Bastian.Lenert@lwk.nrw.de</a:t>
            </a:r>
          </a:p>
        </p:txBody>
      </p:sp>
    </p:spTree>
    <p:extLst>
      <p:ext uri="{BB962C8B-B14F-4D97-AF65-F5344CB8AC3E}">
        <p14:creationId xmlns:p14="http://schemas.microsoft.com/office/powerpoint/2010/main" val="285961471"/>
      </p:ext>
    </p:extLst>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idx="1"/>
          </p:nvPr>
        </p:nvSpPr>
        <p:spPr/>
        <p:txBody>
          <a:body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5" name="Rectangle 6"/>
          <p:cNvSpPr>
            <a:spLocks noGrp="1" noChangeArrowheads="1"/>
          </p:cNvSpPr>
          <p:nvPr>
            <p:ph type="sldNum" sz="quarter" idx="11"/>
          </p:nvPr>
        </p:nvSpPr>
        <p:spPr>
          <a:ln/>
        </p:spPr>
        <p:txBody>
          <a:bodyPr/>
          <a:lstStyle>
            <a:lvl1pPr>
              <a:defRPr/>
            </a:lvl1pPr>
          </a:lstStyle>
          <a:p>
            <a:pPr>
              <a:defRPr/>
            </a:pPr>
            <a:fld id="{5AC63783-6954-43D5-8497-053D4D97509A}" type="slidenum">
              <a:rPr lang="de-DE">
                <a:solidFill>
                  <a:srgbClr val="000000"/>
                </a:solidFill>
              </a:rPr>
              <a:pPr>
                <a:defRPr/>
              </a:pPr>
              <a:t>‹Nr.›</a:t>
            </a:fld>
            <a:endParaRPr lang="de-DE">
              <a:solidFill>
                <a:srgbClr val="000000"/>
              </a:solidFill>
            </a:endParaRPr>
          </a:p>
        </p:txBody>
      </p:sp>
      <p:sp>
        <p:nvSpPr>
          <p:cNvPr id="6" name="Rectangle 35"/>
          <p:cNvSpPr>
            <a:spLocks noGrp="1" noChangeArrowheads="1"/>
          </p:cNvSpPr>
          <p:nvPr>
            <p:ph type="dt" sz="half" idx="12"/>
          </p:nvPr>
        </p:nvSpPr>
        <p:spPr>
          <a:ln/>
        </p:spPr>
        <p:txBody>
          <a:bodyPr/>
          <a:lstStyle>
            <a:lvl1pPr>
              <a:defRPr/>
            </a:lvl1pPr>
          </a:lstStyle>
          <a:p>
            <a:pPr>
              <a:defRPr/>
            </a:pPr>
            <a:fld id="{C2F6A9DC-DB6D-481A-99A5-8E3DE4A59219}"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1640400232"/>
      </p:ext>
    </p:extLst>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722313" y="4406900"/>
            <a:ext cx="7772400" cy="1362075"/>
          </a:xfrm>
        </p:spPr>
        <p:txBody>
          <a:bodyPr/>
          <a:lstStyle>
            <a:lvl1pPr algn="l">
              <a:defRPr sz="4000" b="1" cap="all"/>
            </a:lvl1pPr>
          </a:lstStyle>
          <a:p>
            <a:r>
              <a:rPr lang="de-DE" smtClean="0"/>
              <a:t>Titelmasterformat durch Klicken bearbeiten</a:t>
            </a:r>
            <a:endParaRPr lang="de-DE"/>
          </a:p>
        </p:txBody>
      </p:sp>
      <p:sp>
        <p:nvSpPr>
          <p:cNvPr id="3" name="Textplatzhalt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 bearbeiten</a:t>
            </a:r>
          </a:p>
        </p:txBody>
      </p:sp>
      <p:sp>
        <p:nvSpPr>
          <p:cNvPr id="4"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5" name="Rectangle 6"/>
          <p:cNvSpPr>
            <a:spLocks noGrp="1" noChangeArrowheads="1"/>
          </p:cNvSpPr>
          <p:nvPr>
            <p:ph type="sldNum" sz="quarter" idx="11"/>
          </p:nvPr>
        </p:nvSpPr>
        <p:spPr>
          <a:ln/>
        </p:spPr>
        <p:txBody>
          <a:bodyPr/>
          <a:lstStyle>
            <a:lvl1pPr>
              <a:defRPr/>
            </a:lvl1pPr>
          </a:lstStyle>
          <a:p>
            <a:pPr>
              <a:defRPr/>
            </a:pPr>
            <a:fld id="{161494C4-D1D1-4454-9E14-6530FD6D8F87}" type="slidenum">
              <a:rPr lang="de-DE">
                <a:solidFill>
                  <a:srgbClr val="000000"/>
                </a:solidFill>
              </a:rPr>
              <a:pPr>
                <a:defRPr/>
              </a:pPr>
              <a:t>‹Nr.›</a:t>
            </a:fld>
            <a:endParaRPr lang="de-DE">
              <a:solidFill>
                <a:srgbClr val="000000"/>
              </a:solidFill>
            </a:endParaRPr>
          </a:p>
        </p:txBody>
      </p:sp>
      <p:sp>
        <p:nvSpPr>
          <p:cNvPr id="6" name="Rectangle 35"/>
          <p:cNvSpPr>
            <a:spLocks noGrp="1" noChangeArrowheads="1"/>
          </p:cNvSpPr>
          <p:nvPr>
            <p:ph type="dt" sz="half" idx="12"/>
          </p:nvPr>
        </p:nvSpPr>
        <p:spPr>
          <a:ln/>
        </p:spPr>
        <p:txBody>
          <a:bodyPr/>
          <a:lstStyle>
            <a:lvl1pPr>
              <a:defRPr/>
            </a:lvl1pPr>
          </a:lstStyle>
          <a:p>
            <a:pPr>
              <a:defRPr/>
            </a:pPr>
            <a:fld id="{DF1903FA-6144-4F0D-831D-6F935758AC28}"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2737841566"/>
      </p:ext>
    </p:extLst>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539750" y="1268413"/>
            <a:ext cx="3956050"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268413"/>
            <a:ext cx="3956050" cy="49688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6" name="Rectangle 6"/>
          <p:cNvSpPr>
            <a:spLocks noGrp="1" noChangeArrowheads="1"/>
          </p:cNvSpPr>
          <p:nvPr>
            <p:ph type="sldNum" sz="quarter" idx="11"/>
          </p:nvPr>
        </p:nvSpPr>
        <p:spPr>
          <a:ln/>
        </p:spPr>
        <p:txBody>
          <a:bodyPr/>
          <a:lstStyle>
            <a:lvl1pPr>
              <a:defRPr/>
            </a:lvl1pPr>
          </a:lstStyle>
          <a:p>
            <a:pPr>
              <a:defRPr/>
            </a:pPr>
            <a:fld id="{7DFD61F1-22FF-4484-ABEA-F6CCE918EFEE}" type="slidenum">
              <a:rPr lang="de-DE">
                <a:solidFill>
                  <a:srgbClr val="000000"/>
                </a:solidFill>
              </a:rPr>
              <a:pPr>
                <a:defRPr/>
              </a:pPr>
              <a:t>‹Nr.›</a:t>
            </a:fld>
            <a:endParaRPr lang="de-DE">
              <a:solidFill>
                <a:srgbClr val="000000"/>
              </a:solidFill>
            </a:endParaRPr>
          </a:p>
        </p:txBody>
      </p:sp>
      <p:sp>
        <p:nvSpPr>
          <p:cNvPr id="7" name="Rectangle 35"/>
          <p:cNvSpPr>
            <a:spLocks noGrp="1" noChangeArrowheads="1"/>
          </p:cNvSpPr>
          <p:nvPr>
            <p:ph type="dt" sz="half" idx="12"/>
          </p:nvPr>
        </p:nvSpPr>
        <p:spPr>
          <a:ln/>
        </p:spPr>
        <p:txBody>
          <a:bodyPr/>
          <a:lstStyle>
            <a:lvl1pPr>
              <a:defRPr/>
            </a:lvl1pPr>
          </a:lstStyle>
          <a:p>
            <a:pPr>
              <a:defRPr/>
            </a:pPr>
            <a:fld id="{BB59560B-AFDC-41CF-AAA2-F2277781760A}"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4262086259"/>
      </p:ext>
    </p:extLst>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457200" y="274638"/>
            <a:ext cx="8229600" cy="1143000"/>
          </a:xfrm>
        </p:spPr>
        <p:txBody>
          <a:bodyPr/>
          <a:lstStyle>
            <a:lvl1pPr>
              <a:defRPr/>
            </a:lvl1pPr>
          </a:lstStyle>
          <a:p>
            <a:r>
              <a:rPr lang="de-DE" smtClean="0"/>
              <a:t>Titelmasterformat durch Klicken bearbeiten</a:t>
            </a:r>
            <a:endParaRPr lang="de-DE"/>
          </a:p>
        </p:txBody>
      </p:sp>
      <p:sp>
        <p:nvSpPr>
          <p:cNvPr id="3" name="Textplatzhalt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4" name="Inhaltsplatzhalt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Textplatzhalt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 bearbeiten</a:t>
            </a:r>
          </a:p>
        </p:txBody>
      </p:sp>
      <p:sp>
        <p:nvSpPr>
          <p:cNvPr id="6" name="Inhaltsplatzhalt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7"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8" name="Rectangle 6"/>
          <p:cNvSpPr>
            <a:spLocks noGrp="1" noChangeArrowheads="1"/>
          </p:cNvSpPr>
          <p:nvPr>
            <p:ph type="sldNum" sz="quarter" idx="11"/>
          </p:nvPr>
        </p:nvSpPr>
        <p:spPr>
          <a:ln/>
        </p:spPr>
        <p:txBody>
          <a:bodyPr/>
          <a:lstStyle>
            <a:lvl1pPr>
              <a:defRPr/>
            </a:lvl1pPr>
          </a:lstStyle>
          <a:p>
            <a:pPr>
              <a:defRPr/>
            </a:pPr>
            <a:fld id="{E750DA87-138A-4A24-BAB1-BC9691EBB0C4}" type="slidenum">
              <a:rPr lang="de-DE">
                <a:solidFill>
                  <a:srgbClr val="000000"/>
                </a:solidFill>
              </a:rPr>
              <a:pPr>
                <a:defRPr/>
              </a:pPr>
              <a:t>‹Nr.›</a:t>
            </a:fld>
            <a:endParaRPr lang="de-DE">
              <a:solidFill>
                <a:srgbClr val="000000"/>
              </a:solidFill>
            </a:endParaRPr>
          </a:p>
        </p:txBody>
      </p:sp>
      <p:sp>
        <p:nvSpPr>
          <p:cNvPr id="9" name="Rectangle 35"/>
          <p:cNvSpPr>
            <a:spLocks noGrp="1" noChangeArrowheads="1"/>
          </p:cNvSpPr>
          <p:nvPr>
            <p:ph type="dt" sz="half" idx="12"/>
          </p:nvPr>
        </p:nvSpPr>
        <p:spPr>
          <a:ln/>
        </p:spPr>
        <p:txBody>
          <a:bodyPr/>
          <a:lstStyle>
            <a:lvl1pPr>
              <a:defRPr/>
            </a:lvl1pPr>
          </a:lstStyle>
          <a:p>
            <a:pPr>
              <a:defRPr/>
            </a:pPr>
            <a:fld id="{C64F4B07-9439-4E25-96BD-4E63F69B3DA9}"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858230706"/>
      </p:ext>
    </p:extLst>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4" name="Rectangle 6"/>
          <p:cNvSpPr>
            <a:spLocks noGrp="1" noChangeArrowheads="1"/>
          </p:cNvSpPr>
          <p:nvPr>
            <p:ph type="sldNum" sz="quarter" idx="11"/>
          </p:nvPr>
        </p:nvSpPr>
        <p:spPr>
          <a:ln/>
        </p:spPr>
        <p:txBody>
          <a:bodyPr/>
          <a:lstStyle>
            <a:lvl1pPr>
              <a:defRPr/>
            </a:lvl1pPr>
          </a:lstStyle>
          <a:p>
            <a:pPr>
              <a:defRPr/>
            </a:pPr>
            <a:fld id="{4668B30A-B5D6-4658-9AB5-B86358945DC9}" type="slidenum">
              <a:rPr lang="de-DE">
                <a:solidFill>
                  <a:srgbClr val="000000"/>
                </a:solidFill>
              </a:rPr>
              <a:pPr>
                <a:defRPr/>
              </a:pPr>
              <a:t>‹Nr.›</a:t>
            </a:fld>
            <a:endParaRPr lang="de-DE">
              <a:solidFill>
                <a:srgbClr val="000000"/>
              </a:solidFill>
            </a:endParaRPr>
          </a:p>
        </p:txBody>
      </p:sp>
      <p:sp>
        <p:nvSpPr>
          <p:cNvPr id="5" name="Rectangle 35"/>
          <p:cNvSpPr>
            <a:spLocks noGrp="1" noChangeArrowheads="1"/>
          </p:cNvSpPr>
          <p:nvPr>
            <p:ph type="dt" sz="half" idx="12"/>
          </p:nvPr>
        </p:nvSpPr>
        <p:spPr>
          <a:ln/>
        </p:spPr>
        <p:txBody>
          <a:bodyPr/>
          <a:lstStyle>
            <a:lvl1pPr>
              <a:defRPr/>
            </a:lvl1pPr>
          </a:lstStyle>
          <a:p>
            <a:pPr>
              <a:defRPr/>
            </a:pPr>
            <a:fld id="{68E04886-51F1-412C-B660-681AA4410753}"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3571709303"/>
      </p:ext>
    </p:extLst>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3" name="Rectangle 6"/>
          <p:cNvSpPr>
            <a:spLocks noGrp="1" noChangeArrowheads="1"/>
          </p:cNvSpPr>
          <p:nvPr>
            <p:ph type="sldNum" sz="quarter" idx="11"/>
          </p:nvPr>
        </p:nvSpPr>
        <p:spPr>
          <a:ln/>
        </p:spPr>
        <p:txBody>
          <a:bodyPr/>
          <a:lstStyle>
            <a:lvl1pPr>
              <a:defRPr/>
            </a:lvl1pPr>
          </a:lstStyle>
          <a:p>
            <a:pPr>
              <a:defRPr/>
            </a:pPr>
            <a:fld id="{023D6E17-76D7-4726-89C6-4045AF88B25F}" type="slidenum">
              <a:rPr lang="de-DE">
                <a:solidFill>
                  <a:srgbClr val="000000"/>
                </a:solidFill>
              </a:rPr>
              <a:pPr>
                <a:defRPr/>
              </a:pPr>
              <a:t>‹Nr.›</a:t>
            </a:fld>
            <a:endParaRPr lang="de-DE">
              <a:solidFill>
                <a:srgbClr val="000000"/>
              </a:solidFill>
            </a:endParaRPr>
          </a:p>
        </p:txBody>
      </p:sp>
      <p:sp>
        <p:nvSpPr>
          <p:cNvPr id="4" name="Rectangle 35"/>
          <p:cNvSpPr>
            <a:spLocks noGrp="1" noChangeArrowheads="1"/>
          </p:cNvSpPr>
          <p:nvPr>
            <p:ph type="dt" sz="half" idx="12"/>
          </p:nvPr>
        </p:nvSpPr>
        <p:spPr>
          <a:ln/>
        </p:spPr>
        <p:txBody>
          <a:bodyPr/>
          <a:lstStyle>
            <a:lvl1pPr>
              <a:defRPr/>
            </a:lvl1pPr>
          </a:lstStyle>
          <a:p>
            <a:pPr>
              <a:defRPr/>
            </a:pPr>
            <a:fld id="{723E9738-F028-4A0A-BA5B-8579EDD4AFE6}"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3769134358"/>
      </p:ext>
    </p:extLst>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3008313" cy="1162050"/>
          </a:xfrm>
        </p:spPr>
        <p:txBody>
          <a:bodyPr anchor="b"/>
          <a:lstStyle>
            <a:lvl1pPr algn="l">
              <a:defRPr sz="2000" b="1"/>
            </a:lvl1pPr>
          </a:lstStyle>
          <a:p>
            <a:r>
              <a:rPr lang="de-DE" smtClean="0"/>
              <a:t>Titelmasterformat durch Klicken bearbeiten</a:t>
            </a:r>
            <a:endParaRPr lang="de-DE"/>
          </a:p>
        </p:txBody>
      </p:sp>
      <p:sp>
        <p:nvSpPr>
          <p:cNvPr id="3" name="Inhaltsplatzhalt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Textplatzhalt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6" name="Rectangle 6"/>
          <p:cNvSpPr>
            <a:spLocks noGrp="1" noChangeArrowheads="1"/>
          </p:cNvSpPr>
          <p:nvPr>
            <p:ph type="sldNum" sz="quarter" idx="11"/>
          </p:nvPr>
        </p:nvSpPr>
        <p:spPr>
          <a:ln/>
        </p:spPr>
        <p:txBody>
          <a:bodyPr/>
          <a:lstStyle>
            <a:lvl1pPr>
              <a:defRPr/>
            </a:lvl1pPr>
          </a:lstStyle>
          <a:p>
            <a:pPr>
              <a:defRPr/>
            </a:pPr>
            <a:fld id="{376733F6-18AC-4E3D-A382-DB5F092441AE}" type="slidenum">
              <a:rPr lang="de-DE">
                <a:solidFill>
                  <a:srgbClr val="000000"/>
                </a:solidFill>
              </a:rPr>
              <a:pPr>
                <a:defRPr/>
              </a:pPr>
              <a:t>‹Nr.›</a:t>
            </a:fld>
            <a:endParaRPr lang="de-DE">
              <a:solidFill>
                <a:srgbClr val="000000"/>
              </a:solidFill>
            </a:endParaRPr>
          </a:p>
        </p:txBody>
      </p:sp>
      <p:sp>
        <p:nvSpPr>
          <p:cNvPr id="7" name="Rectangle 35"/>
          <p:cNvSpPr>
            <a:spLocks noGrp="1" noChangeArrowheads="1"/>
          </p:cNvSpPr>
          <p:nvPr>
            <p:ph type="dt" sz="half" idx="12"/>
          </p:nvPr>
        </p:nvSpPr>
        <p:spPr>
          <a:ln/>
        </p:spPr>
        <p:txBody>
          <a:bodyPr/>
          <a:lstStyle>
            <a:lvl1pPr>
              <a:defRPr/>
            </a:lvl1pPr>
          </a:lstStyle>
          <a:p>
            <a:pPr>
              <a:defRPr/>
            </a:pPr>
            <a:fld id="{A3123034-1B55-43A0-96BF-7545488A689A}"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2936925552"/>
      </p:ext>
    </p:extLst>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792288" y="4800600"/>
            <a:ext cx="5486400" cy="566738"/>
          </a:xfrm>
        </p:spPr>
        <p:txBody>
          <a:bodyPr anchor="b"/>
          <a:lstStyle>
            <a:lvl1pPr algn="l">
              <a:defRPr sz="2000" b="1"/>
            </a:lvl1pPr>
          </a:lstStyle>
          <a:p>
            <a:r>
              <a:rPr lang="de-DE" smtClean="0"/>
              <a:t>Titelmasterformat durch Klicken bearbeiten</a:t>
            </a:r>
            <a:endParaRPr lang="de-DE"/>
          </a:p>
        </p:txBody>
      </p:sp>
      <p:sp>
        <p:nvSpPr>
          <p:cNvPr id="3" name="Bildplatzhalt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de-DE" noProof="0" smtClean="0"/>
          </a:p>
        </p:txBody>
      </p:sp>
      <p:sp>
        <p:nvSpPr>
          <p:cNvPr id="4" name="Textplatzhalt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 bearbeiten</a:t>
            </a:r>
          </a:p>
        </p:txBody>
      </p:sp>
      <p:sp>
        <p:nvSpPr>
          <p:cNvPr id="5"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6" name="Rectangle 6"/>
          <p:cNvSpPr>
            <a:spLocks noGrp="1" noChangeArrowheads="1"/>
          </p:cNvSpPr>
          <p:nvPr>
            <p:ph type="sldNum" sz="quarter" idx="11"/>
          </p:nvPr>
        </p:nvSpPr>
        <p:spPr>
          <a:ln/>
        </p:spPr>
        <p:txBody>
          <a:bodyPr/>
          <a:lstStyle>
            <a:lvl1pPr>
              <a:defRPr/>
            </a:lvl1pPr>
          </a:lstStyle>
          <a:p>
            <a:pPr>
              <a:defRPr/>
            </a:pPr>
            <a:fld id="{ADBCB5F0-6F4F-4531-A1ED-C8E3D52256D9}" type="slidenum">
              <a:rPr lang="de-DE">
                <a:solidFill>
                  <a:srgbClr val="000000"/>
                </a:solidFill>
              </a:rPr>
              <a:pPr>
                <a:defRPr/>
              </a:pPr>
              <a:t>‹Nr.›</a:t>
            </a:fld>
            <a:endParaRPr lang="de-DE">
              <a:solidFill>
                <a:srgbClr val="000000"/>
              </a:solidFill>
            </a:endParaRPr>
          </a:p>
        </p:txBody>
      </p:sp>
      <p:sp>
        <p:nvSpPr>
          <p:cNvPr id="7" name="Rectangle 35"/>
          <p:cNvSpPr>
            <a:spLocks noGrp="1" noChangeArrowheads="1"/>
          </p:cNvSpPr>
          <p:nvPr>
            <p:ph type="dt" sz="half" idx="12"/>
          </p:nvPr>
        </p:nvSpPr>
        <p:spPr>
          <a:ln/>
        </p:spPr>
        <p:txBody>
          <a:bodyPr/>
          <a:lstStyle>
            <a:lvl1pPr>
              <a:defRPr/>
            </a:lvl1pPr>
          </a:lstStyle>
          <a:p>
            <a:pPr>
              <a:defRPr/>
            </a:pPr>
            <a:fld id="{0520D570-D8BF-41F8-B0FC-2D83293F189C}"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2584018819"/>
      </p:ext>
    </p:extLst>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Vertikaler Textplatzhalter 2"/>
          <p:cNvSpPr>
            <a:spLocks noGrp="1"/>
          </p:cNvSpPr>
          <p:nvPr>
            <p:ph type="body" orient="vert" idx="1"/>
          </p:nvPr>
        </p:nvSpPr>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5" name="Rectangle 6"/>
          <p:cNvSpPr>
            <a:spLocks noGrp="1" noChangeArrowheads="1"/>
          </p:cNvSpPr>
          <p:nvPr>
            <p:ph type="sldNum" sz="quarter" idx="11"/>
          </p:nvPr>
        </p:nvSpPr>
        <p:spPr>
          <a:ln/>
        </p:spPr>
        <p:txBody>
          <a:bodyPr/>
          <a:lstStyle>
            <a:lvl1pPr>
              <a:defRPr/>
            </a:lvl1pPr>
          </a:lstStyle>
          <a:p>
            <a:pPr>
              <a:defRPr/>
            </a:pPr>
            <a:fld id="{3ABDE38B-F506-43CD-A263-8BF0D296FBB7}" type="slidenum">
              <a:rPr lang="de-DE">
                <a:solidFill>
                  <a:srgbClr val="000000"/>
                </a:solidFill>
              </a:rPr>
              <a:pPr>
                <a:defRPr/>
              </a:pPr>
              <a:t>‹Nr.›</a:t>
            </a:fld>
            <a:endParaRPr lang="de-DE">
              <a:solidFill>
                <a:srgbClr val="000000"/>
              </a:solidFill>
            </a:endParaRPr>
          </a:p>
        </p:txBody>
      </p:sp>
      <p:sp>
        <p:nvSpPr>
          <p:cNvPr id="6" name="Rectangle 35"/>
          <p:cNvSpPr>
            <a:spLocks noGrp="1" noChangeArrowheads="1"/>
          </p:cNvSpPr>
          <p:nvPr>
            <p:ph type="dt" sz="half" idx="12"/>
          </p:nvPr>
        </p:nvSpPr>
        <p:spPr>
          <a:ln/>
        </p:spPr>
        <p:txBody>
          <a:bodyPr/>
          <a:lstStyle>
            <a:lvl1pPr>
              <a:defRPr/>
            </a:lvl1pPr>
          </a:lstStyle>
          <a:p>
            <a:pPr>
              <a:defRPr/>
            </a:pPr>
            <a:fld id="{CECA7674-B0DB-4D85-82EE-C57CAFCD59EB}"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3437558975"/>
      </p:ext>
    </p:extLst>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88125" y="763588"/>
            <a:ext cx="2016125" cy="5473700"/>
          </a:xfrm>
        </p:spPr>
        <p:txBody>
          <a:bodyPr vert="eaVert"/>
          <a:lstStyle/>
          <a:p>
            <a:r>
              <a:rPr lang="de-DE" smtClean="0"/>
              <a:t>Titelmasterformat durch Klicken bearbeiten</a:t>
            </a:r>
            <a:endParaRPr lang="de-DE"/>
          </a:p>
        </p:txBody>
      </p:sp>
      <p:sp>
        <p:nvSpPr>
          <p:cNvPr id="3" name="Vertikaler Textplatzhalter 2"/>
          <p:cNvSpPr>
            <a:spLocks noGrp="1"/>
          </p:cNvSpPr>
          <p:nvPr>
            <p:ph type="body" orient="vert" idx="1"/>
          </p:nvPr>
        </p:nvSpPr>
        <p:spPr>
          <a:xfrm>
            <a:off x="539750" y="763588"/>
            <a:ext cx="5895975" cy="5473700"/>
          </a:xfrm>
        </p:spPr>
        <p:txBody>
          <a:bodyPr vert="eaVert"/>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Rectangle 5"/>
          <p:cNvSpPr>
            <a:spLocks noGrp="1" noChangeArrowheads="1"/>
          </p:cNvSpPr>
          <p:nvPr>
            <p:ph type="ftr" sz="quarter" idx="10"/>
          </p:nvPr>
        </p:nvSpPr>
        <p:spPr>
          <a:ln/>
        </p:spPr>
        <p:txBody>
          <a:bodyPr/>
          <a:lstStyle>
            <a:lvl1pPr>
              <a:defRPr/>
            </a:lvl1pPr>
          </a:lstStyle>
          <a:p>
            <a:pPr>
              <a:defRPr/>
            </a:pPr>
            <a:r>
              <a:rPr lang="de-DE" smtClean="0">
                <a:solidFill>
                  <a:srgbClr val="000000"/>
                </a:solidFill>
              </a:rPr>
              <a:t>Bastian.Lenert@lwk.nrw.de</a:t>
            </a:r>
            <a:endParaRPr lang="de-DE">
              <a:solidFill>
                <a:srgbClr val="000000"/>
              </a:solidFill>
            </a:endParaRPr>
          </a:p>
        </p:txBody>
      </p:sp>
      <p:sp>
        <p:nvSpPr>
          <p:cNvPr id="5" name="Rectangle 6"/>
          <p:cNvSpPr>
            <a:spLocks noGrp="1" noChangeArrowheads="1"/>
          </p:cNvSpPr>
          <p:nvPr>
            <p:ph type="sldNum" sz="quarter" idx="11"/>
          </p:nvPr>
        </p:nvSpPr>
        <p:spPr>
          <a:ln/>
        </p:spPr>
        <p:txBody>
          <a:bodyPr/>
          <a:lstStyle>
            <a:lvl1pPr>
              <a:defRPr/>
            </a:lvl1pPr>
          </a:lstStyle>
          <a:p>
            <a:pPr>
              <a:defRPr/>
            </a:pPr>
            <a:fld id="{8D5274AA-7F18-47B4-B634-40AA28B03CAF}" type="slidenum">
              <a:rPr lang="de-DE">
                <a:solidFill>
                  <a:srgbClr val="000000"/>
                </a:solidFill>
              </a:rPr>
              <a:pPr>
                <a:defRPr/>
              </a:pPr>
              <a:t>‹Nr.›</a:t>
            </a:fld>
            <a:endParaRPr lang="de-DE">
              <a:solidFill>
                <a:srgbClr val="000000"/>
              </a:solidFill>
            </a:endParaRPr>
          </a:p>
        </p:txBody>
      </p:sp>
      <p:sp>
        <p:nvSpPr>
          <p:cNvPr id="6" name="Rectangle 35"/>
          <p:cNvSpPr>
            <a:spLocks noGrp="1" noChangeArrowheads="1"/>
          </p:cNvSpPr>
          <p:nvPr>
            <p:ph type="dt" sz="half" idx="12"/>
          </p:nvPr>
        </p:nvSpPr>
        <p:spPr>
          <a:ln/>
        </p:spPr>
        <p:txBody>
          <a:bodyPr/>
          <a:lstStyle>
            <a:lvl1pPr>
              <a:defRPr/>
            </a:lvl1pPr>
          </a:lstStyle>
          <a:p>
            <a:pPr>
              <a:defRPr/>
            </a:pPr>
            <a:fld id="{F28F0260-38E0-46D3-8966-290ACD073084}"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432517439"/>
      </p:ext>
    </p:extLst>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userDrawn="1">
  <p:cSld name="1_Titelfolie">
    <p:spTree>
      <p:nvGrpSpPr>
        <p:cNvPr id="1" name=""/>
        <p:cNvGrpSpPr/>
        <p:nvPr/>
      </p:nvGrpSpPr>
      <p:grpSpPr>
        <a:xfrm>
          <a:off x="0" y="0"/>
          <a:ext cx="0" cy="0"/>
          <a:chOff x="0" y="0"/>
          <a:chExt cx="0" cy="0"/>
        </a:xfrm>
      </p:grpSpPr>
      <p:pic>
        <p:nvPicPr>
          <p:cNvPr id="2" name="Picture 6" descr="lwknrw-rgb"/>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6372958" y="179388"/>
            <a:ext cx="2262554"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Fußzeilenplatzhalter 3"/>
          <p:cNvSpPr txBox="1">
            <a:spLocks/>
          </p:cNvSpPr>
          <p:nvPr userDrawn="1"/>
        </p:nvSpPr>
        <p:spPr>
          <a:xfrm>
            <a:off x="0" y="6492876"/>
            <a:ext cx="9144000" cy="365125"/>
          </a:xfrm>
          <a:prstGeom prst="rect">
            <a:avLst/>
          </a:prstGeom>
        </p:spPr>
        <p:txBody>
          <a:bodyPr anchor="ctr"/>
          <a:lstStyle>
            <a:defPPr>
              <a:defRPr lang="de-DE"/>
            </a:defPPr>
            <a:lvl1pPr algn="ctr" rtl="0" fontAlgn="base">
              <a:spcBef>
                <a:spcPct val="0"/>
              </a:spcBef>
              <a:spcAft>
                <a:spcPct val="0"/>
              </a:spcAft>
              <a:defRPr sz="1200" kern="1200">
                <a:solidFill>
                  <a:schemeClr val="tx1">
                    <a:tint val="75000"/>
                  </a:schemeClr>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defTabSz="779252">
              <a:defRPr/>
            </a:pPr>
            <a:r>
              <a:rPr lang="de-DE" b="1" dirty="0" smtClean="0">
                <a:solidFill>
                  <a:srgbClr val="000000">
                    <a:tint val="75000"/>
                  </a:srgbClr>
                </a:solidFill>
              </a:rPr>
              <a:t>Bunge, LWK-NRW / 29.11.2017 – UK COE / BOR</a:t>
            </a:r>
            <a:endParaRPr lang="de-DE" b="1" dirty="0">
              <a:solidFill>
                <a:srgbClr val="000000">
                  <a:tint val="75000"/>
                </a:srgbClr>
              </a:solidFill>
            </a:endParaRPr>
          </a:p>
        </p:txBody>
      </p:sp>
    </p:spTree>
    <p:extLst>
      <p:ext uri="{BB962C8B-B14F-4D97-AF65-F5344CB8AC3E}">
        <p14:creationId xmlns:p14="http://schemas.microsoft.com/office/powerpoint/2010/main" val="753023984"/>
      </p:ext>
    </p:extLst>
  </p:cSld>
  <p:clrMapOvr>
    <a:masterClrMapping/>
  </p:clrMapOvr>
  <p:transition spd="slow">
    <p:fade/>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684213" y="1484313"/>
            <a:ext cx="7772400" cy="1470025"/>
          </a:xfrm>
          <a:prstGeom prst="rect">
            <a:avLst/>
          </a:prstGeom>
        </p:spPr>
        <p:txBody>
          <a:bodyPr/>
          <a:lstStyle>
            <a:lvl1pPr algn="ctr">
              <a:defRPr sz="3200"/>
            </a:lvl1pPr>
          </a:lstStyle>
          <a:p>
            <a:pPr lvl="0"/>
            <a:r>
              <a:rPr lang="de-DE" noProof="0" smtClean="0"/>
              <a:t>Titelmasterformat durch Klicken bearbeiten</a:t>
            </a:r>
          </a:p>
        </p:txBody>
      </p:sp>
      <p:sp>
        <p:nvSpPr>
          <p:cNvPr id="37891" name="Rectangle 3"/>
          <p:cNvSpPr>
            <a:spLocks noGrp="1" noChangeArrowheads="1"/>
          </p:cNvSpPr>
          <p:nvPr>
            <p:ph type="subTitle" idx="1"/>
          </p:nvPr>
        </p:nvSpPr>
        <p:spPr>
          <a:xfrm>
            <a:off x="1331913" y="3429000"/>
            <a:ext cx="6400800" cy="1752600"/>
          </a:xfrm>
          <a:prstGeom prst="rect">
            <a:avLst/>
          </a:prstGeom>
          <a:noFill/>
          <a:extLst>
            <a:ext uri="{909E8E84-426E-40DD-AFC4-6F175D3DCCD1}">
              <a14:hiddenFill xmlns:a14="http://schemas.microsoft.com/office/drawing/2010/main">
                <a:solidFill>
                  <a:srgbClr val="F0F5E6"/>
                </a:solidFill>
              </a14:hiddenFill>
            </a:ext>
          </a:extLst>
        </p:spPr>
        <p:txBody>
          <a:bodyPr/>
          <a:lstStyle>
            <a:lvl1pPr marL="0" indent="0" algn="ctr">
              <a:buFont typeface="Wingdings" pitchFamily="2" charset="2"/>
              <a:buNone/>
              <a:defRPr sz="2400"/>
            </a:lvl1pPr>
          </a:lstStyle>
          <a:p>
            <a:pPr lvl="0"/>
            <a:r>
              <a:rPr lang="de-DE" noProof="0" smtClean="0"/>
              <a:t>Formatvorlage des Untertitelmasters durch Klicken bearbeiten</a:t>
            </a:r>
          </a:p>
        </p:txBody>
      </p:sp>
      <p:sp>
        <p:nvSpPr>
          <p:cNvPr id="37892" name="Rectangle 4"/>
          <p:cNvSpPr>
            <a:spLocks noGrp="1" noChangeArrowheads="1"/>
          </p:cNvSpPr>
          <p:nvPr>
            <p:ph type="ftr" sz="quarter" idx="3"/>
          </p:nvPr>
        </p:nvSpPr>
        <p:spPr>
          <a:xfrm>
            <a:off x="539750" y="6245225"/>
            <a:ext cx="8064500" cy="476250"/>
          </a:xfrm>
          <a:prstGeom prst="rect">
            <a:avLst/>
          </a:prstGeom>
        </p:spPr>
        <p:txBody>
          <a:bodyPr/>
          <a:lstStyle>
            <a:lvl1pPr>
              <a:defRPr/>
            </a:lvl1pPr>
          </a:lstStyle>
          <a:p>
            <a:r>
              <a:rPr lang="de-DE"/>
              <a:t>Kreisstellen Coesfeld/Recklinghausen</a:t>
            </a:r>
          </a:p>
        </p:txBody>
      </p:sp>
      <p:pic>
        <p:nvPicPr>
          <p:cNvPr id="37894" name="Picture 6" descr="lwknrw-rg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25" y="200025"/>
            <a:ext cx="2263775" cy="342900"/>
          </a:xfrm>
          <a:prstGeom prst="rect">
            <a:avLst/>
          </a:prstGeom>
          <a:noFill/>
          <a:extLst>
            <a:ext uri="{909E8E84-426E-40DD-AFC4-6F175D3DCCD1}">
              <a14:hiddenFill xmlns:a14="http://schemas.microsoft.com/office/drawing/2010/main">
                <a:solidFill>
                  <a:srgbClr val="FFFFFF"/>
                </a:solidFill>
              </a14:hiddenFill>
            </a:ext>
          </a:extLst>
        </p:spPr>
      </p:pic>
      <p:pic>
        <p:nvPicPr>
          <p:cNvPr id="37897" name="Picture 9" descr="Rechts_Wasserkooper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99125" y="119063"/>
            <a:ext cx="508000" cy="504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36571165"/>
      </p:ext>
    </p:extLst>
  </p:cSld>
  <p:clrMapOvr>
    <a:masterClrMapping/>
  </p:clrMapOvr>
  <p:transition spd="med"/>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7341274"/>
      </p:ext>
    </p:extLst>
  </p:cSld>
  <p:clrMapOvr>
    <a:masterClrMapping/>
  </p:clrMapOvr>
  <p:transition spd="med"/>
</p:sldLayout>
</file>

<file path=ppt/slideLayouts/slideLayout22.xml><?xml version="1.0" encoding="utf-8"?>
<p:sldLayout xmlns:a="http://schemas.openxmlformats.org/drawingml/2006/main" xmlns:r="http://schemas.openxmlformats.org/officeDocument/2006/relationships" xmlns:p="http://schemas.openxmlformats.org/presentationml/2006/main" type="obj">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06680" y="746760"/>
            <a:ext cx="8930640" cy="640080"/>
          </a:xfrm>
          <a:prstGeom prst="rect">
            <a:avLst/>
          </a:prstGeom>
          <a:noFill/>
        </p:spPr>
        <p:txBody>
          <a:bodyPr/>
          <a:lstStyle>
            <a:lvl1pPr>
              <a:defRPr sz="2800" b="1">
                <a:solidFill>
                  <a:schemeClr val="tx1"/>
                </a:solidFill>
              </a:defRPr>
            </a:lvl1pPr>
          </a:lstStyle>
          <a:p>
            <a:r>
              <a:rPr lang="de-DE" dirty="0" smtClean="0"/>
              <a:t>Titelmasterformat durch Klicken bearbeiten</a:t>
            </a:r>
            <a:endParaRPr lang="de-DE" dirty="0"/>
          </a:p>
        </p:txBody>
      </p:sp>
      <p:sp>
        <p:nvSpPr>
          <p:cNvPr id="3" name="Inhaltsplatzhalter 2"/>
          <p:cNvSpPr>
            <a:spLocks noGrp="1"/>
          </p:cNvSpPr>
          <p:nvPr>
            <p:ph idx="1"/>
          </p:nvPr>
        </p:nvSpPr>
        <p:spPr>
          <a:xfrm>
            <a:off x="106680" y="1402080"/>
            <a:ext cx="8930640" cy="5059680"/>
          </a:xfrm>
          <a:prstGeom prst="rect">
            <a:avLst/>
          </a:prstGeom>
          <a:noFill/>
        </p:spPr>
        <p:txBody>
          <a:bodyPr/>
          <a:lstStyle/>
          <a:p>
            <a:pPr lvl="0"/>
            <a:r>
              <a:rPr lang="de-DE" dirty="0" smtClean="0"/>
              <a:t>Textmasterformat bearbeiten</a:t>
            </a:r>
          </a:p>
        </p:txBody>
      </p:sp>
      <p:sp>
        <p:nvSpPr>
          <p:cNvPr id="4" name="Fußzeilenplatzhalter 3"/>
          <p:cNvSpPr>
            <a:spLocks noGrp="1"/>
          </p:cNvSpPr>
          <p:nvPr>
            <p:ph type="ftr" sz="quarter" idx="10"/>
          </p:nvPr>
        </p:nvSpPr>
        <p:spPr>
          <a:xfrm>
            <a:off x="0" y="6308725"/>
            <a:ext cx="9144000" cy="549275"/>
          </a:xfrm>
          <a:prstGeom prst="rect">
            <a:avLst/>
          </a:prstGeom>
        </p:spPr>
        <p:txBody>
          <a:bodyPr/>
          <a:lstStyle>
            <a:lvl1pPr>
              <a:defRPr/>
            </a:lvl1pPr>
          </a:lstStyle>
          <a:p>
            <a:r>
              <a:rPr lang="de-DE" dirty="0" smtClean="0"/>
              <a:t>anna.elies@lwk.nrw.de</a:t>
            </a:r>
            <a:endParaRPr lang="de-DE" dirty="0"/>
          </a:p>
        </p:txBody>
      </p:sp>
      <p:sp>
        <p:nvSpPr>
          <p:cNvPr id="5" name="Foliennummernplatzhalter 4"/>
          <p:cNvSpPr>
            <a:spLocks noGrp="1"/>
          </p:cNvSpPr>
          <p:nvPr>
            <p:ph type="sldNum" sz="quarter" idx="11"/>
          </p:nvPr>
        </p:nvSpPr>
        <p:spPr>
          <a:xfrm>
            <a:off x="7380288" y="6443663"/>
            <a:ext cx="1225550" cy="288925"/>
          </a:xfrm>
          <a:prstGeom prst="rect">
            <a:avLst/>
          </a:prstGeom>
        </p:spPr>
        <p:txBody>
          <a:bodyPr/>
          <a:lstStyle>
            <a:lvl1pPr>
              <a:defRPr/>
            </a:lvl1pPr>
          </a:lstStyle>
          <a:p>
            <a:fld id="{5413EE2A-EC3A-41F1-A96C-098F61CC510E}" type="slidenum">
              <a:rPr lang="de-DE"/>
              <a:pPr/>
              <a:t>‹Nr.›</a:t>
            </a:fld>
            <a:endParaRPr lang="de-DE"/>
          </a:p>
        </p:txBody>
      </p:sp>
      <p:sp>
        <p:nvSpPr>
          <p:cNvPr id="6" name="Datumsplatzhalter 5"/>
          <p:cNvSpPr>
            <a:spLocks noGrp="1"/>
          </p:cNvSpPr>
          <p:nvPr>
            <p:ph type="dt" sz="half" idx="12"/>
          </p:nvPr>
        </p:nvSpPr>
        <p:spPr>
          <a:xfrm>
            <a:off x="6588125" y="6443663"/>
            <a:ext cx="1439863" cy="288925"/>
          </a:xfrm>
          <a:prstGeom prst="rect">
            <a:avLst/>
          </a:prstGeom>
        </p:spPr>
        <p:txBody>
          <a:bodyPr/>
          <a:lstStyle>
            <a:lvl1pPr>
              <a:defRPr/>
            </a:lvl1pPr>
          </a:lstStyle>
          <a:p>
            <a:fld id="{86E7BC69-EE63-4BBB-BBA7-7E42F00503B0}" type="datetime1">
              <a:rPr lang="de-DE" smtClean="0"/>
              <a:t>08.06.2021</a:t>
            </a:fld>
            <a:endParaRPr lang="de-DE" dirty="0"/>
          </a:p>
        </p:txBody>
      </p:sp>
    </p:spTree>
    <p:extLst>
      <p:ext uri="{BB962C8B-B14F-4D97-AF65-F5344CB8AC3E}">
        <p14:creationId xmlns:p14="http://schemas.microsoft.com/office/powerpoint/2010/main" val="1623408300"/>
      </p:ext>
    </p:extLst>
  </p:cSld>
  <p:clrMapOvr>
    <a:masterClrMapping/>
  </p:clrMapOvr>
  <p:transition spd="med"/>
</p:sldLayout>
</file>

<file path=ppt/slideLayouts/slideLayout23.xml><?xml version="1.0" encoding="utf-8"?>
<p:sldLayout xmlns:a="http://schemas.openxmlformats.org/drawingml/2006/main" xmlns:r="http://schemas.openxmlformats.org/officeDocument/2006/relationships" xmlns:p="http://schemas.openxmlformats.org/presentationml/2006/main" type="blank">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863030353"/>
      </p:ext>
    </p:extLst>
  </p:cSld>
  <p:clrMapOvr>
    <a:masterClrMapping/>
  </p:clrMapOvr>
  <p:transition spd="med"/>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37890" name="Rectangle 2"/>
          <p:cNvSpPr>
            <a:spLocks noGrp="1" noChangeArrowheads="1"/>
          </p:cNvSpPr>
          <p:nvPr>
            <p:ph type="ctrTitle"/>
          </p:nvPr>
        </p:nvSpPr>
        <p:spPr>
          <a:xfrm>
            <a:off x="684213" y="1484315"/>
            <a:ext cx="7772400" cy="1470025"/>
          </a:xfrm>
          <a:prstGeom prst="rect">
            <a:avLst/>
          </a:prstGeom>
        </p:spPr>
        <p:txBody>
          <a:bodyPr/>
          <a:lstStyle>
            <a:lvl1pPr algn="ctr">
              <a:defRPr sz="2400"/>
            </a:lvl1pPr>
          </a:lstStyle>
          <a:p>
            <a:pPr lvl="0"/>
            <a:r>
              <a:rPr lang="de-DE" noProof="0" smtClean="0"/>
              <a:t>Titelmasterformat durch Klicken bearbeiten</a:t>
            </a:r>
          </a:p>
        </p:txBody>
      </p:sp>
      <p:sp>
        <p:nvSpPr>
          <p:cNvPr id="37891" name="Rectangle 3"/>
          <p:cNvSpPr>
            <a:spLocks noGrp="1" noChangeArrowheads="1"/>
          </p:cNvSpPr>
          <p:nvPr>
            <p:ph type="subTitle" idx="1"/>
          </p:nvPr>
        </p:nvSpPr>
        <p:spPr>
          <a:xfrm>
            <a:off x="1331913" y="3429000"/>
            <a:ext cx="6400800" cy="1752600"/>
          </a:xfrm>
          <a:prstGeom prst="rect">
            <a:avLst/>
          </a:prstGeom>
          <a:noFill/>
          <a:extLst>
            <a:ext uri="{909E8E84-426E-40DD-AFC4-6F175D3DCCD1}">
              <a14:hiddenFill xmlns:a14="http://schemas.microsoft.com/office/drawing/2010/main">
                <a:solidFill>
                  <a:srgbClr val="F0F5E6"/>
                </a:solidFill>
              </a14:hiddenFill>
            </a:ext>
          </a:extLst>
        </p:spPr>
        <p:txBody>
          <a:bodyPr/>
          <a:lstStyle>
            <a:lvl1pPr marL="0" indent="0" algn="ctr">
              <a:buFont typeface="Wingdings" pitchFamily="2" charset="2"/>
              <a:buNone/>
              <a:defRPr sz="1800"/>
            </a:lvl1pPr>
          </a:lstStyle>
          <a:p>
            <a:pPr lvl="0"/>
            <a:r>
              <a:rPr lang="de-DE" noProof="0" smtClean="0"/>
              <a:t>Formatvorlage des Untertitelmasters durch Klicken bearbeiten</a:t>
            </a:r>
          </a:p>
        </p:txBody>
      </p:sp>
      <p:sp>
        <p:nvSpPr>
          <p:cNvPr id="37892" name="Rectangle 4"/>
          <p:cNvSpPr>
            <a:spLocks noGrp="1" noChangeArrowheads="1"/>
          </p:cNvSpPr>
          <p:nvPr>
            <p:ph type="ftr" sz="quarter" idx="3"/>
          </p:nvPr>
        </p:nvSpPr>
        <p:spPr>
          <a:xfrm>
            <a:off x="539751" y="6245225"/>
            <a:ext cx="8064500" cy="476250"/>
          </a:xfrm>
          <a:prstGeom prst="rect">
            <a:avLst/>
          </a:prstGeom>
        </p:spPr>
        <p:txBody>
          <a:bodyPr/>
          <a:lstStyle>
            <a:lvl1pPr>
              <a:defRPr/>
            </a:lvl1pPr>
          </a:lstStyle>
          <a:p>
            <a:r>
              <a:rPr lang="de-DE"/>
              <a:t>Kreisstellen Coesfeld/Recklinghausen</a:t>
            </a:r>
          </a:p>
        </p:txBody>
      </p:sp>
      <p:pic>
        <p:nvPicPr>
          <p:cNvPr id="37894" name="Picture 6" descr="lwknrw-rgb"/>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26" y="200025"/>
            <a:ext cx="2263775" cy="342900"/>
          </a:xfrm>
          <a:prstGeom prst="rect">
            <a:avLst/>
          </a:prstGeom>
          <a:noFill/>
          <a:extLst>
            <a:ext uri="{909E8E84-426E-40DD-AFC4-6F175D3DCCD1}">
              <a14:hiddenFill xmlns:a14="http://schemas.microsoft.com/office/drawing/2010/main">
                <a:solidFill>
                  <a:srgbClr val="FFFFFF"/>
                </a:solidFill>
              </a14:hiddenFill>
            </a:ext>
          </a:extLst>
        </p:spPr>
      </p:pic>
      <p:pic>
        <p:nvPicPr>
          <p:cNvPr id="37897" name="Picture 9" descr="Rechts_Wasserkooperatio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99126" y="119065"/>
            <a:ext cx="508000" cy="504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45171548"/>
      </p:ext>
    </p:extLst>
  </p:cSld>
  <p:clrMapOvr>
    <a:masterClrMapping/>
  </p:clrMapOvr>
  <p:transition spd="med"/>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el und Inhalt">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1914404"/>
      </p:ext>
    </p:extLst>
  </p:cSld>
  <p:clrMapOvr>
    <a:masterClrMapping/>
  </p:clrMapOvr>
  <p:transition spd="med"/>
</p:sldLayout>
</file>

<file path=ppt/slideLayouts/slideLayout26.xml><?xml version="1.0" encoding="utf-8"?>
<p:sldLayout xmlns:a="http://schemas.openxmlformats.org/drawingml/2006/main" xmlns:r="http://schemas.openxmlformats.org/officeDocument/2006/relationships" xmlns:p="http://schemas.openxmlformats.org/presentationml/2006/main" type="obj">
  <p:cSld name="1_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06680" y="746760"/>
            <a:ext cx="8930640" cy="640080"/>
          </a:xfrm>
          <a:prstGeom prst="rect">
            <a:avLst/>
          </a:prstGeom>
          <a:noFill/>
        </p:spPr>
        <p:txBody>
          <a:bodyPr/>
          <a:lstStyle>
            <a:lvl1pPr>
              <a:defRPr sz="2100" b="1">
                <a:solidFill>
                  <a:schemeClr val="tx1"/>
                </a:solidFill>
              </a:defRPr>
            </a:lvl1pPr>
          </a:lstStyle>
          <a:p>
            <a:r>
              <a:rPr lang="de-DE" dirty="0" smtClean="0"/>
              <a:t>Titelmasterformat durch Klicken bearbeiten</a:t>
            </a:r>
            <a:endParaRPr lang="de-DE" dirty="0"/>
          </a:p>
        </p:txBody>
      </p:sp>
      <p:sp>
        <p:nvSpPr>
          <p:cNvPr id="3" name="Inhaltsplatzhalter 2"/>
          <p:cNvSpPr>
            <a:spLocks noGrp="1"/>
          </p:cNvSpPr>
          <p:nvPr>
            <p:ph idx="1"/>
          </p:nvPr>
        </p:nvSpPr>
        <p:spPr>
          <a:xfrm>
            <a:off x="106680" y="1402080"/>
            <a:ext cx="8930640" cy="5059680"/>
          </a:xfrm>
          <a:prstGeom prst="rect">
            <a:avLst/>
          </a:prstGeom>
          <a:noFill/>
        </p:spPr>
        <p:txBody>
          <a:bodyPr/>
          <a:lstStyle/>
          <a:p>
            <a:pPr lvl="0"/>
            <a:r>
              <a:rPr lang="de-DE" dirty="0" smtClean="0"/>
              <a:t>Textmasterformat bearbeiten</a:t>
            </a:r>
          </a:p>
        </p:txBody>
      </p:sp>
      <p:sp>
        <p:nvSpPr>
          <p:cNvPr id="4" name="Fußzeilenplatzhalter 3"/>
          <p:cNvSpPr>
            <a:spLocks noGrp="1"/>
          </p:cNvSpPr>
          <p:nvPr>
            <p:ph type="ftr" sz="quarter" idx="10"/>
          </p:nvPr>
        </p:nvSpPr>
        <p:spPr>
          <a:xfrm>
            <a:off x="0" y="6308727"/>
            <a:ext cx="9144000" cy="549275"/>
          </a:xfrm>
          <a:prstGeom prst="rect">
            <a:avLst/>
          </a:prstGeom>
        </p:spPr>
        <p:txBody>
          <a:bodyPr/>
          <a:lstStyle>
            <a:lvl1pPr>
              <a:defRPr/>
            </a:lvl1pPr>
          </a:lstStyle>
          <a:p>
            <a:r>
              <a:rPr lang="de-DE" dirty="0" smtClean="0"/>
              <a:t>anna.elies@lwk.nrw.de</a:t>
            </a:r>
            <a:endParaRPr lang="de-DE" dirty="0"/>
          </a:p>
        </p:txBody>
      </p:sp>
      <p:sp>
        <p:nvSpPr>
          <p:cNvPr id="5" name="Foliennummernplatzhalter 4"/>
          <p:cNvSpPr>
            <a:spLocks noGrp="1"/>
          </p:cNvSpPr>
          <p:nvPr>
            <p:ph type="sldNum" sz="quarter" idx="11"/>
          </p:nvPr>
        </p:nvSpPr>
        <p:spPr>
          <a:xfrm>
            <a:off x="7380289" y="6443665"/>
            <a:ext cx="1225550" cy="288925"/>
          </a:xfrm>
          <a:prstGeom prst="rect">
            <a:avLst/>
          </a:prstGeom>
        </p:spPr>
        <p:txBody>
          <a:bodyPr/>
          <a:lstStyle>
            <a:lvl1pPr>
              <a:defRPr/>
            </a:lvl1pPr>
          </a:lstStyle>
          <a:p>
            <a:fld id="{5413EE2A-EC3A-41F1-A96C-098F61CC510E}" type="slidenum">
              <a:rPr lang="de-DE"/>
              <a:pPr/>
              <a:t>‹Nr.›</a:t>
            </a:fld>
            <a:endParaRPr lang="de-DE"/>
          </a:p>
        </p:txBody>
      </p:sp>
      <p:sp>
        <p:nvSpPr>
          <p:cNvPr id="6" name="Datumsplatzhalter 5"/>
          <p:cNvSpPr>
            <a:spLocks noGrp="1"/>
          </p:cNvSpPr>
          <p:nvPr>
            <p:ph type="dt" sz="half" idx="12"/>
          </p:nvPr>
        </p:nvSpPr>
        <p:spPr>
          <a:xfrm>
            <a:off x="6588126" y="6443665"/>
            <a:ext cx="1439863" cy="288925"/>
          </a:xfrm>
          <a:prstGeom prst="rect">
            <a:avLst/>
          </a:prstGeom>
        </p:spPr>
        <p:txBody>
          <a:bodyPr/>
          <a:lstStyle>
            <a:lvl1pPr>
              <a:defRPr/>
            </a:lvl1pPr>
          </a:lstStyle>
          <a:p>
            <a:fld id="{86E7BC69-EE63-4BBB-BBA7-7E42F00503B0}" type="datetime1">
              <a:rPr lang="de-DE" smtClean="0"/>
              <a:t>08.06.2021</a:t>
            </a:fld>
            <a:endParaRPr lang="de-DE" dirty="0"/>
          </a:p>
        </p:txBody>
      </p:sp>
    </p:spTree>
    <p:extLst>
      <p:ext uri="{BB962C8B-B14F-4D97-AF65-F5344CB8AC3E}">
        <p14:creationId xmlns:p14="http://schemas.microsoft.com/office/powerpoint/2010/main" val="2794070120"/>
      </p:ext>
    </p:extLst>
  </p:cSld>
  <p:clrMapOvr>
    <a:masterClrMapping/>
  </p:clrMapOvr>
  <p:transition spd="med"/>
</p:sldLayout>
</file>

<file path=ppt/slideLayouts/slideLayout27.xml><?xml version="1.0" encoding="utf-8"?>
<p:sldLayout xmlns:a="http://schemas.openxmlformats.org/drawingml/2006/main" xmlns:r="http://schemas.openxmlformats.org/officeDocument/2006/relationships" xmlns:p="http://schemas.openxmlformats.org/presentationml/2006/main" type="blank">
  <p:cSld name="Leer">
    <p:spTree>
      <p:nvGrpSpPr>
        <p:cNvPr id="1" name=""/>
        <p:cNvGrpSpPr/>
        <p:nvPr/>
      </p:nvGrpSpPr>
      <p:grpSpPr>
        <a:xfrm>
          <a:off x="0" y="0"/>
          <a:ext cx="0" cy="0"/>
          <a:chOff x="0" y="0"/>
          <a:chExt cx="0" cy="0"/>
        </a:xfrm>
      </p:grpSpPr>
    </p:spTree>
    <p:extLst>
      <p:ext uri="{BB962C8B-B14F-4D97-AF65-F5344CB8AC3E}">
        <p14:creationId xmlns:p14="http://schemas.microsoft.com/office/powerpoint/2010/main" val="1695187066"/>
      </p:ext>
    </p:extLst>
  </p:cSld>
  <p:clrMapOvr>
    <a:masterClrMapping/>
  </p:clrMapOvr>
  <p:transition spd="med"/>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Datumsplatzhalter 2"/>
          <p:cNvSpPr>
            <a:spLocks noGrp="1"/>
          </p:cNvSpPr>
          <p:nvPr>
            <p:ph type="dt" sz="half" idx="10"/>
          </p:nvPr>
        </p:nvSpPr>
        <p:spPr/>
        <p:txBody>
          <a:bodyPr/>
          <a:lstStyle>
            <a:lvl1pPr>
              <a:defRPr/>
            </a:lvl1pPr>
          </a:lstStyle>
          <a:p>
            <a:r>
              <a:rPr lang="de-DE" smtClean="0"/>
              <a:t>08.05.2016</a:t>
            </a:r>
            <a:endParaRPr lang="de-DE"/>
          </a:p>
        </p:txBody>
      </p:sp>
      <p:sp>
        <p:nvSpPr>
          <p:cNvPr id="4" name="Fußzeilenplatzhalter 3"/>
          <p:cNvSpPr>
            <a:spLocks noGrp="1"/>
          </p:cNvSpPr>
          <p:nvPr>
            <p:ph type="ftr" sz="quarter" idx="11"/>
          </p:nvPr>
        </p:nvSpPr>
        <p:spPr/>
        <p:txBody>
          <a:bodyPr/>
          <a:lstStyle>
            <a:lvl1pPr>
              <a:defRPr/>
            </a:lvl1pPr>
          </a:lstStyle>
          <a:p>
            <a:r>
              <a:rPr lang="de-DE" smtClean="0"/>
              <a:t>Dr. Heinrich Völker-Feldmann </a:t>
            </a:r>
            <a:endParaRPr lang="de-DE"/>
          </a:p>
        </p:txBody>
      </p:sp>
      <p:sp>
        <p:nvSpPr>
          <p:cNvPr id="5" name="Foliennummernplatzhalter 4"/>
          <p:cNvSpPr>
            <a:spLocks noGrp="1"/>
          </p:cNvSpPr>
          <p:nvPr>
            <p:ph type="sldNum" sz="quarter" idx="12"/>
          </p:nvPr>
        </p:nvSpPr>
        <p:spPr/>
        <p:txBody>
          <a:bodyPr/>
          <a:lstStyle>
            <a:lvl1pPr>
              <a:defRPr/>
            </a:lvl1pPr>
          </a:lstStyle>
          <a:p>
            <a:fld id="{175427CC-7127-4A32-9403-35EB0B52F009}" type="slidenum">
              <a:rPr lang="de-DE" smtClean="0"/>
              <a:t>‹Nr.›</a:t>
            </a:fld>
            <a:endParaRPr lang="de-DE"/>
          </a:p>
        </p:txBody>
      </p:sp>
    </p:spTree>
    <p:extLst>
      <p:ext uri="{BB962C8B-B14F-4D97-AF65-F5344CB8AC3E}">
        <p14:creationId xmlns:p14="http://schemas.microsoft.com/office/powerpoint/2010/main" val="409738811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lang="de-DE" smtClean="0"/>
              <a:t>Titelmasterformat durch Klicken bearbeiten</a:t>
            </a:r>
            <a:endParaRPr lang="de-DE"/>
          </a:p>
        </p:txBody>
      </p:sp>
      <p:sp>
        <p:nvSpPr>
          <p:cNvPr id="3" name="Inhaltsplatzhalter 2"/>
          <p:cNvSpPr>
            <a:spLocks noGrp="1"/>
          </p:cNvSpPr>
          <p:nvPr>
            <p:ph sz="half" idx="1"/>
          </p:nvPr>
        </p:nvSpPr>
        <p:spPr>
          <a:xfrm>
            <a:off x="457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4" name="Inhaltsplatzhalter 3"/>
          <p:cNvSpPr>
            <a:spLocks noGrp="1"/>
          </p:cNvSpPr>
          <p:nvPr>
            <p:ph sz="half" idx="2"/>
          </p:nvPr>
        </p:nvSpPr>
        <p:spPr>
          <a:xfrm>
            <a:off x="4648200" y="1600202"/>
            <a:ext cx="40386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de-DE" smtClean="0"/>
              <a:t>Textmasterformat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a:p>
        </p:txBody>
      </p:sp>
      <p:sp>
        <p:nvSpPr>
          <p:cNvPr id="5" name="Datumsplatzhalter 4"/>
          <p:cNvSpPr>
            <a:spLocks noGrp="1"/>
          </p:cNvSpPr>
          <p:nvPr>
            <p:ph type="dt" sz="half" idx="10"/>
          </p:nvPr>
        </p:nvSpPr>
        <p:spPr/>
        <p:txBody>
          <a:bodyPr/>
          <a:lstStyle>
            <a:lvl1pPr>
              <a:defRPr/>
            </a:lvl1pPr>
          </a:lstStyle>
          <a:p>
            <a:r>
              <a:rPr lang="de-DE" smtClean="0"/>
              <a:t>08.05.2016</a:t>
            </a:r>
            <a:endParaRPr lang="de-DE"/>
          </a:p>
        </p:txBody>
      </p:sp>
      <p:sp>
        <p:nvSpPr>
          <p:cNvPr id="6" name="Fußzeilenplatzhalter 5"/>
          <p:cNvSpPr>
            <a:spLocks noGrp="1"/>
          </p:cNvSpPr>
          <p:nvPr>
            <p:ph type="ftr" sz="quarter" idx="11"/>
          </p:nvPr>
        </p:nvSpPr>
        <p:spPr/>
        <p:txBody>
          <a:bodyPr/>
          <a:lstStyle>
            <a:lvl1pPr>
              <a:defRPr/>
            </a:lvl1pPr>
          </a:lstStyle>
          <a:p>
            <a:r>
              <a:rPr lang="de-DE" smtClean="0"/>
              <a:t>Dr. Heinrich Völker-Feldmann </a:t>
            </a:r>
            <a:endParaRPr lang="de-DE"/>
          </a:p>
        </p:txBody>
      </p:sp>
      <p:sp>
        <p:nvSpPr>
          <p:cNvPr id="7" name="Foliennummernplatzhalter 6"/>
          <p:cNvSpPr>
            <a:spLocks noGrp="1"/>
          </p:cNvSpPr>
          <p:nvPr>
            <p:ph type="sldNum" sz="quarter" idx="12"/>
          </p:nvPr>
        </p:nvSpPr>
        <p:spPr/>
        <p:txBody>
          <a:bodyPr/>
          <a:lstStyle>
            <a:lvl1pPr>
              <a:defRPr/>
            </a:lvl1pPr>
          </a:lstStyle>
          <a:p>
            <a:fld id="{175427CC-7127-4A32-9403-35EB0B52F009}" type="slidenum">
              <a:rPr lang="de-DE" smtClean="0"/>
              <a:t>‹Nr.›</a:t>
            </a:fld>
            <a:endParaRPr lang="de-DE"/>
          </a:p>
        </p:txBody>
      </p:sp>
    </p:spTree>
    <p:extLst>
      <p:ext uri="{BB962C8B-B14F-4D97-AF65-F5344CB8AC3E}">
        <p14:creationId xmlns:p14="http://schemas.microsoft.com/office/powerpoint/2010/main" val="1836387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1.wmf"/></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5.xml"/><Relationship Id="rId13"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12" Type="http://schemas.openxmlformats.org/officeDocument/2006/relationships/slideLayout" Target="../slideLayouts/slideLayout19.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11" Type="http://schemas.openxmlformats.org/officeDocument/2006/relationships/slideLayout" Target="../slideLayouts/slideLayout18.xml"/><Relationship Id="rId5" Type="http://schemas.openxmlformats.org/officeDocument/2006/relationships/slideLayout" Target="../slideLayouts/slideLayout12.xml"/><Relationship Id="rId10" Type="http://schemas.openxmlformats.org/officeDocument/2006/relationships/slideLayout" Target="../slideLayouts/slideLayout17.xml"/><Relationship Id="rId4" Type="http://schemas.openxmlformats.org/officeDocument/2006/relationships/slideLayout" Target="../slideLayouts/slideLayout11.xml"/><Relationship Id="rId9" Type="http://schemas.openxmlformats.org/officeDocument/2006/relationships/slideLayout" Target="../slideLayouts/slideLayout16.xml"/><Relationship Id="rId14" Type="http://schemas.openxmlformats.org/officeDocument/2006/relationships/image" Target="../media/image1.wmf"/></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2.xml"/><Relationship Id="rId7" Type="http://schemas.openxmlformats.org/officeDocument/2006/relationships/image" Target="../media/image2.jpeg"/><Relationship Id="rId2" Type="http://schemas.openxmlformats.org/officeDocument/2006/relationships/slideLayout" Target="../slideLayouts/slideLayout21.xml"/><Relationship Id="rId1" Type="http://schemas.openxmlformats.org/officeDocument/2006/relationships/slideLayout" Target="../slideLayouts/slideLayout20.xml"/><Relationship Id="rId6" Type="http://schemas.openxmlformats.org/officeDocument/2006/relationships/image" Target="../media/image1.wmf"/><Relationship Id="rId5" Type="http://schemas.openxmlformats.org/officeDocument/2006/relationships/theme" Target="../theme/theme3.xml"/><Relationship Id="rId4"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1.wmf"/><Relationship Id="rId3" Type="http://schemas.openxmlformats.org/officeDocument/2006/relationships/slideLayout" Target="../slideLayouts/slideLayout26.xml"/><Relationship Id="rId7" Type="http://schemas.openxmlformats.org/officeDocument/2006/relationships/theme" Target="../theme/theme4.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5" Type="http://schemas.openxmlformats.org/officeDocument/2006/relationships/slideLayout" Target="../slideLayouts/slideLayout28.xml"/><Relationship Id="rId4" Type="http://schemas.openxmlformats.org/officeDocument/2006/relationships/slideLayout" Target="../slideLayouts/slideLayout27.xml"/><Relationship Id="rId9" Type="http://schemas.openxmlformats.org/officeDocument/2006/relationships/image" Target="../media/image2.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9750" y="763588"/>
            <a:ext cx="80645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DE" smtClean="0"/>
              <a:t>Titelmasterformat durch Klicken bearbeiten</a:t>
            </a:r>
          </a:p>
        </p:txBody>
      </p:sp>
      <p:sp>
        <p:nvSpPr>
          <p:cNvPr id="1027" name="Rectangle 3"/>
          <p:cNvSpPr>
            <a:spLocks noGrp="1" noChangeArrowheads="1"/>
          </p:cNvSpPr>
          <p:nvPr>
            <p:ph type="body" idx="1"/>
          </p:nvPr>
        </p:nvSpPr>
        <p:spPr bwMode="auto">
          <a:xfrm>
            <a:off x="539750" y="1268413"/>
            <a:ext cx="8064500" cy="4968875"/>
          </a:xfrm>
          <a:prstGeom prst="rect">
            <a:avLst/>
          </a:prstGeom>
          <a:solidFill>
            <a:srgbClr val="F0F5E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1029" name="Rectangle 5"/>
          <p:cNvSpPr>
            <a:spLocks noGrp="1" noChangeArrowheads="1"/>
          </p:cNvSpPr>
          <p:nvPr>
            <p:ph type="ftr" sz="quarter" idx="3"/>
          </p:nvPr>
        </p:nvSpPr>
        <p:spPr bwMode="auto">
          <a:xfrm>
            <a:off x="0" y="6308725"/>
            <a:ext cx="9144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9F4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534988">
              <a:defRPr sz="1200" dirty="0"/>
            </a:lvl1pPr>
          </a:lstStyle>
          <a:p>
            <a:pPr>
              <a:defRPr/>
            </a:pPr>
            <a:r>
              <a:rPr lang="de-DE"/>
              <a:t>LK NRW-FB </a:t>
            </a:r>
            <a:r>
              <a:rPr lang="de-DE" smtClean="0"/>
              <a:t>61</a:t>
            </a:r>
            <a:endParaRPr lang="de-DE"/>
          </a:p>
        </p:txBody>
      </p:sp>
      <p:sp>
        <p:nvSpPr>
          <p:cNvPr id="1030" name="Rectangle 6"/>
          <p:cNvSpPr>
            <a:spLocks noGrp="1" noChangeArrowheads="1"/>
          </p:cNvSpPr>
          <p:nvPr>
            <p:ph type="sldNum" sz="quarter" idx="4"/>
          </p:nvPr>
        </p:nvSpPr>
        <p:spPr bwMode="auto">
          <a:xfrm>
            <a:off x="7380288" y="6453188"/>
            <a:ext cx="1225550" cy="4048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lgn="r">
              <a:defRPr sz="1200"/>
            </a:lvl1pPr>
          </a:lstStyle>
          <a:p>
            <a:pPr>
              <a:defRPr/>
            </a:pPr>
            <a:fld id="{2B9648C9-A221-4F5B-BDAE-47394CE738C4}" type="slidenum">
              <a:rPr lang="de-DE"/>
              <a:pPr>
                <a:defRPr/>
              </a:pPr>
              <a:t>‹Nr.›</a:t>
            </a:fld>
            <a:endParaRPr lang="de-DE"/>
          </a:p>
        </p:txBody>
      </p:sp>
      <p:pic>
        <p:nvPicPr>
          <p:cNvPr id="2" name="Picture 28" descr="lwknrw-rgb"/>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6372225" y="179388"/>
            <a:ext cx="2263775"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 bg1="lt1" tx1="dk1" bg2="lt2" tx2="dk2" accent1="accent1" accent2="accent2" accent3="accent3" accent4="accent4" accent5="accent5" accent6="accent6" hlink="hlink" folHlink="folHlink"/>
  <p:sldLayoutIdLst>
    <p:sldLayoutId id="2147485279" r:id="rId1"/>
    <p:sldLayoutId id="2147485212" r:id="rId2"/>
    <p:sldLayoutId id="2147485280" r:id="rId3"/>
    <p:sldLayoutId id="2147485281" r:id="rId4"/>
    <p:sldLayoutId id="2147485282" r:id="rId5"/>
    <p:sldLayoutId id="2147485284" r:id="rId6"/>
    <p:sldLayoutId id="2147485306" r:id="rId7"/>
  </p:sldLayoutIdLst>
  <p:transition spd="med"/>
  <p:timing>
    <p:tnLst>
      <p:par>
        <p:cTn id="1" dur="indefinite" restart="never" nodeType="tmRoot"/>
      </p:par>
    </p:tnLst>
  </p:timing>
  <p:hf hdr="0" dt="0"/>
  <p:txStyles>
    <p:titleStyle>
      <a:lvl1pPr algn="l" rtl="0" eaLnBrk="0" fontAlgn="base" hangingPunct="0">
        <a:spcBef>
          <a:spcPct val="0"/>
        </a:spcBef>
        <a:spcAft>
          <a:spcPct val="0"/>
        </a:spcAft>
        <a:defRPr sz="2400" b="1">
          <a:solidFill>
            <a:srgbClr val="009F47"/>
          </a:solidFill>
          <a:latin typeface="+mj-lt"/>
          <a:ea typeface="+mj-ea"/>
          <a:cs typeface="+mj-cs"/>
        </a:defRPr>
      </a:lvl1pPr>
      <a:lvl2pPr algn="l" rtl="0" eaLnBrk="0" fontAlgn="base" hangingPunct="0">
        <a:spcBef>
          <a:spcPct val="0"/>
        </a:spcBef>
        <a:spcAft>
          <a:spcPct val="0"/>
        </a:spcAft>
        <a:defRPr sz="2400" b="1">
          <a:solidFill>
            <a:srgbClr val="009F47"/>
          </a:solidFill>
          <a:latin typeface="Arial" charset="0"/>
        </a:defRPr>
      </a:lvl2pPr>
      <a:lvl3pPr algn="l" rtl="0" eaLnBrk="0" fontAlgn="base" hangingPunct="0">
        <a:spcBef>
          <a:spcPct val="0"/>
        </a:spcBef>
        <a:spcAft>
          <a:spcPct val="0"/>
        </a:spcAft>
        <a:defRPr sz="2400" b="1">
          <a:solidFill>
            <a:srgbClr val="009F47"/>
          </a:solidFill>
          <a:latin typeface="Arial" charset="0"/>
        </a:defRPr>
      </a:lvl3pPr>
      <a:lvl4pPr algn="l" rtl="0" eaLnBrk="0" fontAlgn="base" hangingPunct="0">
        <a:spcBef>
          <a:spcPct val="0"/>
        </a:spcBef>
        <a:spcAft>
          <a:spcPct val="0"/>
        </a:spcAft>
        <a:defRPr sz="2400" b="1">
          <a:solidFill>
            <a:srgbClr val="009F47"/>
          </a:solidFill>
          <a:latin typeface="Arial" charset="0"/>
        </a:defRPr>
      </a:lvl4pPr>
      <a:lvl5pPr algn="l" rtl="0" eaLnBrk="0" fontAlgn="base" hangingPunct="0">
        <a:spcBef>
          <a:spcPct val="0"/>
        </a:spcBef>
        <a:spcAft>
          <a:spcPct val="0"/>
        </a:spcAft>
        <a:defRPr sz="2400" b="1">
          <a:solidFill>
            <a:srgbClr val="009F47"/>
          </a:solidFill>
          <a:latin typeface="Arial" charset="0"/>
        </a:defRPr>
      </a:lvl5pPr>
      <a:lvl6pPr marL="457200" algn="l" rtl="0" fontAlgn="base">
        <a:spcBef>
          <a:spcPct val="0"/>
        </a:spcBef>
        <a:spcAft>
          <a:spcPct val="0"/>
        </a:spcAft>
        <a:defRPr sz="2400" b="1">
          <a:solidFill>
            <a:srgbClr val="009F47"/>
          </a:solidFill>
          <a:latin typeface="Arial" charset="0"/>
        </a:defRPr>
      </a:lvl6pPr>
      <a:lvl7pPr marL="914400" algn="l" rtl="0" fontAlgn="base">
        <a:spcBef>
          <a:spcPct val="0"/>
        </a:spcBef>
        <a:spcAft>
          <a:spcPct val="0"/>
        </a:spcAft>
        <a:defRPr sz="2400" b="1">
          <a:solidFill>
            <a:srgbClr val="009F47"/>
          </a:solidFill>
          <a:latin typeface="Arial" charset="0"/>
        </a:defRPr>
      </a:lvl7pPr>
      <a:lvl8pPr marL="1371600" algn="l" rtl="0" fontAlgn="base">
        <a:spcBef>
          <a:spcPct val="0"/>
        </a:spcBef>
        <a:spcAft>
          <a:spcPct val="0"/>
        </a:spcAft>
        <a:defRPr sz="2400" b="1">
          <a:solidFill>
            <a:srgbClr val="009F47"/>
          </a:solidFill>
          <a:latin typeface="Arial" charset="0"/>
        </a:defRPr>
      </a:lvl8pPr>
      <a:lvl9pPr marL="1828800" algn="l" rtl="0" fontAlgn="base">
        <a:spcBef>
          <a:spcPct val="0"/>
        </a:spcBef>
        <a:spcAft>
          <a:spcPct val="0"/>
        </a:spcAft>
        <a:defRPr sz="2400" b="1">
          <a:solidFill>
            <a:srgbClr val="009F47"/>
          </a:solidFill>
          <a:latin typeface="Arial" charset="0"/>
        </a:defRPr>
      </a:lvl9pPr>
    </p:titleStyle>
    <p:bodyStyle>
      <a:lvl1pPr marL="261938" indent="-261938"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ea typeface="+mn-ea"/>
          <a:cs typeface="+mn-cs"/>
        </a:defRPr>
      </a:lvl1pPr>
      <a:lvl2pPr marL="711200" indent="-269875"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2pPr>
      <a:lvl3pPr marL="1160463" indent="-269875"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3pPr>
      <a:lvl4pPr marL="1611313" indent="-271463"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4pPr>
      <a:lvl5pPr marL="2060575" indent="-269875"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5pPr>
      <a:lvl6pPr marL="25177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6pPr>
      <a:lvl7pPr marL="29749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7pPr>
      <a:lvl8pPr marL="34321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8pPr>
      <a:lvl9pPr marL="38893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539750" y="763588"/>
            <a:ext cx="806450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DE" altLang="de-DE" smtClean="0"/>
              <a:t>Titelmasterformat durch Klicken bearbeiten</a:t>
            </a:r>
          </a:p>
        </p:txBody>
      </p:sp>
      <p:sp>
        <p:nvSpPr>
          <p:cNvPr id="1027" name="Rectangle 3"/>
          <p:cNvSpPr>
            <a:spLocks noGrp="1" noChangeArrowheads="1"/>
          </p:cNvSpPr>
          <p:nvPr>
            <p:ph type="body" idx="1"/>
          </p:nvPr>
        </p:nvSpPr>
        <p:spPr bwMode="auto">
          <a:xfrm>
            <a:off x="539750" y="1268413"/>
            <a:ext cx="8064500" cy="4968875"/>
          </a:xfrm>
          <a:prstGeom prst="rect">
            <a:avLst/>
          </a:prstGeom>
          <a:solidFill>
            <a:srgbClr val="F0F5E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lvl="0"/>
            <a:r>
              <a:rPr lang="de-DE" altLang="de-DE" smtClean="0"/>
              <a:t>Textmasterformate durch Klicken bearbeiten</a:t>
            </a:r>
          </a:p>
          <a:p>
            <a:pPr lvl="1"/>
            <a:r>
              <a:rPr lang="de-DE" altLang="de-DE" smtClean="0"/>
              <a:t>Zweite Ebene</a:t>
            </a:r>
          </a:p>
          <a:p>
            <a:pPr lvl="2"/>
            <a:r>
              <a:rPr lang="de-DE" altLang="de-DE" smtClean="0"/>
              <a:t>Dritte Ebene</a:t>
            </a:r>
          </a:p>
          <a:p>
            <a:pPr lvl="3"/>
            <a:r>
              <a:rPr lang="de-DE" altLang="de-DE" smtClean="0"/>
              <a:t>Vierte Ebene</a:t>
            </a:r>
          </a:p>
          <a:p>
            <a:pPr lvl="4"/>
            <a:r>
              <a:rPr lang="de-DE" altLang="de-DE" smtClean="0"/>
              <a:t>Fünfte Ebene</a:t>
            </a:r>
          </a:p>
        </p:txBody>
      </p:sp>
      <p:sp>
        <p:nvSpPr>
          <p:cNvPr id="1029" name="Rectangle 5"/>
          <p:cNvSpPr>
            <a:spLocks noGrp="1" noChangeArrowheads="1"/>
          </p:cNvSpPr>
          <p:nvPr>
            <p:ph type="ftr" sz="quarter" idx="3"/>
          </p:nvPr>
        </p:nvSpPr>
        <p:spPr bwMode="auto">
          <a:xfrm>
            <a:off x="0" y="6308725"/>
            <a:ext cx="9144000" cy="549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rgbClr val="009F47"/>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marL="534988">
              <a:defRPr sz="1200" smtClean="0"/>
            </a:lvl1pPr>
          </a:lstStyle>
          <a:p>
            <a:pPr fontAlgn="base">
              <a:spcBef>
                <a:spcPct val="0"/>
              </a:spcBef>
              <a:spcAft>
                <a:spcPct val="0"/>
              </a:spcAft>
              <a:defRPr/>
            </a:pPr>
            <a:r>
              <a:rPr lang="de-DE">
                <a:solidFill>
                  <a:srgbClr val="000000"/>
                </a:solidFill>
              </a:rPr>
              <a:t>Bastian.Lenert@lwk.nrw.de</a:t>
            </a:r>
          </a:p>
        </p:txBody>
      </p:sp>
      <p:sp>
        <p:nvSpPr>
          <p:cNvPr id="1030" name="Rectangle 6"/>
          <p:cNvSpPr>
            <a:spLocks noGrp="1" noChangeArrowheads="1"/>
          </p:cNvSpPr>
          <p:nvPr>
            <p:ph type="sldNum" sz="quarter" idx="4"/>
          </p:nvPr>
        </p:nvSpPr>
        <p:spPr bwMode="auto">
          <a:xfrm>
            <a:off x="7380288" y="6443663"/>
            <a:ext cx="1225550" cy="28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bodyPr>
          <a:lstStyle>
            <a:lvl1pPr algn="r">
              <a:defRPr sz="1200" smtClean="0"/>
            </a:lvl1pPr>
          </a:lstStyle>
          <a:p>
            <a:pPr fontAlgn="base">
              <a:spcBef>
                <a:spcPct val="0"/>
              </a:spcBef>
              <a:spcAft>
                <a:spcPct val="0"/>
              </a:spcAft>
              <a:defRPr/>
            </a:pPr>
            <a:fld id="{13E677A9-6422-4A1A-945B-45FE3A04DEE6}" type="slidenum">
              <a:rPr lang="de-DE">
                <a:solidFill>
                  <a:srgbClr val="000000"/>
                </a:solidFill>
              </a:rPr>
              <a:pPr fontAlgn="base">
                <a:spcBef>
                  <a:spcPct val="0"/>
                </a:spcBef>
                <a:spcAft>
                  <a:spcPct val="0"/>
                </a:spcAft>
                <a:defRPr/>
              </a:pPr>
              <a:t>‹Nr.›</a:t>
            </a:fld>
            <a:endParaRPr lang="de-DE">
              <a:solidFill>
                <a:srgbClr val="000000"/>
              </a:solidFill>
            </a:endParaRPr>
          </a:p>
        </p:txBody>
      </p:sp>
      <p:pic>
        <p:nvPicPr>
          <p:cNvPr id="2" name="Picture 28" descr="lwknrw-rgb"/>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372225" y="179388"/>
            <a:ext cx="2263775" cy="342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59" name="Rectangle 35"/>
          <p:cNvSpPr>
            <a:spLocks noGrp="1" noChangeArrowheads="1"/>
          </p:cNvSpPr>
          <p:nvPr>
            <p:ph type="dt" sz="half" idx="2"/>
          </p:nvPr>
        </p:nvSpPr>
        <p:spPr bwMode="auto">
          <a:xfrm>
            <a:off x="6588125" y="6443663"/>
            <a:ext cx="1439863" cy="2889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smtClean="0"/>
            </a:lvl1pPr>
          </a:lstStyle>
          <a:p>
            <a:pPr fontAlgn="base">
              <a:spcBef>
                <a:spcPct val="0"/>
              </a:spcBef>
              <a:spcAft>
                <a:spcPct val="0"/>
              </a:spcAft>
              <a:defRPr/>
            </a:pPr>
            <a:fld id="{970817B8-35B0-4AB1-8CC9-C327EEBE63F5}" type="datetime1">
              <a:rPr lang="de-DE" smtClean="0">
                <a:solidFill>
                  <a:srgbClr val="000000"/>
                </a:solidFill>
              </a:rPr>
              <a:t>08.06.2021</a:t>
            </a:fld>
            <a:endParaRPr lang="de-DE">
              <a:solidFill>
                <a:srgbClr val="000000"/>
              </a:solidFill>
            </a:endParaRPr>
          </a:p>
        </p:txBody>
      </p:sp>
    </p:spTree>
    <p:extLst>
      <p:ext uri="{BB962C8B-B14F-4D97-AF65-F5344CB8AC3E}">
        <p14:creationId xmlns:p14="http://schemas.microsoft.com/office/powerpoint/2010/main" val="1455258615"/>
      </p:ext>
    </p:extLst>
  </p:cSld>
  <p:clrMap bg1="lt1" tx1="dk1" bg2="lt2" tx2="dk2" accent1="accent1" accent2="accent2" accent3="accent3" accent4="accent4" accent5="accent5" accent6="accent6" hlink="hlink" folHlink="folHlink"/>
  <p:sldLayoutIdLst>
    <p:sldLayoutId id="2147485286" r:id="rId1"/>
    <p:sldLayoutId id="2147485287" r:id="rId2"/>
    <p:sldLayoutId id="2147485288" r:id="rId3"/>
    <p:sldLayoutId id="2147485289" r:id="rId4"/>
    <p:sldLayoutId id="2147485290" r:id="rId5"/>
    <p:sldLayoutId id="2147485291" r:id="rId6"/>
    <p:sldLayoutId id="2147485292" r:id="rId7"/>
    <p:sldLayoutId id="2147485293" r:id="rId8"/>
    <p:sldLayoutId id="2147485294" r:id="rId9"/>
    <p:sldLayoutId id="2147485295" r:id="rId10"/>
    <p:sldLayoutId id="2147485296" r:id="rId11"/>
    <p:sldLayoutId id="2147485297" r:id="rId12"/>
  </p:sldLayoutIdLst>
  <p:transition spd="med"/>
  <p:timing>
    <p:tnLst>
      <p:par>
        <p:cTn id="1" dur="indefinite" restart="never" nodeType="tmRoot"/>
      </p:par>
    </p:tnLst>
  </p:timing>
  <p:hf hdr="0" dt="0"/>
  <p:txStyles>
    <p:titleStyle>
      <a:lvl1pPr algn="l" rtl="0" eaLnBrk="0" fontAlgn="base" hangingPunct="0">
        <a:spcBef>
          <a:spcPct val="0"/>
        </a:spcBef>
        <a:spcAft>
          <a:spcPct val="0"/>
        </a:spcAft>
        <a:defRPr sz="2400" b="1">
          <a:solidFill>
            <a:srgbClr val="009F47"/>
          </a:solidFill>
          <a:latin typeface="+mj-lt"/>
          <a:ea typeface="+mj-ea"/>
          <a:cs typeface="+mj-cs"/>
        </a:defRPr>
      </a:lvl1pPr>
      <a:lvl2pPr algn="l" rtl="0" eaLnBrk="0" fontAlgn="base" hangingPunct="0">
        <a:spcBef>
          <a:spcPct val="0"/>
        </a:spcBef>
        <a:spcAft>
          <a:spcPct val="0"/>
        </a:spcAft>
        <a:defRPr sz="2400" b="1">
          <a:solidFill>
            <a:srgbClr val="009F47"/>
          </a:solidFill>
          <a:latin typeface="Arial" charset="0"/>
        </a:defRPr>
      </a:lvl2pPr>
      <a:lvl3pPr algn="l" rtl="0" eaLnBrk="0" fontAlgn="base" hangingPunct="0">
        <a:spcBef>
          <a:spcPct val="0"/>
        </a:spcBef>
        <a:spcAft>
          <a:spcPct val="0"/>
        </a:spcAft>
        <a:defRPr sz="2400" b="1">
          <a:solidFill>
            <a:srgbClr val="009F47"/>
          </a:solidFill>
          <a:latin typeface="Arial" charset="0"/>
        </a:defRPr>
      </a:lvl3pPr>
      <a:lvl4pPr algn="l" rtl="0" eaLnBrk="0" fontAlgn="base" hangingPunct="0">
        <a:spcBef>
          <a:spcPct val="0"/>
        </a:spcBef>
        <a:spcAft>
          <a:spcPct val="0"/>
        </a:spcAft>
        <a:defRPr sz="2400" b="1">
          <a:solidFill>
            <a:srgbClr val="009F47"/>
          </a:solidFill>
          <a:latin typeface="Arial" charset="0"/>
        </a:defRPr>
      </a:lvl4pPr>
      <a:lvl5pPr algn="l" rtl="0" eaLnBrk="0" fontAlgn="base" hangingPunct="0">
        <a:spcBef>
          <a:spcPct val="0"/>
        </a:spcBef>
        <a:spcAft>
          <a:spcPct val="0"/>
        </a:spcAft>
        <a:defRPr sz="2400" b="1">
          <a:solidFill>
            <a:srgbClr val="009F47"/>
          </a:solidFill>
          <a:latin typeface="Arial" charset="0"/>
        </a:defRPr>
      </a:lvl5pPr>
      <a:lvl6pPr marL="457200" algn="l" rtl="0" fontAlgn="base">
        <a:spcBef>
          <a:spcPct val="0"/>
        </a:spcBef>
        <a:spcAft>
          <a:spcPct val="0"/>
        </a:spcAft>
        <a:defRPr sz="2400" b="1">
          <a:solidFill>
            <a:srgbClr val="009F47"/>
          </a:solidFill>
          <a:latin typeface="Arial" charset="0"/>
        </a:defRPr>
      </a:lvl6pPr>
      <a:lvl7pPr marL="914400" algn="l" rtl="0" fontAlgn="base">
        <a:spcBef>
          <a:spcPct val="0"/>
        </a:spcBef>
        <a:spcAft>
          <a:spcPct val="0"/>
        </a:spcAft>
        <a:defRPr sz="2400" b="1">
          <a:solidFill>
            <a:srgbClr val="009F47"/>
          </a:solidFill>
          <a:latin typeface="Arial" charset="0"/>
        </a:defRPr>
      </a:lvl7pPr>
      <a:lvl8pPr marL="1371600" algn="l" rtl="0" fontAlgn="base">
        <a:spcBef>
          <a:spcPct val="0"/>
        </a:spcBef>
        <a:spcAft>
          <a:spcPct val="0"/>
        </a:spcAft>
        <a:defRPr sz="2400" b="1">
          <a:solidFill>
            <a:srgbClr val="009F47"/>
          </a:solidFill>
          <a:latin typeface="Arial" charset="0"/>
        </a:defRPr>
      </a:lvl8pPr>
      <a:lvl9pPr marL="1828800" algn="l" rtl="0" fontAlgn="base">
        <a:spcBef>
          <a:spcPct val="0"/>
        </a:spcBef>
        <a:spcAft>
          <a:spcPct val="0"/>
        </a:spcAft>
        <a:defRPr sz="2400" b="1">
          <a:solidFill>
            <a:srgbClr val="009F47"/>
          </a:solidFill>
          <a:latin typeface="Arial" charset="0"/>
        </a:defRPr>
      </a:lvl9pPr>
    </p:titleStyle>
    <p:bodyStyle>
      <a:lvl1pPr marL="261938" indent="-261938"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ea typeface="+mn-ea"/>
          <a:cs typeface="+mn-cs"/>
        </a:defRPr>
      </a:lvl1pPr>
      <a:lvl2pPr marL="711200" indent="-269875"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2pPr>
      <a:lvl3pPr marL="1160463" indent="-269875"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3pPr>
      <a:lvl4pPr marL="1611313" indent="-271463"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4pPr>
      <a:lvl5pPr marL="2060575" indent="-269875" algn="l" defTabSz="952500" rtl="0" eaLnBrk="0" fontAlgn="base" hangingPunct="0">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5pPr>
      <a:lvl6pPr marL="25177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6pPr>
      <a:lvl7pPr marL="29749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7pPr>
      <a:lvl8pPr marL="34321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8pPr>
      <a:lvl9pPr marL="3889375" indent="-269875" algn="l" defTabSz="952500" rtl="0" fontAlgn="base">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52" name="Picture 28" descr="lwknrw-rgb"/>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72225" y="219075"/>
            <a:ext cx="2263775" cy="342900"/>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Rechts_Wasserkooperation"/>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5651500" y="138113"/>
            <a:ext cx="508000" cy="504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62110767"/>
      </p:ext>
    </p:extLst>
  </p:cSld>
  <p:clrMap bg1="lt1" tx1="dk1" bg2="lt2" tx2="dk2" accent1="accent1" accent2="accent2" accent3="accent3" accent4="accent4" accent5="accent5" accent6="accent6" hlink="hlink" folHlink="folHlink"/>
  <p:sldLayoutIdLst>
    <p:sldLayoutId id="2147485300" r:id="rId1"/>
    <p:sldLayoutId id="2147485301" r:id="rId2"/>
    <p:sldLayoutId id="2147485302" r:id="rId3"/>
    <p:sldLayoutId id="2147485303" r:id="rId4"/>
  </p:sldLayoutIdLst>
  <p:transition spd="med"/>
  <p:timing>
    <p:tnLst>
      <p:par>
        <p:cTn id="1" dur="indefinite" restart="never" nodeType="tmRoot"/>
      </p:par>
    </p:tnLst>
  </p:timing>
  <p:hf hdr="0" dt="0"/>
  <p:txStyles>
    <p:titleStyle>
      <a:lvl1pPr algn="l" rtl="0" eaLnBrk="1" fontAlgn="base" hangingPunct="1">
        <a:spcBef>
          <a:spcPct val="0"/>
        </a:spcBef>
        <a:spcAft>
          <a:spcPct val="0"/>
        </a:spcAft>
        <a:defRPr sz="2400" b="1">
          <a:solidFill>
            <a:srgbClr val="009F47"/>
          </a:solidFill>
          <a:latin typeface="+mj-lt"/>
          <a:ea typeface="+mj-ea"/>
          <a:cs typeface="+mj-cs"/>
        </a:defRPr>
      </a:lvl1pPr>
      <a:lvl2pPr algn="l" rtl="0" eaLnBrk="1" fontAlgn="base" hangingPunct="1">
        <a:spcBef>
          <a:spcPct val="0"/>
        </a:spcBef>
        <a:spcAft>
          <a:spcPct val="0"/>
        </a:spcAft>
        <a:defRPr sz="2400" b="1">
          <a:solidFill>
            <a:srgbClr val="009F47"/>
          </a:solidFill>
          <a:latin typeface="Arial" charset="0"/>
        </a:defRPr>
      </a:lvl2pPr>
      <a:lvl3pPr algn="l" rtl="0" eaLnBrk="1" fontAlgn="base" hangingPunct="1">
        <a:spcBef>
          <a:spcPct val="0"/>
        </a:spcBef>
        <a:spcAft>
          <a:spcPct val="0"/>
        </a:spcAft>
        <a:defRPr sz="2400" b="1">
          <a:solidFill>
            <a:srgbClr val="009F47"/>
          </a:solidFill>
          <a:latin typeface="Arial" charset="0"/>
        </a:defRPr>
      </a:lvl3pPr>
      <a:lvl4pPr algn="l" rtl="0" eaLnBrk="1" fontAlgn="base" hangingPunct="1">
        <a:spcBef>
          <a:spcPct val="0"/>
        </a:spcBef>
        <a:spcAft>
          <a:spcPct val="0"/>
        </a:spcAft>
        <a:defRPr sz="2400" b="1">
          <a:solidFill>
            <a:srgbClr val="009F47"/>
          </a:solidFill>
          <a:latin typeface="Arial" charset="0"/>
        </a:defRPr>
      </a:lvl4pPr>
      <a:lvl5pPr algn="l" rtl="0" eaLnBrk="1" fontAlgn="base" hangingPunct="1">
        <a:spcBef>
          <a:spcPct val="0"/>
        </a:spcBef>
        <a:spcAft>
          <a:spcPct val="0"/>
        </a:spcAft>
        <a:defRPr sz="2400" b="1">
          <a:solidFill>
            <a:srgbClr val="009F47"/>
          </a:solidFill>
          <a:latin typeface="Arial" charset="0"/>
        </a:defRPr>
      </a:lvl5pPr>
      <a:lvl6pPr marL="457200" algn="l" rtl="0" eaLnBrk="1" fontAlgn="base" hangingPunct="1">
        <a:spcBef>
          <a:spcPct val="0"/>
        </a:spcBef>
        <a:spcAft>
          <a:spcPct val="0"/>
        </a:spcAft>
        <a:defRPr sz="2400" b="1">
          <a:solidFill>
            <a:srgbClr val="009F47"/>
          </a:solidFill>
          <a:latin typeface="Arial" charset="0"/>
        </a:defRPr>
      </a:lvl6pPr>
      <a:lvl7pPr marL="914400" algn="l" rtl="0" eaLnBrk="1" fontAlgn="base" hangingPunct="1">
        <a:spcBef>
          <a:spcPct val="0"/>
        </a:spcBef>
        <a:spcAft>
          <a:spcPct val="0"/>
        </a:spcAft>
        <a:defRPr sz="2400" b="1">
          <a:solidFill>
            <a:srgbClr val="009F47"/>
          </a:solidFill>
          <a:latin typeface="Arial" charset="0"/>
        </a:defRPr>
      </a:lvl7pPr>
      <a:lvl8pPr marL="1371600" algn="l" rtl="0" eaLnBrk="1" fontAlgn="base" hangingPunct="1">
        <a:spcBef>
          <a:spcPct val="0"/>
        </a:spcBef>
        <a:spcAft>
          <a:spcPct val="0"/>
        </a:spcAft>
        <a:defRPr sz="2400" b="1">
          <a:solidFill>
            <a:srgbClr val="009F47"/>
          </a:solidFill>
          <a:latin typeface="Arial" charset="0"/>
        </a:defRPr>
      </a:lvl8pPr>
      <a:lvl9pPr marL="1828800" algn="l" rtl="0" eaLnBrk="1" fontAlgn="base" hangingPunct="1">
        <a:spcBef>
          <a:spcPct val="0"/>
        </a:spcBef>
        <a:spcAft>
          <a:spcPct val="0"/>
        </a:spcAft>
        <a:defRPr sz="2400" b="1">
          <a:solidFill>
            <a:srgbClr val="009F47"/>
          </a:solidFill>
          <a:latin typeface="Arial" charset="0"/>
        </a:defRPr>
      </a:lvl9pPr>
    </p:titleStyle>
    <p:bodyStyle>
      <a:lvl1pPr marL="261938" indent="-261938"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ea typeface="+mn-ea"/>
          <a:cs typeface="+mn-cs"/>
        </a:defRPr>
      </a:lvl1pPr>
      <a:lvl2pPr marL="711200" indent="-269875"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2pPr>
      <a:lvl3pPr marL="1160463" indent="-269875"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3pPr>
      <a:lvl4pPr marL="1611313" indent="-271463"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4pPr>
      <a:lvl5pPr marL="2060575" indent="-269875"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5pPr>
      <a:lvl6pPr marL="2517775" indent="-269875"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6pPr>
      <a:lvl7pPr marL="2974975" indent="-269875"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7pPr>
      <a:lvl8pPr marL="3432175" indent="-269875"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8pPr>
      <a:lvl9pPr marL="3889375" indent="-269875" algn="l" defTabSz="952500" rtl="0" eaLnBrk="1" fontAlgn="base" hangingPunct="1">
        <a:lnSpc>
          <a:spcPct val="110000"/>
        </a:lnSpc>
        <a:spcBef>
          <a:spcPct val="0"/>
        </a:spcBef>
        <a:spcAft>
          <a:spcPct val="35000"/>
        </a:spcAft>
        <a:buClr>
          <a:schemeClr val="tx1"/>
        </a:buClr>
        <a:buSzPct val="120000"/>
        <a:buFont typeface="Wingdings" pitchFamily="2" charset="2"/>
        <a:buChar char="§"/>
        <a:defRPr sz="20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1052" name="Picture 28" descr="lwknrw-rgb"/>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372226" y="219075"/>
            <a:ext cx="2263775" cy="342900"/>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Rechts_Wasserkooperation"/>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5651501" y="138115"/>
            <a:ext cx="508000" cy="504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934332"/>
      </p:ext>
    </p:extLst>
  </p:cSld>
  <p:clrMap bg1="lt1" tx1="dk1" bg2="lt2" tx2="dk2" accent1="accent1" accent2="accent2" accent3="accent3" accent4="accent4" accent5="accent5" accent6="accent6" hlink="hlink" folHlink="folHlink"/>
  <p:sldLayoutIdLst>
    <p:sldLayoutId id="2147485320" r:id="rId1"/>
    <p:sldLayoutId id="2147485321" r:id="rId2"/>
    <p:sldLayoutId id="2147485322" r:id="rId3"/>
    <p:sldLayoutId id="2147485323" r:id="rId4"/>
    <p:sldLayoutId id="2147485324" r:id="rId5"/>
    <p:sldLayoutId id="2147485325" r:id="rId6"/>
  </p:sldLayoutIdLst>
  <p:transition spd="med"/>
  <p:timing>
    <p:tnLst>
      <p:par>
        <p:cTn id="1" dur="indefinite" restart="never" nodeType="tmRoot"/>
      </p:par>
    </p:tnLst>
  </p:timing>
  <p:hf hdr="0" dt="0"/>
  <p:txStyles>
    <p:titleStyle>
      <a:lvl1pPr algn="l" rtl="0" eaLnBrk="1" fontAlgn="base" hangingPunct="1">
        <a:spcBef>
          <a:spcPct val="0"/>
        </a:spcBef>
        <a:spcAft>
          <a:spcPct val="0"/>
        </a:spcAft>
        <a:defRPr sz="1800" b="1">
          <a:solidFill>
            <a:srgbClr val="009F47"/>
          </a:solidFill>
          <a:latin typeface="+mj-lt"/>
          <a:ea typeface="+mj-ea"/>
          <a:cs typeface="+mj-cs"/>
        </a:defRPr>
      </a:lvl1pPr>
      <a:lvl2pPr algn="l" rtl="0" eaLnBrk="1" fontAlgn="base" hangingPunct="1">
        <a:spcBef>
          <a:spcPct val="0"/>
        </a:spcBef>
        <a:spcAft>
          <a:spcPct val="0"/>
        </a:spcAft>
        <a:defRPr sz="1800" b="1">
          <a:solidFill>
            <a:srgbClr val="009F47"/>
          </a:solidFill>
          <a:latin typeface="Arial" charset="0"/>
        </a:defRPr>
      </a:lvl2pPr>
      <a:lvl3pPr algn="l" rtl="0" eaLnBrk="1" fontAlgn="base" hangingPunct="1">
        <a:spcBef>
          <a:spcPct val="0"/>
        </a:spcBef>
        <a:spcAft>
          <a:spcPct val="0"/>
        </a:spcAft>
        <a:defRPr sz="1800" b="1">
          <a:solidFill>
            <a:srgbClr val="009F47"/>
          </a:solidFill>
          <a:latin typeface="Arial" charset="0"/>
        </a:defRPr>
      </a:lvl3pPr>
      <a:lvl4pPr algn="l" rtl="0" eaLnBrk="1" fontAlgn="base" hangingPunct="1">
        <a:spcBef>
          <a:spcPct val="0"/>
        </a:spcBef>
        <a:spcAft>
          <a:spcPct val="0"/>
        </a:spcAft>
        <a:defRPr sz="1800" b="1">
          <a:solidFill>
            <a:srgbClr val="009F47"/>
          </a:solidFill>
          <a:latin typeface="Arial" charset="0"/>
        </a:defRPr>
      </a:lvl4pPr>
      <a:lvl5pPr algn="l" rtl="0" eaLnBrk="1" fontAlgn="base" hangingPunct="1">
        <a:spcBef>
          <a:spcPct val="0"/>
        </a:spcBef>
        <a:spcAft>
          <a:spcPct val="0"/>
        </a:spcAft>
        <a:defRPr sz="1800" b="1">
          <a:solidFill>
            <a:srgbClr val="009F47"/>
          </a:solidFill>
          <a:latin typeface="Arial" charset="0"/>
        </a:defRPr>
      </a:lvl5pPr>
      <a:lvl6pPr marL="342900" algn="l" rtl="0" eaLnBrk="1" fontAlgn="base" hangingPunct="1">
        <a:spcBef>
          <a:spcPct val="0"/>
        </a:spcBef>
        <a:spcAft>
          <a:spcPct val="0"/>
        </a:spcAft>
        <a:defRPr sz="1800" b="1">
          <a:solidFill>
            <a:srgbClr val="009F47"/>
          </a:solidFill>
          <a:latin typeface="Arial" charset="0"/>
        </a:defRPr>
      </a:lvl6pPr>
      <a:lvl7pPr marL="685800" algn="l" rtl="0" eaLnBrk="1" fontAlgn="base" hangingPunct="1">
        <a:spcBef>
          <a:spcPct val="0"/>
        </a:spcBef>
        <a:spcAft>
          <a:spcPct val="0"/>
        </a:spcAft>
        <a:defRPr sz="1800" b="1">
          <a:solidFill>
            <a:srgbClr val="009F47"/>
          </a:solidFill>
          <a:latin typeface="Arial" charset="0"/>
        </a:defRPr>
      </a:lvl7pPr>
      <a:lvl8pPr marL="1028700" algn="l" rtl="0" eaLnBrk="1" fontAlgn="base" hangingPunct="1">
        <a:spcBef>
          <a:spcPct val="0"/>
        </a:spcBef>
        <a:spcAft>
          <a:spcPct val="0"/>
        </a:spcAft>
        <a:defRPr sz="1800" b="1">
          <a:solidFill>
            <a:srgbClr val="009F47"/>
          </a:solidFill>
          <a:latin typeface="Arial" charset="0"/>
        </a:defRPr>
      </a:lvl8pPr>
      <a:lvl9pPr marL="1371600" algn="l" rtl="0" eaLnBrk="1" fontAlgn="base" hangingPunct="1">
        <a:spcBef>
          <a:spcPct val="0"/>
        </a:spcBef>
        <a:spcAft>
          <a:spcPct val="0"/>
        </a:spcAft>
        <a:defRPr sz="1800" b="1">
          <a:solidFill>
            <a:srgbClr val="009F47"/>
          </a:solidFill>
          <a:latin typeface="Arial" charset="0"/>
        </a:defRPr>
      </a:lvl9pPr>
    </p:titleStyle>
    <p:bodyStyle>
      <a:lvl1pPr marL="196454" indent="-196454"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ea typeface="+mn-ea"/>
          <a:cs typeface="+mn-cs"/>
        </a:defRPr>
      </a:lvl1pPr>
      <a:lvl2pPr marL="533400" indent="-202406"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2pPr>
      <a:lvl3pPr marL="870347" indent="-202406"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3pPr>
      <a:lvl4pPr marL="1208485" indent="-203597"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4pPr>
      <a:lvl5pPr marL="1545431" indent="-202406"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5pPr>
      <a:lvl6pPr marL="1888331" indent="-202406"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6pPr>
      <a:lvl7pPr marL="2231231" indent="-202406"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7pPr>
      <a:lvl8pPr marL="2574131" indent="-202406"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8pPr>
      <a:lvl9pPr marL="2917031" indent="-202406" algn="l" defTabSz="714375" rtl="0" eaLnBrk="1" fontAlgn="base" hangingPunct="1">
        <a:lnSpc>
          <a:spcPct val="110000"/>
        </a:lnSpc>
        <a:spcBef>
          <a:spcPct val="0"/>
        </a:spcBef>
        <a:spcAft>
          <a:spcPct val="35000"/>
        </a:spcAft>
        <a:buClr>
          <a:schemeClr val="tx1"/>
        </a:buClr>
        <a:buSzPct val="120000"/>
        <a:buFont typeface="Wingdings" pitchFamily="2" charset="2"/>
        <a:buChar char="§"/>
        <a:defRPr sz="1500">
          <a:solidFill>
            <a:schemeClr val="tx1"/>
          </a:solidFill>
          <a:latin typeface="+mn-lt"/>
        </a:defRPr>
      </a:lvl9pPr>
    </p:bodyStyle>
    <p:otherStyle>
      <a:defPPr>
        <a:defRPr lang="de-DE"/>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1.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3.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hyperlink" Target="http://www.elwasweb.nrw.de/" TargetMode="External"/></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2.xml"/></Relationships>
</file>

<file path=ppt/slides/_rels/slide6.xml.rels><?xml version="1.0" encoding="UTF-8" standalone="yes"?>
<Relationships xmlns="http://schemas.openxmlformats.org/package/2006/relationships"><Relationship Id="rId3" Type="http://schemas.openxmlformats.org/officeDocument/2006/relationships/image" Target="../media/image12.emf"/><Relationship Id="rId2" Type="http://schemas.openxmlformats.org/officeDocument/2006/relationships/image" Target="../media/image11.png"/><Relationship Id="rId1" Type="http://schemas.openxmlformats.org/officeDocument/2006/relationships/slideLayout" Target="../slideLayouts/slideLayout22.xm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6.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1.png"/><Relationship Id="rId1" Type="http://schemas.openxmlformats.org/officeDocument/2006/relationships/slideLayout" Target="../slideLayouts/slideLayout22.xml"/><Relationship Id="rId4" Type="http://schemas.openxmlformats.org/officeDocument/2006/relationships/image" Target="../media/image19.png"/></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1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tmp"/><Relationship Id="rId2" Type="http://schemas.openxmlformats.org/officeDocument/2006/relationships/notesSlide" Target="../notesSlides/notesSlide7.xml"/><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8.xml"/><Relationship Id="rId1" Type="http://schemas.openxmlformats.org/officeDocument/2006/relationships/slideLayout" Target="../slideLayouts/slideLayout23.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28.png"/></Relationships>
</file>

<file path=ppt/slides/_rels/slide25.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3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3.xml"/></Relationships>
</file>

<file path=ppt/slides/_rels/slide34.xml.rels><?xml version="1.0" encoding="UTF-8" standalone="yes"?>
<Relationships xmlns="http://schemas.openxmlformats.org/package/2006/relationships"><Relationship Id="rId3" Type="http://schemas.openxmlformats.org/officeDocument/2006/relationships/image" Target="../media/image39.tmp"/><Relationship Id="rId2" Type="http://schemas.openxmlformats.org/officeDocument/2006/relationships/notesSlide" Target="../notesSlides/notesSlide11.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2" descr="Kreisstelle_Coesfeld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5189" y="2144987"/>
            <a:ext cx="5938926" cy="3937055"/>
          </a:xfrm>
          <a:prstGeom prst="rect">
            <a:avLst/>
          </a:prstGeom>
          <a:noFill/>
          <a:ln w="57150">
            <a:solidFill>
              <a:schemeClr val="accent2"/>
            </a:solidFill>
            <a:miter lim="800000"/>
            <a:headEnd/>
            <a:tailEnd/>
          </a:ln>
          <a:extLst>
            <a:ext uri="{909E8E84-426E-40DD-AFC4-6F175D3DCCD1}">
              <a14:hiddenFill xmlns:a14="http://schemas.microsoft.com/office/drawing/2010/main">
                <a:solidFill>
                  <a:srgbClr val="FFFFFF"/>
                </a:solidFill>
              </a14:hiddenFill>
            </a:ext>
          </a:extLst>
        </p:spPr>
      </p:pic>
      <p:sp>
        <p:nvSpPr>
          <p:cNvPr id="3074" name="Rectangle 29"/>
          <p:cNvSpPr>
            <a:spLocks noGrp="1" noChangeArrowheads="1"/>
          </p:cNvSpPr>
          <p:nvPr>
            <p:ph type="ctrTitle"/>
          </p:nvPr>
        </p:nvSpPr>
        <p:spPr>
          <a:xfrm>
            <a:off x="865141" y="1226369"/>
            <a:ext cx="7772400" cy="821339"/>
          </a:xfrm>
        </p:spPr>
        <p:txBody>
          <a:bodyPr anchor="ctr" anchorCtr="1"/>
          <a:lstStyle/>
          <a:p>
            <a:r>
              <a:rPr lang="de-DE" sz="2800" dirty="0" smtClean="0"/>
              <a:t>Wasserqualität und Gebietskulissen</a:t>
            </a:r>
            <a:br>
              <a:rPr lang="de-DE" sz="2800" dirty="0" smtClean="0"/>
            </a:br>
            <a:r>
              <a:rPr lang="de-DE" sz="2000" dirty="0" smtClean="0"/>
              <a:t>im Kreis Coesfeld</a:t>
            </a:r>
            <a:endParaRPr lang="de-DE" sz="2000" dirty="0"/>
          </a:p>
        </p:txBody>
      </p:sp>
      <p:sp>
        <p:nvSpPr>
          <p:cNvPr id="3075" name="Rectangle 30"/>
          <p:cNvSpPr>
            <a:spLocks noGrp="1" noChangeArrowheads="1"/>
          </p:cNvSpPr>
          <p:nvPr>
            <p:ph type="subTitle" idx="1"/>
          </p:nvPr>
        </p:nvSpPr>
        <p:spPr>
          <a:xfrm>
            <a:off x="3534032" y="5236703"/>
            <a:ext cx="3970083" cy="853577"/>
          </a:xfrm>
          <a:solidFill>
            <a:schemeClr val="bg1">
              <a:lumMod val="90000"/>
            </a:schemeClr>
          </a:solidFill>
        </p:spPr>
        <p:txBody>
          <a:bodyPr anchor="ctr" anchorCtr="1"/>
          <a:lstStyle/>
          <a:p>
            <a:pPr algn="l" eaLnBrk="1" hangingPunct="1"/>
            <a:endParaRPr lang="de-DE" sz="1600" dirty="0" smtClean="0"/>
          </a:p>
          <a:p>
            <a:pPr eaLnBrk="1" hangingPunct="1"/>
            <a:r>
              <a:rPr lang="de-DE" sz="1600" b="1" dirty="0" smtClean="0">
                <a:solidFill>
                  <a:schemeClr val="accent2">
                    <a:lumMod val="75000"/>
                  </a:schemeClr>
                </a:solidFill>
              </a:rPr>
              <a:t>Geschäftsführerin der Kreisstellen Coesfeld/Recklinghausen</a:t>
            </a:r>
            <a:br>
              <a:rPr lang="de-DE" sz="1600" b="1" dirty="0" smtClean="0">
                <a:solidFill>
                  <a:schemeClr val="accent2">
                    <a:lumMod val="75000"/>
                  </a:schemeClr>
                </a:solidFill>
              </a:rPr>
            </a:br>
            <a:r>
              <a:rPr lang="de-DE" sz="1600" b="1" dirty="0" smtClean="0">
                <a:solidFill>
                  <a:schemeClr val="accent2">
                    <a:lumMod val="75000"/>
                  </a:schemeClr>
                </a:solidFill>
              </a:rPr>
              <a:t>Beratungsteam Westliches Münsterland</a:t>
            </a:r>
            <a:r>
              <a:rPr lang="de-DE" sz="1600" b="1" dirty="0" smtClean="0"/>
              <a:t/>
            </a:r>
            <a:br>
              <a:rPr lang="de-DE" sz="1600" b="1" dirty="0" smtClean="0"/>
            </a:br>
            <a:endParaRPr lang="de-DE" altLang="de-DE" sz="1600" b="1" dirty="0" smtClean="0"/>
          </a:p>
        </p:txBody>
      </p:sp>
      <p:sp>
        <p:nvSpPr>
          <p:cNvPr id="2" name="Fußzeilenplatzhalter 1"/>
          <p:cNvSpPr>
            <a:spLocks noGrp="1"/>
          </p:cNvSpPr>
          <p:nvPr>
            <p:ph type="ftr" sz="quarter" idx="10"/>
          </p:nvPr>
        </p:nvSpPr>
        <p:spPr/>
        <p:txBody>
          <a:bodyPr/>
          <a:lstStyle/>
          <a:p>
            <a:pPr marL="534988" marR="0" lvl="0" indent="0" algn="l" defTabSz="914400" rtl="0" eaLnBrk="1" fontAlgn="auto" latinLnBrk="0" hangingPunct="1">
              <a:lnSpc>
                <a:spcPct val="100000"/>
              </a:lnSpc>
              <a:spcBef>
                <a:spcPts val="0"/>
              </a:spcBef>
              <a:spcAft>
                <a:spcPts val="0"/>
              </a:spcAft>
              <a:buClrTx/>
              <a:buSzTx/>
              <a:buFontTx/>
              <a:buNone/>
              <a:tabLst/>
              <a:defRPr/>
            </a:pPr>
            <a:r>
              <a:rPr kumimoji="0" lang="de-DE" sz="1200" b="0" i="0" u="none" strike="noStrike" kern="1200" cap="none" spc="0" normalizeH="0" baseline="0" noProof="0" dirty="0" smtClean="0">
                <a:ln>
                  <a:noFill/>
                </a:ln>
                <a:solidFill>
                  <a:srgbClr val="000000"/>
                </a:solidFill>
                <a:effectLst/>
                <a:uLnTx/>
                <a:uFillTx/>
                <a:latin typeface="Arial"/>
                <a:ea typeface="+mn-ea"/>
                <a:cs typeface="+mn-cs"/>
              </a:rPr>
              <a:t>Marianne.lammers@lwk.nrw.de</a:t>
            </a:r>
            <a:endParaRPr kumimoji="0" lang="de-DE" sz="1200" b="0" i="0" u="none" strike="noStrike" kern="1200" cap="none" spc="0" normalizeH="0" baseline="0" noProof="0" dirty="0">
              <a:ln>
                <a:noFill/>
              </a:ln>
              <a:solidFill>
                <a:srgbClr val="000000"/>
              </a:solidFill>
              <a:effectLst/>
              <a:uLnTx/>
              <a:uFillTx/>
              <a:latin typeface="Arial"/>
              <a:ea typeface="+mn-ea"/>
              <a:cs typeface="+mn-cs"/>
            </a:endParaRPr>
          </a:p>
        </p:txBody>
      </p:sp>
      <p:sp>
        <p:nvSpPr>
          <p:cNvPr id="3" name="Textfeld 2"/>
          <p:cNvSpPr txBox="1"/>
          <p:nvPr/>
        </p:nvSpPr>
        <p:spPr>
          <a:xfrm>
            <a:off x="539750" y="72380"/>
            <a:ext cx="5449158" cy="923330"/>
          </a:xfrm>
          <a:prstGeom prst="rect">
            <a:avLst/>
          </a:prstGeom>
          <a:noFill/>
        </p:spPr>
        <p:txBody>
          <a:bodyPr wrap="square" rtlCol="0">
            <a:spAutoFit/>
          </a:bodyPr>
          <a:lstStyle/>
          <a:p>
            <a:r>
              <a:rPr lang="de-DE" dirty="0" smtClean="0"/>
              <a:t>Vortrag vor dem Ausschuss </a:t>
            </a:r>
            <a:r>
              <a:rPr lang="de-DE" sz="1600" dirty="0" smtClean="0"/>
              <a:t>für </a:t>
            </a:r>
            <a:br>
              <a:rPr lang="de-DE" sz="1600" dirty="0" smtClean="0"/>
            </a:br>
            <a:r>
              <a:rPr lang="de-DE" sz="1600" dirty="0" smtClean="0"/>
              <a:t>Umwelt, Klimaschutz, öffentliche Sicherheit und Ordnung </a:t>
            </a:r>
            <a:br>
              <a:rPr lang="de-DE" sz="1600" dirty="0" smtClean="0"/>
            </a:br>
            <a:r>
              <a:rPr lang="de-DE" b="1" dirty="0" smtClean="0"/>
              <a:t>am Mi 9. Juni 2021</a:t>
            </a:r>
            <a:endParaRPr lang="de-DE" b="1" dirty="0"/>
          </a:p>
        </p:txBody>
      </p:sp>
    </p:spTree>
    <p:extLst>
      <p:ext uri="{BB962C8B-B14F-4D97-AF65-F5344CB8AC3E}">
        <p14:creationId xmlns:p14="http://schemas.microsoft.com/office/powerpoint/2010/main" val="3037987276"/>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288324" y="266330"/>
            <a:ext cx="8758021" cy="4278094"/>
          </a:xfrm>
          <a:prstGeom prst="rect">
            <a:avLst/>
          </a:prstGeom>
          <a:noFill/>
        </p:spPr>
        <p:txBody>
          <a:bodyPr wrap="square" rtlCol="0">
            <a:spAutoFit/>
          </a:bodyPr>
          <a:lstStyle/>
          <a:p>
            <a:r>
              <a:rPr lang="de-DE" sz="2000" b="1" dirty="0" smtClean="0">
                <a:solidFill>
                  <a:srgbClr val="0070C0"/>
                </a:solidFill>
              </a:rPr>
              <a:t>Wasserqualität im Kreis Coesfeld</a:t>
            </a:r>
          </a:p>
          <a:p>
            <a:endParaRPr lang="de-DE" dirty="0"/>
          </a:p>
          <a:p>
            <a:r>
              <a:rPr lang="de-DE" b="1" dirty="0" smtClean="0">
                <a:solidFill>
                  <a:srgbClr val="002060"/>
                </a:solidFill>
              </a:rPr>
              <a:t>I.   der Grundwasserkörper- WRRL</a:t>
            </a:r>
            <a:r>
              <a:rPr lang="de-DE" dirty="0" smtClean="0"/>
              <a:t/>
            </a:r>
            <a:br>
              <a:rPr lang="de-DE" dirty="0" smtClean="0"/>
            </a:br>
            <a:r>
              <a:rPr lang="de-DE" dirty="0" smtClean="0"/>
              <a:t>	chem</a:t>
            </a:r>
            <a:r>
              <a:rPr lang="de-DE" dirty="0"/>
              <a:t>. Zustand </a:t>
            </a:r>
            <a:endParaRPr lang="de-DE" dirty="0" smtClean="0"/>
          </a:p>
          <a:p>
            <a:r>
              <a:rPr lang="de-DE" b="1" dirty="0" smtClean="0"/>
              <a:t>II.  </a:t>
            </a:r>
            <a:r>
              <a:rPr lang="de-DE" b="1" dirty="0" smtClean="0">
                <a:solidFill>
                  <a:srgbClr val="002060"/>
                </a:solidFill>
              </a:rPr>
              <a:t>der Oberflächengewässer- WRRL</a:t>
            </a:r>
            <a:br>
              <a:rPr lang="de-DE" b="1" dirty="0" smtClean="0">
                <a:solidFill>
                  <a:srgbClr val="002060"/>
                </a:solidFill>
              </a:rPr>
            </a:br>
            <a:r>
              <a:rPr lang="de-DE" dirty="0" smtClean="0"/>
              <a:t>	chem. Zustand (Maßnahmenprogramme)</a:t>
            </a:r>
            <a:br>
              <a:rPr lang="de-DE" dirty="0" smtClean="0"/>
            </a:br>
            <a:r>
              <a:rPr lang="de-DE" dirty="0" smtClean="0"/>
              <a:t>	ökologischer Zustand</a:t>
            </a:r>
          </a:p>
          <a:p>
            <a:r>
              <a:rPr lang="de-DE" dirty="0" smtClean="0"/>
              <a:t>	morphologischer Zustand</a:t>
            </a:r>
          </a:p>
          <a:p>
            <a:r>
              <a:rPr lang="de-DE" b="1" dirty="0" smtClean="0">
                <a:solidFill>
                  <a:srgbClr val="002060"/>
                </a:solidFill>
              </a:rPr>
              <a:t>III. der </a:t>
            </a:r>
            <a:r>
              <a:rPr lang="de-DE" b="1" dirty="0">
                <a:solidFill>
                  <a:srgbClr val="002060"/>
                </a:solidFill>
              </a:rPr>
              <a:t>Wasserschutzgebiete und der Flächenkooperation </a:t>
            </a:r>
            <a:r>
              <a:rPr lang="de-DE" b="1" dirty="0" err="1">
                <a:solidFill>
                  <a:srgbClr val="002060"/>
                </a:solidFill>
              </a:rPr>
              <a:t>Stever</a:t>
            </a:r>
            <a:r>
              <a:rPr lang="de-DE" dirty="0"/>
              <a:t/>
            </a:r>
            <a:br>
              <a:rPr lang="de-DE" dirty="0"/>
            </a:br>
            <a:r>
              <a:rPr lang="de-DE" dirty="0"/>
              <a:t>	Wasserkooperation (Grund- und Oberflächenwasser)</a:t>
            </a:r>
          </a:p>
          <a:p>
            <a:endParaRPr lang="de-DE" dirty="0" smtClean="0"/>
          </a:p>
          <a:p>
            <a:r>
              <a:rPr lang="de-DE" b="1" dirty="0" smtClean="0">
                <a:solidFill>
                  <a:srgbClr val="0070C0"/>
                </a:solidFill>
              </a:rPr>
              <a:t>Nitratbelastete </a:t>
            </a:r>
            <a:r>
              <a:rPr lang="de-DE" b="1" dirty="0">
                <a:solidFill>
                  <a:srgbClr val="0070C0"/>
                </a:solidFill>
              </a:rPr>
              <a:t>(NO3) Bereiche </a:t>
            </a:r>
            <a:r>
              <a:rPr lang="de-DE" b="1" dirty="0" smtClean="0">
                <a:solidFill>
                  <a:srgbClr val="0070C0"/>
                </a:solidFill>
              </a:rPr>
              <a:t>     &gt; </a:t>
            </a:r>
            <a:r>
              <a:rPr lang="de-DE" b="1" dirty="0" err="1" smtClean="0">
                <a:solidFill>
                  <a:srgbClr val="0070C0"/>
                </a:solidFill>
              </a:rPr>
              <a:t>DüV</a:t>
            </a:r>
            <a:r>
              <a:rPr lang="de-DE" b="1" dirty="0" smtClean="0">
                <a:solidFill>
                  <a:srgbClr val="0070C0"/>
                </a:solidFill>
              </a:rPr>
              <a:t>  </a:t>
            </a:r>
            <a:r>
              <a:rPr lang="de-DE" b="1" dirty="0" smtClean="0">
                <a:solidFill>
                  <a:srgbClr val="0070C0"/>
                </a:solidFill>
              </a:rPr>
              <a:t>	</a:t>
            </a:r>
            <a:r>
              <a:rPr lang="de-DE" b="1" dirty="0" smtClean="0">
                <a:solidFill>
                  <a:srgbClr val="0070C0"/>
                </a:solidFill>
              </a:rPr>
              <a:t>          (</a:t>
            </a:r>
            <a:r>
              <a:rPr lang="de-DE" b="1" dirty="0" smtClean="0">
                <a:solidFill>
                  <a:srgbClr val="0070C0"/>
                </a:solidFill>
              </a:rPr>
              <a:t>Grundwasser)</a:t>
            </a:r>
            <a:r>
              <a:rPr lang="de-DE" b="1" dirty="0">
                <a:solidFill>
                  <a:srgbClr val="0070C0"/>
                </a:solidFill>
              </a:rPr>
              <a:t/>
            </a:r>
            <a:br>
              <a:rPr lang="de-DE" b="1" dirty="0">
                <a:solidFill>
                  <a:srgbClr val="0070C0"/>
                </a:solidFill>
              </a:rPr>
            </a:br>
            <a:r>
              <a:rPr lang="de-DE" b="1" dirty="0" err="1" smtClean="0">
                <a:solidFill>
                  <a:srgbClr val="0070C0"/>
                </a:solidFill>
              </a:rPr>
              <a:t>Eutrophierte</a:t>
            </a:r>
            <a:r>
              <a:rPr lang="de-DE" b="1" dirty="0" smtClean="0">
                <a:solidFill>
                  <a:srgbClr val="0070C0"/>
                </a:solidFill>
              </a:rPr>
              <a:t> </a:t>
            </a:r>
            <a:r>
              <a:rPr lang="de-DE" b="1" dirty="0">
                <a:solidFill>
                  <a:srgbClr val="0070C0"/>
                </a:solidFill>
              </a:rPr>
              <a:t>(P) Bereiche </a:t>
            </a:r>
            <a:r>
              <a:rPr lang="de-DE" b="1" dirty="0" smtClean="0">
                <a:solidFill>
                  <a:srgbClr val="0070C0"/>
                </a:solidFill>
              </a:rPr>
              <a:t>              &gt; </a:t>
            </a:r>
            <a:r>
              <a:rPr lang="de-DE" b="1" dirty="0" err="1" smtClean="0">
                <a:solidFill>
                  <a:srgbClr val="0070C0"/>
                </a:solidFill>
              </a:rPr>
              <a:t>DüV</a:t>
            </a:r>
            <a:r>
              <a:rPr lang="de-DE" b="1" dirty="0" smtClean="0">
                <a:solidFill>
                  <a:srgbClr val="0070C0"/>
                </a:solidFill>
              </a:rPr>
              <a:t>  </a:t>
            </a:r>
            <a:r>
              <a:rPr lang="de-DE" b="1" dirty="0" smtClean="0">
                <a:solidFill>
                  <a:srgbClr val="0070C0"/>
                </a:solidFill>
              </a:rPr>
              <a:t>	</a:t>
            </a:r>
            <a:r>
              <a:rPr lang="de-DE" b="1" dirty="0" smtClean="0">
                <a:solidFill>
                  <a:srgbClr val="0070C0"/>
                </a:solidFill>
              </a:rPr>
              <a:t>          (</a:t>
            </a:r>
            <a:r>
              <a:rPr lang="de-DE" b="1" dirty="0" smtClean="0">
                <a:solidFill>
                  <a:srgbClr val="0070C0"/>
                </a:solidFill>
              </a:rPr>
              <a:t>Oberflächenwasser)</a:t>
            </a:r>
            <a:r>
              <a:rPr lang="de-DE" b="1" dirty="0">
                <a:solidFill>
                  <a:srgbClr val="0070C0"/>
                </a:solidFill>
              </a:rPr>
              <a:t>	</a:t>
            </a:r>
          </a:p>
          <a:p>
            <a:r>
              <a:rPr lang="de-DE" b="1" dirty="0" smtClean="0">
                <a:solidFill>
                  <a:srgbClr val="0070C0"/>
                </a:solidFill>
              </a:rPr>
              <a:t>Hangneigung Bereiche (Run-off)   &gt; </a:t>
            </a:r>
            <a:r>
              <a:rPr lang="de-DE" b="1" dirty="0" smtClean="0">
                <a:solidFill>
                  <a:srgbClr val="0070C0"/>
                </a:solidFill>
              </a:rPr>
              <a:t>WHG / </a:t>
            </a:r>
            <a:r>
              <a:rPr lang="de-DE" b="1" dirty="0" err="1" smtClean="0">
                <a:solidFill>
                  <a:srgbClr val="0070C0"/>
                </a:solidFill>
              </a:rPr>
              <a:t>DüV</a:t>
            </a:r>
            <a:r>
              <a:rPr lang="de-DE" b="1" dirty="0" smtClean="0">
                <a:solidFill>
                  <a:srgbClr val="0070C0"/>
                </a:solidFill>
              </a:rPr>
              <a:t>  (</a:t>
            </a:r>
            <a:r>
              <a:rPr lang="de-DE" b="1" dirty="0" smtClean="0">
                <a:solidFill>
                  <a:srgbClr val="0070C0"/>
                </a:solidFill>
              </a:rPr>
              <a:t>Oberflächenwasser)</a:t>
            </a:r>
            <a:r>
              <a:rPr lang="de-DE" b="1" dirty="0">
                <a:solidFill>
                  <a:srgbClr val="C00000"/>
                </a:solidFill>
              </a:rPr>
              <a:t/>
            </a:r>
            <a:br>
              <a:rPr lang="de-DE" b="1" dirty="0">
                <a:solidFill>
                  <a:srgbClr val="C00000"/>
                </a:solidFill>
              </a:rPr>
            </a:br>
            <a:r>
              <a:rPr lang="de-DE" b="1" dirty="0" smtClean="0">
                <a:solidFill>
                  <a:srgbClr val="0070C0"/>
                </a:solidFill>
              </a:rPr>
              <a:t>Trinkwassergewinnung		 &gt; Wasserschutzgebiete / </a:t>
            </a:r>
            <a:r>
              <a:rPr lang="de-DE" b="1" dirty="0" smtClean="0">
                <a:solidFill>
                  <a:srgbClr val="0070C0"/>
                </a:solidFill>
              </a:rPr>
              <a:t>Wasserkooperation</a:t>
            </a:r>
            <a:endParaRPr lang="de-DE" dirty="0"/>
          </a:p>
        </p:txBody>
      </p:sp>
      <p:pic>
        <p:nvPicPr>
          <p:cNvPr id="3" name="Picture 2" descr="O:\LAMMERS\Fotos\FotosfürBroschüre\Frösche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41899" y="4525053"/>
            <a:ext cx="5362113" cy="22923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5307965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
                                            <p:txEl>
                                              <p:pRg st="7" end="7"/>
                                            </p:txEl>
                                          </p:spTgt>
                                        </p:tgtEl>
                                        <p:attrNameLst>
                                          <p:attrName>style.visibility</p:attrName>
                                        </p:attrNameLst>
                                      </p:cBhvr>
                                      <p:to>
                                        <p:strVal val="visible"/>
                                      </p:to>
                                    </p:set>
                                    <p:anim calcmode="lin" valueType="num">
                                      <p:cBhvr additive="base">
                                        <p:cTn id="7" dur="500" fill="hold"/>
                                        <p:tgtEl>
                                          <p:spTgt spid="2">
                                            <p:txEl>
                                              <p:pRg st="7" end="7"/>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7" end="7"/>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2">
                                            <p:txEl>
                                              <p:pRg st="8" end="8"/>
                                            </p:txEl>
                                          </p:spTgt>
                                        </p:tgtEl>
                                        <p:attrNameLst>
                                          <p:attrName>style.visibility</p:attrName>
                                        </p:attrNameLst>
                                      </p:cBhvr>
                                      <p:to>
                                        <p:strVal val="visible"/>
                                      </p:to>
                                    </p:set>
                                    <p:anim calcmode="lin" valueType="num">
                                      <p:cBhvr additive="base">
                                        <p:cTn id="11"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7"/>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01340" y="740776"/>
            <a:ext cx="1222772" cy="4321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127" name="Textfeld 3"/>
          <p:cNvSpPr txBox="1">
            <a:spLocks noChangeArrowheads="1"/>
          </p:cNvSpPr>
          <p:nvPr/>
        </p:nvSpPr>
        <p:spPr bwMode="auto">
          <a:xfrm>
            <a:off x="886357" y="6611666"/>
            <a:ext cx="6858000" cy="207749"/>
          </a:xfrm>
          <a:prstGeom prst="rect">
            <a:avLst/>
          </a:prstGeom>
          <a:gradFill flip="none" rotWithShape="1">
            <a:gsLst>
              <a:gs pos="0">
                <a:schemeClr val="accent3">
                  <a:tint val="66000"/>
                  <a:satMod val="160000"/>
                </a:schemeClr>
              </a:gs>
              <a:gs pos="0">
                <a:srgbClr val="92D050"/>
              </a:gs>
              <a:gs pos="100000">
                <a:schemeClr val="accent3">
                  <a:tint val="23500"/>
                  <a:satMod val="16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fontAlgn="base">
              <a:spcBef>
                <a:spcPct val="0"/>
              </a:spcBef>
              <a:spcAft>
                <a:spcPct val="0"/>
              </a:spcAft>
              <a:buNone/>
              <a:defRPr/>
            </a:pPr>
            <a:r>
              <a:rPr lang="de-DE" altLang="de-DE" sz="750" b="1" dirty="0">
                <a:solidFill>
                  <a:srgbClr val="000000"/>
                </a:solidFill>
                <a:latin typeface="Arial" panose="020B0604020202020204" pitchFamily="34" charset="0"/>
              </a:rPr>
              <a:t>Team-Wasserrahmenrichtlinie: Beratungsregion Westmünsterland</a:t>
            </a:r>
          </a:p>
        </p:txBody>
      </p:sp>
      <p:sp>
        <p:nvSpPr>
          <p:cNvPr id="3" name="Textfeld 2"/>
          <p:cNvSpPr txBox="1"/>
          <p:nvPr/>
        </p:nvSpPr>
        <p:spPr>
          <a:xfrm>
            <a:off x="170057" y="123644"/>
            <a:ext cx="8735043" cy="6309420"/>
          </a:xfrm>
          <a:prstGeom prst="rect">
            <a:avLst/>
          </a:prstGeom>
          <a:solidFill>
            <a:schemeClr val="bg1"/>
          </a:solidFill>
        </p:spPr>
        <p:txBody>
          <a:bodyPr wrap="square" rtlCol="0">
            <a:spAutoFit/>
          </a:bodyPr>
          <a:lstStyle/>
          <a:p>
            <a:pPr fontAlgn="base">
              <a:spcBef>
                <a:spcPct val="0"/>
              </a:spcBef>
              <a:spcAft>
                <a:spcPct val="0"/>
              </a:spcAft>
            </a:pPr>
            <a:r>
              <a:rPr lang="de-DE" sz="2000" b="1" dirty="0" smtClean="0">
                <a:solidFill>
                  <a:srgbClr val="000000"/>
                </a:solidFill>
              </a:rPr>
              <a:t>WRRL bekommt viel Bedeutung!</a:t>
            </a:r>
            <a:r>
              <a:rPr lang="de-DE" sz="1500" b="1" dirty="0">
                <a:solidFill>
                  <a:srgbClr val="000000"/>
                </a:solidFill>
              </a:rPr>
              <a:t/>
            </a:r>
            <a:br>
              <a:rPr lang="de-DE" sz="1500" b="1" dirty="0">
                <a:solidFill>
                  <a:srgbClr val="000000"/>
                </a:solidFill>
              </a:rPr>
            </a:br>
            <a:endParaRPr lang="de-DE" sz="800" b="1" dirty="0">
              <a:solidFill>
                <a:srgbClr val="000000"/>
              </a:solidFill>
            </a:endParaRPr>
          </a:p>
          <a:p>
            <a:pPr fontAlgn="base">
              <a:spcBef>
                <a:spcPct val="0"/>
              </a:spcBef>
              <a:spcAft>
                <a:spcPct val="0"/>
              </a:spcAft>
            </a:pPr>
            <a:r>
              <a:rPr lang="de-DE" sz="1500" b="1" u="sng" dirty="0" smtClean="0">
                <a:solidFill>
                  <a:srgbClr val="000000"/>
                </a:solidFill>
              </a:rPr>
              <a:t>Bisher bis 2020:</a:t>
            </a:r>
            <a:r>
              <a:rPr lang="de-DE" sz="1500" b="1" dirty="0">
                <a:solidFill>
                  <a:srgbClr val="000000"/>
                </a:solidFill>
              </a:rPr>
              <a:t/>
            </a:r>
            <a:br>
              <a:rPr lang="de-DE" sz="1500" b="1" dirty="0">
                <a:solidFill>
                  <a:srgbClr val="000000"/>
                </a:solidFill>
              </a:rPr>
            </a:br>
            <a:r>
              <a:rPr lang="de-DE" sz="1500" b="1" dirty="0">
                <a:solidFill>
                  <a:srgbClr val="00B050"/>
                </a:solidFill>
              </a:rPr>
              <a:t>Grüne GWK  </a:t>
            </a:r>
            <a:r>
              <a:rPr lang="de-DE" sz="1500" b="1" dirty="0" smtClean="0">
                <a:solidFill>
                  <a:srgbClr val="00B050"/>
                </a:solidFill>
              </a:rPr>
              <a:t>      </a:t>
            </a:r>
            <a:r>
              <a:rPr lang="de-DE" sz="1500" dirty="0" smtClean="0">
                <a:solidFill>
                  <a:srgbClr val="000000"/>
                </a:solidFill>
              </a:rPr>
              <a:t>&lt;</a:t>
            </a:r>
            <a:r>
              <a:rPr lang="de-DE" sz="1500" b="1" dirty="0" smtClean="0">
                <a:solidFill>
                  <a:srgbClr val="000000"/>
                </a:solidFill>
              </a:rPr>
              <a:t> </a:t>
            </a:r>
            <a:r>
              <a:rPr lang="de-DE" sz="1500" dirty="0">
                <a:solidFill>
                  <a:srgbClr val="000000"/>
                </a:solidFill>
              </a:rPr>
              <a:t>keine Auflagen für grüne </a:t>
            </a:r>
            <a:r>
              <a:rPr lang="de-DE" sz="1500" dirty="0" smtClean="0">
                <a:solidFill>
                  <a:srgbClr val="000000"/>
                </a:solidFill>
              </a:rPr>
              <a:t>Grundwasserkörper (GWK)</a:t>
            </a:r>
            <a:endParaRPr lang="de-DE" sz="1500" b="1" dirty="0">
              <a:solidFill>
                <a:srgbClr val="000000"/>
              </a:solidFill>
            </a:endParaRPr>
          </a:p>
          <a:p>
            <a:pPr fontAlgn="base">
              <a:spcBef>
                <a:spcPct val="0"/>
              </a:spcBef>
              <a:spcAft>
                <a:spcPct val="0"/>
              </a:spcAft>
            </a:pPr>
            <a:endParaRPr lang="de-DE" sz="600" dirty="0">
              <a:solidFill>
                <a:srgbClr val="000000"/>
              </a:solidFill>
            </a:endParaRPr>
          </a:p>
          <a:p>
            <a:pPr fontAlgn="base">
              <a:spcBef>
                <a:spcPct val="0"/>
              </a:spcBef>
              <a:spcAft>
                <a:spcPct val="0"/>
              </a:spcAft>
            </a:pPr>
            <a:r>
              <a:rPr lang="de-DE" b="1" dirty="0">
                <a:solidFill>
                  <a:srgbClr val="C00000"/>
                </a:solidFill>
                <a:latin typeface="Arial" charset="0"/>
              </a:rPr>
              <a:t>Rote GWK</a:t>
            </a:r>
            <a:r>
              <a:rPr lang="de-DE" dirty="0">
                <a:solidFill>
                  <a:srgbClr val="C00000"/>
                </a:solidFill>
                <a:latin typeface="Arial" charset="0"/>
              </a:rPr>
              <a:t>      </a:t>
            </a:r>
            <a:r>
              <a:rPr lang="de-DE" dirty="0" smtClean="0">
                <a:solidFill>
                  <a:srgbClr val="000000"/>
                </a:solidFill>
                <a:latin typeface="Arial" charset="0"/>
              </a:rPr>
              <a:t>&lt; </a:t>
            </a:r>
            <a:r>
              <a:rPr lang="de-DE" dirty="0">
                <a:solidFill>
                  <a:srgbClr val="000000"/>
                </a:solidFill>
                <a:latin typeface="Arial" charset="0"/>
              </a:rPr>
              <a:t>Auflagen für rote Grundwasserkörper </a:t>
            </a:r>
            <a:r>
              <a:rPr lang="de-DE" dirty="0" smtClean="0">
                <a:solidFill>
                  <a:srgbClr val="000000"/>
                </a:solidFill>
                <a:latin typeface="Arial" charset="0"/>
              </a:rPr>
              <a:t>(Gebietskulisse GWK):</a:t>
            </a:r>
            <a:r>
              <a:rPr lang="de-DE" dirty="0">
                <a:solidFill>
                  <a:srgbClr val="000000"/>
                </a:solidFill>
                <a:latin typeface="Arial" charset="0"/>
              </a:rPr>
              <a:t/>
            </a:r>
            <a:br>
              <a:rPr lang="de-DE" dirty="0">
                <a:solidFill>
                  <a:srgbClr val="000000"/>
                </a:solidFill>
                <a:latin typeface="Arial" charset="0"/>
              </a:rPr>
            </a:br>
            <a:r>
              <a:rPr lang="de-DE" dirty="0">
                <a:solidFill>
                  <a:srgbClr val="000000"/>
                </a:solidFill>
                <a:latin typeface="Arial" charset="0"/>
              </a:rPr>
              <a:t>                         </a:t>
            </a:r>
            <a:r>
              <a:rPr lang="de-DE" dirty="0" smtClean="0">
                <a:solidFill>
                  <a:srgbClr val="000000"/>
                </a:solidFill>
                <a:latin typeface="Arial" charset="0"/>
              </a:rPr>
              <a:t>   Gülleanalytik</a:t>
            </a:r>
            <a:r>
              <a:rPr lang="de-DE" dirty="0">
                <a:solidFill>
                  <a:srgbClr val="000000"/>
                </a:solidFill>
                <a:latin typeface="Arial" charset="0"/>
              </a:rPr>
              <a:t>, Einarbeitungsfrist, </a:t>
            </a:r>
            <a:r>
              <a:rPr lang="de-DE" dirty="0" smtClean="0">
                <a:solidFill>
                  <a:srgbClr val="000000"/>
                </a:solidFill>
                <a:latin typeface="Arial" charset="0"/>
              </a:rPr>
              <a:t>kein </a:t>
            </a:r>
            <a:r>
              <a:rPr lang="de-DE" dirty="0">
                <a:solidFill>
                  <a:srgbClr val="000000"/>
                </a:solidFill>
                <a:latin typeface="Arial" charset="0"/>
              </a:rPr>
              <a:t>Grünlandumbruch, </a:t>
            </a:r>
            <a:br>
              <a:rPr lang="de-DE" dirty="0">
                <a:solidFill>
                  <a:srgbClr val="000000"/>
                </a:solidFill>
                <a:latin typeface="Arial" charset="0"/>
              </a:rPr>
            </a:br>
            <a:r>
              <a:rPr lang="de-DE" dirty="0">
                <a:solidFill>
                  <a:srgbClr val="000000"/>
                </a:solidFill>
                <a:latin typeface="Arial" charset="0"/>
              </a:rPr>
              <a:t>                          </a:t>
            </a:r>
            <a:r>
              <a:rPr lang="de-DE" dirty="0" smtClean="0">
                <a:solidFill>
                  <a:srgbClr val="000000"/>
                </a:solidFill>
                <a:latin typeface="Arial" charset="0"/>
              </a:rPr>
              <a:t>  Sperrfristverlängerung, keine </a:t>
            </a:r>
            <a:r>
              <a:rPr lang="de-DE" dirty="0">
                <a:solidFill>
                  <a:srgbClr val="000000"/>
                </a:solidFill>
                <a:latin typeface="Arial" charset="0"/>
              </a:rPr>
              <a:t>Sperrfristverschiebung </a:t>
            </a:r>
            <a:r>
              <a:rPr lang="de-DE" dirty="0" smtClean="0">
                <a:solidFill>
                  <a:srgbClr val="000000"/>
                </a:solidFill>
                <a:latin typeface="Arial" charset="0"/>
              </a:rPr>
              <a:t>möglich</a:t>
            </a:r>
            <a:br>
              <a:rPr lang="de-DE" dirty="0" smtClean="0">
                <a:solidFill>
                  <a:srgbClr val="000000"/>
                </a:solidFill>
                <a:latin typeface="Arial" charset="0"/>
              </a:rPr>
            </a:br>
            <a:r>
              <a:rPr lang="de-DE" dirty="0" smtClean="0">
                <a:solidFill>
                  <a:srgbClr val="000000"/>
                </a:solidFill>
                <a:latin typeface="Arial" charset="0"/>
              </a:rPr>
              <a:t>………………………………………………………………………………………………….</a:t>
            </a:r>
            <a:endParaRPr lang="de-DE" dirty="0">
              <a:solidFill>
                <a:srgbClr val="000000"/>
              </a:solidFill>
              <a:latin typeface="Arial" charset="0"/>
            </a:endParaRPr>
          </a:p>
          <a:p>
            <a:pPr fontAlgn="base">
              <a:spcBef>
                <a:spcPct val="0"/>
              </a:spcBef>
              <a:spcAft>
                <a:spcPct val="0"/>
              </a:spcAft>
            </a:pPr>
            <a:r>
              <a:rPr lang="de-DE" sz="1500" b="1" u="sng" dirty="0" smtClean="0">
                <a:solidFill>
                  <a:srgbClr val="000000"/>
                </a:solidFill>
              </a:rPr>
              <a:t>Ab 2021: </a:t>
            </a:r>
            <a:r>
              <a:rPr lang="de-DE" b="1" dirty="0" smtClean="0">
                <a:solidFill>
                  <a:srgbClr val="000000"/>
                </a:solidFill>
                <a:latin typeface="Arial" charset="0"/>
              </a:rPr>
              <a:t>Binnendifferenzierung (</a:t>
            </a:r>
            <a:r>
              <a:rPr lang="de-DE" b="1" dirty="0" err="1" smtClean="0">
                <a:solidFill>
                  <a:srgbClr val="000000"/>
                </a:solidFill>
                <a:latin typeface="Arial" charset="0"/>
              </a:rPr>
              <a:t>DüV</a:t>
            </a:r>
            <a:r>
              <a:rPr lang="de-DE" b="1" dirty="0" smtClean="0">
                <a:solidFill>
                  <a:srgbClr val="000000"/>
                </a:solidFill>
                <a:latin typeface="Arial" charset="0"/>
              </a:rPr>
              <a:t>, WHG, AVV </a:t>
            </a:r>
            <a:r>
              <a:rPr lang="de-DE" b="1" dirty="0" err="1" smtClean="0">
                <a:solidFill>
                  <a:srgbClr val="000000"/>
                </a:solidFill>
                <a:latin typeface="Arial" charset="0"/>
              </a:rPr>
              <a:t>GeA</a:t>
            </a:r>
            <a:r>
              <a:rPr lang="de-DE" b="1" dirty="0" smtClean="0">
                <a:solidFill>
                  <a:srgbClr val="000000"/>
                </a:solidFill>
                <a:latin typeface="Arial" charset="0"/>
              </a:rPr>
              <a:t>)</a:t>
            </a:r>
            <a:r>
              <a:rPr lang="de-DE" dirty="0" smtClean="0">
                <a:solidFill>
                  <a:srgbClr val="000000"/>
                </a:solidFill>
                <a:latin typeface="Arial" charset="0"/>
              </a:rPr>
              <a:t> </a:t>
            </a:r>
          </a:p>
          <a:p>
            <a:pPr marL="285750" indent="-285750" fontAlgn="base">
              <a:spcBef>
                <a:spcPct val="0"/>
              </a:spcBef>
              <a:spcAft>
                <a:spcPct val="0"/>
              </a:spcAft>
              <a:buFont typeface="Arial" panose="020B0604020202020204" pitchFamily="34" charset="0"/>
              <a:buChar char="•"/>
            </a:pPr>
            <a:r>
              <a:rPr lang="de-DE" u="sng" dirty="0" smtClean="0">
                <a:solidFill>
                  <a:srgbClr val="000000"/>
                </a:solidFill>
                <a:latin typeface="Arial" charset="0"/>
              </a:rPr>
              <a:t>Nitratbelastete </a:t>
            </a:r>
            <a:r>
              <a:rPr lang="de-DE" u="sng" dirty="0">
                <a:solidFill>
                  <a:srgbClr val="000000"/>
                </a:solidFill>
                <a:latin typeface="Arial" charset="0"/>
              </a:rPr>
              <a:t>Gebiete</a:t>
            </a:r>
            <a:r>
              <a:rPr lang="de-DE" dirty="0">
                <a:solidFill>
                  <a:srgbClr val="000000"/>
                </a:solidFill>
                <a:latin typeface="Arial" charset="0"/>
              </a:rPr>
              <a:t/>
            </a:r>
            <a:br>
              <a:rPr lang="de-DE" dirty="0">
                <a:solidFill>
                  <a:srgbClr val="000000"/>
                </a:solidFill>
                <a:latin typeface="Arial" charset="0"/>
              </a:rPr>
            </a:br>
            <a:r>
              <a:rPr lang="de-DE" dirty="0" smtClean="0">
                <a:solidFill>
                  <a:srgbClr val="000000"/>
                </a:solidFill>
                <a:latin typeface="Arial" charset="0"/>
              </a:rPr>
              <a:t>Auflagen </a:t>
            </a:r>
            <a:r>
              <a:rPr lang="de-DE" dirty="0">
                <a:solidFill>
                  <a:srgbClr val="000000"/>
                </a:solidFill>
                <a:latin typeface="Arial" charset="0"/>
              </a:rPr>
              <a:t>für </a:t>
            </a:r>
            <a:r>
              <a:rPr lang="de-DE" u="sng" dirty="0">
                <a:solidFill>
                  <a:srgbClr val="000000"/>
                </a:solidFill>
                <a:latin typeface="Arial" charset="0"/>
              </a:rPr>
              <a:t>alle</a:t>
            </a:r>
            <a:r>
              <a:rPr lang="de-DE" dirty="0">
                <a:solidFill>
                  <a:srgbClr val="000000"/>
                </a:solidFill>
                <a:latin typeface="Arial" charset="0"/>
              </a:rPr>
              <a:t> Flächen in der </a:t>
            </a:r>
            <a:r>
              <a:rPr lang="de-DE" dirty="0" smtClean="0">
                <a:solidFill>
                  <a:srgbClr val="000000"/>
                </a:solidFill>
                <a:latin typeface="Arial" charset="0"/>
              </a:rPr>
              <a:t>Binnendifferenzierung unabhängig vom GWK:</a:t>
            </a:r>
            <a:r>
              <a:rPr lang="de-DE" b="1" dirty="0" smtClean="0">
                <a:solidFill>
                  <a:srgbClr val="000000"/>
                </a:solidFill>
              </a:rPr>
              <a:t> </a:t>
            </a:r>
            <a:br>
              <a:rPr lang="de-DE" b="1" dirty="0" smtClean="0">
                <a:solidFill>
                  <a:srgbClr val="000000"/>
                </a:solidFill>
              </a:rPr>
            </a:br>
            <a:r>
              <a:rPr lang="de-DE" b="1" dirty="0" smtClean="0">
                <a:solidFill>
                  <a:srgbClr val="000000"/>
                </a:solidFill>
              </a:rPr>
              <a:t>  </a:t>
            </a:r>
            <a:r>
              <a:rPr lang="de-DE" dirty="0" smtClean="0">
                <a:solidFill>
                  <a:srgbClr val="000000"/>
                </a:solidFill>
              </a:rPr>
              <a:t>N-Düngung </a:t>
            </a:r>
            <a:r>
              <a:rPr lang="de-DE" dirty="0">
                <a:solidFill>
                  <a:srgbClr val="000000"/>
                </a:solidFill>
              </a:rPr>
              <a:t>20% unter </a:t>
            </a:r>
            <a:r>
              <a:rPr lang="de-DE" dirty="0" smtClean="0">
                <a:solidFill>
                  <a:srgbClr val="000000"/>
                </a:solidFill>
              </a:rPr>
              <a:t>Bedarf, schlagbezogene N-Obergrenze, Herbstdüngung </a:t>
            </a:r>
            <a:br>
              <a:rPr lang="de-DE" dirty="0" smtClean="0">
                <a:solidFill>
                  <a:srgbClr val="000000"/>
                </a:solidFill>
              </a:rPr>
            </a:br>
            <a:r>
              <a:rPr lang="de-DE" dirty="0" smtClean="0">
                <a:solidFill>
                  <a:srgbClr val="000000"/>
                </a:solidFill>
              </a:rPr>
              <a:t>  nur </a:t>
            </a:r>
            <a:r>
              <a:rPr lang="de-DE" dirty="0">
                <a:solidFill>
                  <a:srgbClr val="000000"/>
                </a:solidFill>
              </a:rPr>
              <a:t>noch in </a:t>
            </a:r>
            <a:r>
              <a:rPr lang="de-DE" dirty="0" smtClean="0">
                <a:solidFill>
                  <a:srgbClr val="000000"/>
                </a:solidFill>
              </a:rPr>
              <a:t>Ausnahmefällen, Begrenzung </a:t>
            </a:r>
            <a:r>
              <a:rPr lang="de-DE" dirty="0">
                <a:solidFill>
                  <a:srgbClr val="000000"/>
                </a:solidFill>
              </a:rPr>
              <a:t>N-Düngung im Herbst auf </a:t>
            </a:r>
            <a:r>
              <a:rPr lang="de-DE" dirty="0" smtClean="0">
                <a:solidFill>
                  <a:srgbClr val="000000"/>
                </a:solidFill>
              </a:rPr>
              <a:t>Grünland, </a:t>
            </a:r>
            <a:br>
              <a:rPr lang="de-DE" dirty="0" smtClean="0">
                <a:solidFill>
                  <a:srgbClr val="000000"/>
                </a:solidFill>
              </a:rPr>
            </a:br>
            <a:r>
              <a:rPr lang="de-DE" dirty="0" smtClean="0">
                <a:solidFill>
                  <a:srgbClr val="000000"/>
                </a:solidFill>
              </a:rPr>
              <a:t>  verpflichtender Zwischenfruchtanbau, Sperrfristverlängerung </a:t>
            </a:r>
            <a:r>
              <a:rPr lang="de-DE" dirty="0">
                <a:solidFill>
                  <a:srgbClr val="000000"/>
                </a:solidFill>
              </a:rPr>
              <a:t>für </a:t>
            </a:r>
            <a:r>
              <a:rPr lang="de-DE" dirty="0" err="1" smtClean="0">
                <a:solidFill>
                  <a:srgbClr val="000000"/>
                </a:solidFill>
              </a:rPr>
              <a:t>Festmist</a:t>
            </a:r>
            <a:r>
              <a:rPr lang="de-DE" dirty="0" smtClean="0">
                <a:solidFill>
                  <a:srgbClr val="000000"/>
                </a:solidFill>
              </a:rPr>
              <a:t>, </a:t>
            </a:r>
            <a:br>
              <a:rPr lang="de-DE" dirty="0" smtClean="0">
                <a:solidFill>
                  <a:srgbClr val="000000"/>
                </a:solidFill>
              </a:rPr>
            </a:br>
            <a:r>
              <a:rPr lang="de-DE" dirty="0" smtClean="0">
                <a:solidFill>
                  <a:srgbClr val="000000"/>
                </a:solidFill>
              </a:rPr>
              <a:t>  verpflichtende Wirtschaftsdüngeranalysen, Schulungspflicht </a:t>
            </a:r>
            <a:r>
              <a:rPr lang="de-DE" dirty="0">
                <a:solidFill>
                  <a:srgbClr val="000000"/>
                </a:solidFill>
              </a:rPr>
              <a:t>N-Düngung </a:t>
            </a:r>
            <a:r>
              <a:rPr lang="de-DE" dirty="0" smtClean="0">
                <a:solidFill>
                  <a:srgbClr val="000000"/>
                </a:solidFill>
              </a:rPr>
              <a:t>alle </a:t>
            </a:r>
            <a:r>
              <a:rPr lang="de-DE" dirty="0">
                <a:solidFill>
                  <a:srgbClr val="000000"/>
                </a:solidFill>
              </a:rPr>
              <a:t>3 </a:t>
            </a:r>
            <a:r>
              <a:rPr lang="de-DE" dirty="0" smtClean="0">
                <a:solidFill>
                  <a:srgbClr val="000000"/>
                </a:solidFill>
              </a:rPr>
              <a:t>J. </a:t>
            </a:r>
            <a:r>
              <a:rPr lang="de-DE" dirty="0" smtClean="0">
                <a:solidFill>
                  <a:srgbClr val="000000"/>
                </a:solidFill>
                <a:latin typeface="Arial" charset="0"/>
              </a:rPr>
              <a:t>                 </a:t>
            </a:r>
            <a:br>
              <a:rPr lang="de-DE" dirty="0" smtClean="0">
                <a:solidFill>
                  <a:srgbClr val="000000"/>
                </a:solidFill>
                <a:latin typeface="Arial" charset="0"/>
              </a:rPr>
            </a:br>
            <a:r>
              <a:rPr lang="de-DE" dirty="0" smtClean="0">
                <a:solidFill>
                  <a:srgbClr val="000000"/>
                </a:solidFill>
                <a:latin typeface="Arial" charset="0"/>
              </a:rPr>
              <a:t>  					              </a:t>
            </a:r>
            <a:r>
              <a:rPr lang="de-DE" b="1" dirty="0" smtClean="0">
                <a:solidFill>
                  <a:srgbClr val="000000"/>
                </a:solidFill>
                <a:latin typeface="Arial" charset="0"/>
              </a:rPr>
              <a:t>Kulisse </a:t>
            </a:r>
            <a:r>
              <a:rPr lang="de-DE" b="1" dirty="0" err="1" smtClean="0">
                <a:solidFill>
                  <a:srgbClr val="000000"/>
                </a:solidFill>
                <a:latin typeface="Arial" charset="0"/>
              </a:rPr>
              <a:t>DüV</a:t>
            </a:r>
            <a:r>
              <a:rPr lang="de-DE" b="1" dirty="0" smtClean="0">
                <a:solidFill>
                  <a:srgbClr val="000000"/>
                </a:solidFill>
                <a:latin typeface="Arial" charset="0"/>
              </a:rPr>
              <a:t> </a:t>
            </a:r>
            <a:r>
              <a:rPr lang="de-DE" b="1" dirty="0">
                <a:solidFill>
                  <a:srgbClr val="000000"/>
                </a:solidFill>
                <a:latin typeface="Arial" charset="0"/>
              </a:rPr>
              <a:t>2021</a:t>
            </a:r>
            <a:r>
              <a:rPr lang="de-DE" dirty="0">
                <a:solidFill>
                  <a:srgbClr val="000000"/>
                </a:solidFill>
                <a:latin typeface="Arial" charset="0"/>
              </a:rPr>
              <a:t/>
            </a:r>
            <a:br>
              <a:rPr lang="de-DE" dirty="0">
                <a:solidFill>
                  <a:srgbClr val="000000"/>
                </a:solidFill>
                <a:latin typeface="Arial" charset="0"/>
              </a:rPr>
            </a:br>
            <a:endParaRPr lang="de-DE" sz="800" dirty="0">
              <a:solidFill>
                <a:srgbClr val="000000"/>
              </a:solidFill>
              <a:latin typeface="Arial" charset="0"/>
            </a:endParaRPr>
          </a:p>
          <a:p>
            <a:pPr marL="285750" indent="-285750">
              <a:buFont typeface="Arial" panose="020B0604020202020204" pitchFamily="34" charset="0"/>
              <a:buChar char="•"/>
            </a:pPr>
            <a:r>
              <a:rPr lang="de-DE" u="sng" dirty="0" err="1">
                <a:solidFill>
                  <a:srgbClr val="000000"/>
                </a:solidFill>
                <a:latin typeface="Arial" charset="0"/>
              </a:rPr>
              <a:t>Eutrophierte</a:t>
            </a:r>
            <a:r>
              <a:rPr lang="de-DE" u="sng" dirty="0">
                <a:solidFill>
                  <a:srgbClr val="000000"/>
                </a:solidFill>
                <a:latin typeface="Arial" charset="0"/>
              </a:rPr>
              <a:t> Gebiete </a:t>
            </a:r>
            <a:r>
              <a:rPr lang="de-DE" dirty="0" smtClean="0">
                <a:solidFill>
                  <a:srgbClr val="000000"/>
                </a:solidFill>
                <a:latin typeface="Arial" charset="0"/>
              </a:rPr>
              <a:t>= Phosphatbelastete Gebiete</a:t>
            </a:r>
            <a:r>
              <a:rPr lang="de-DE" dirty="0">
                <a:solidFill>
                  <a:srgbClr val="000000"/>
                </a:solidFill>
              </a:rPr>
              <a:t/>
            </a:r>
            <a:br>
              <a:rPr lang="de-DE" dirty="0">
                <a:solidFill>
                  <a:srgbClr val="000000"/>
                </a:solidFill>
              </a:rPr>
            </a:br>
            <a:r>
              <a:rPr lang="de-DE" dirty="0" smtClean="0">
                <a:solidFill>
                  <a:srgbClr val="000000"/>
                </a:solidFill>
              </a:rPr>
              <a:t>  Auflagen </a:t>
            </a:r>
            <a:r>
              <a:rPr lang="de-DE" dirty="0">
                <a:solidFill>
                  <a:srgbClr val="000000"/>
                </a:solidFill>
              </a:rPr>
              <a:t>für </a:t>
            </a:r>
            <a:r>
              <a:rPr lang="de-DE" u="sng" dirty="0">
                <a:solidFill>
                  <a:srgbClr val="000000"/>
                </a:solidFill>
              </a:rPr>
              <a:t>alle</a:t>
            </a:r>
            <a:r>
              <a:rPr lang="de-DE" dirty="0">
                <a:solidFill>
                  <a:srgbClr val="000000"/>
                </a:solidFill>
              </a:rPr>
              <a:t> Flächen in der Binnendifferenzierung unabhängig vom GWK:</a:t>
            </a:r>
            <a:r>
              <a:rPr lang="de-DE" b="1" dirty="0">
                <a:solidFill>
                  <a:srgbClr val="000000"/>
                </a:solidFill>
              </a:rPr>
              <a:t> </a:t>
            </a:r>
            <a:r>
              <a:rPr lang="de-DE" b="1" dirty="0" smtClean="0">
                <a:solidFill>
                  <a:srgbClr val="000000"/>
                </a:solidFill>
              </a:rPr>
              <a:t> </a:t>
            </a:r>
            <a:br>
              <a:rPr lang="de-DE" b="1" dirty="0" smtClean="0">
                <a:solidFill>
                  <a:srgbClr val="000000"/>
                </a:solidFill>
              </a:rPr>
            </a:br>
            <a:r>
              <a:rPr lang="de-DE" b="1" dirty="0" smtClean="0">
                <a:solidFill>
                  <a:srgbClr val="000000"/>
                </a:solidFill>
              </a:rPr>
              <a:t>  </a:t>
            </a:r>
            <a:r>
              <a:rPr lang="de-DE" dirty="0" smtClean="0">
                <a:solidFill>
                  <a:srgbClr val="000000"/>
                </a:solidFill>
              </a:rPr>
              <a:t>verpflichtende </a:t>
            </a:r>
            <a:r>
              <a:rPr lang="de-DE" dirty="0">
                <a:solidFill>
                  <a:srgbClr val="000000"/>
                </a:solidFill>
              </a:rPr>
              <a:t>Wirtschaftsdüngeranalysen, </a:t>
            </a:r>
            <a:r>
              <a:rPr lang="de-DE" dirty="0" smtClean="0">
                <a:solidFill>
                  <a:srgbClr val="000000"/>
                </a:solidFill>
              </a:rPr>
              <a:t>Schulungspflicht N-und P-Düngung </a:t>
            </a:r>
            <a:br>
              <a:rPr lang="de-DE" dirty="0" smtClean="0">
                <a:solidFill>
                  <a:srgbClr val="000000"/>
                </a:solidFill>
              </a:rPr>
            </a:br>
            <a:r>
              <a:rPr lang="de-DE" dirty="0" smtClean="0">
                <a:solidFill>
                  <a:srgbClr val="000000"/>
                </a:solidFill>
              </a:rPr>
              <a:t>  alle </a:t>
            </a:r>
            <a:r>
              <a:rPr lang="de-DE" dirty="0">
                <a:solidFill>
                  <a:srgbClr val="000000"/>
                </a:solidFill>
              </a:rPr>
              <a:t>3 </a:t>
            </a:r>
            <a:r>
              <a:rPr lang="de-DE" dirty="0" smtClean="0">
                <a:solidFill>
                  <a:srgbClr val="000000"/>
                </a:solidFill>
              </a:rPr>
              <a:t>Jahre)    				</a:t>
            </a:r>
            <a:r>
              <a:rPr lang="de-DE" b="1" dirty="0" smtClean="0">
                <a:solidFill>
                  <a:srgbClr val="000000"/>
                </a:solidFill>
              </a:rPr>
              <a:t>Kulisse </a:t>
            </a:r>
            <a:r>
              <a:rPr lang="de-DE" b="1" dirty="0" err="1" smtClean="0">
                <a:solidFill>
                  <a:srgbClr val="000000"/>
                </a:solidFill>
              </a:rPr>
              <a:t>DüV</a:t>
            </a:r>
            <a:r>
              <a:rPr lang="de-DE" b="1" dirty="0" smtClean="0">
                <a:solidFill>
                  <a:srgbClr val="000000"/>
                </a:solidFill>
              </a:rPr>
              <a:t> 2022</a:t>
            </a:r>
            <a:endParaRPr lang="de-DE" sz="800" b="1" dirty="0" smtClean="0">
              <a:solidFill>
                <a:srgbClr val="000000"/>
              </a:solidFill>
            </a:endParaRPr>
          </a:p>
          <a:p>
            <a:r>
              <a:rPr lang="de-DE" sz="800" dirty="0">
                <a:solidFill>
                  <a:srgbClr val="000000"/>
                </a:solidFill>
              </a:rPr>
              <a:t>		          </a:t>
            </a:r>
            <a:r>
              <a:rPr lang="de-DE" sz="800" dirty="0" smtClean="0">
                <a:solidFill>
                  <a:srgbClr val="000000"/>
                </a:solidFill>
              </a:rPr>
              <a:t>  </a:t>
            </a:r>
          </a:p>
          <a:p>
            <a:pPr marL="285750" indent="-285750">
              <a:buFont typeface="Arial" panose="020B0604020202020204" pitchFamily="34" charset="0"/>
              <a:buChar char="•"/>
            </a:pPr>
            <a:r>
              <a:rPr lang="de-DE" u="sng" dirty="0" smtClean="0">
                <a:solidFill>
                  <a:srgbClr val="000000"/>
                </a:solidFill>
                <a:latin typeface="Arial" charset="0"/>
              </a:rPr>
              <a:t>Hangneigungsbereiche</a:t>
            </a:r>
            <a:r>
              <a:rPr lang="de-DE" b="1" dirty="0" smtClean="0">
                <a:solidFill>
                  <a:srgbClr val="000000"/>
                </a:solidFill>
                <a:latin typeface="Arial" charset="0"/>
              </a:rPr>
              <a:t> </a:t>
            </a:r>
            <a:r>
              <a:rPr lang="de-DE" dirty="0" smtClean="0">
                <a:solidFill>
                  <a:srgbClr val="000000"/>
                </a:solidFill>
              </a:rPr>
              <a:t>- bei </a:t>
            </a:r>
            <a:r>
              <a:rPr lang="de-DE" dirty="0">
                <a:solidFill>
                  <a:srgbClr val="000000"/>
                </a:solidFill>
              </a:rPr>
              <a:t>Gefälle </a:t>
            </a:r>
            <a:r>
              <a:rPr lang="de-DE" dirty="0" smtClean="0">
                <a:solidFill>
                  <a:srgbClr val="000000"/>
                </a:solidFill>
              </a:rPr>
              <a:t>anlegen Grünstreifen, Abstand ohne Düngung und Pflanzenschutz, Einarbeitungszone, </a:t>
            </a:r>
            <a:r>
              <a:rPr lang="de-DE" b="1" dirty="0">
                <a:solidFill>
                  <a:srgbClr val="000000"/>
                </a:solidFill>
              </a:rPr>
              <a:t>Suchkulisse WHG 2021 </a:t>
            </a:r>
            <a:endParaRPr lang="de-DE" b="1" dirty="0">
              <a:solidFill>
                <a:srgbClr val="000000"/>
              </a:solidFill>
              <a:latin typeface="Arial" charset="0"/>
            </a:endParaRPr>
          </a:p>
        </p:txBody>
      </p:sp>
    </p:spTree>
    <p:extLst>
      <p:ext uri="{BB962C8B-B14F-4D97-AF65-F5344CB8AC3E}">
        <p14:creationId xmlns:p14="http://schemas.microsoft.com/office/powerpoint/2010/main" val="179396749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 calcmode="lin" valueType="num">
                                      <p:cBhvr additive="base">
                                        <p:cTn id="7"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4" end="4"/>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5" end="5"/>
                                            </p:txEl>
                                          </p:spTgt>
                                        </p:tgtEl>
                                        <p:attrNameLst>
                                          <p:attrName>style.visibility</p:attrName>
                                        </p:attrNameLst>
                                      </p:cBhvr>
                                      <p:to>
                                        <p:strVal val="visible"/>
                                      </p:to>
                                    </p:set>
                                    <p:anim calcmode="lin" valueType="num">
                                      <p:cBhvr additive="base">
                                        <p:cTn id="11"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6" end="6"/>
                                            </p:txEl>
                                          </p:spTgt>
                                        </p:tgtEl>
                                        <p:attrNameLst>
                                          <p:attrName>style.visibility</p:attrName>
                                        </p:attrNameLst>
                                      </p:cBhvr>
                                      <p:to>
                                        <p:strVal val="visible"/>
                                      </p:to>
                                    </p:set>
                                    <p:anim calcmode="lin" valueType="num">
                                      <p:cBhvr additive="base">
                                        <p:cTn id="17"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anim calcmode="lin" valueType="num">
                                      <p:cBhvr additive="base">
                                        <p:cTn id="2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l="19199" t="27417" r="20222" b="33043"/>
          <a:stretch>
            <a:fillRect/>
          </a:stretch>
        </p:blipFill>
        <p:spPr bwMode="auto">
          <a:xfrm>
            <a:off x="379424" y="253653"/>
            <a:ext cx="1314450" cy="4822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extfeld 3"/>
          <p:cNvSpPr txBox="1">
            <a:spLocks noChangeArrowheads="1"/>
          </p:cNvSpPr>
          <p:nvPr/>
        </p:nvSpPr>
        <p:spPr bwMode="auto">
          <a:xfrm>
            <a:off x="2195512" y="2245956"/>
            <a:ext cx="18473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defRPr/>
            </a:pPr>
            <a:endParaRPr lang="de-DE" altLang="de-DE">
              <a:solidFill>
                <a:srgbClr val="000000"/>
              </a:solidFill>
            </a:endParaRPr>
          </a:p>
        </p:txBody>
      </p:sp>
      <p:sp>
        <p:nvSpPr>
          <p:cNvPr id="21509" name="Textfeld 2"/>
          <p:cNvSpPr txBox="1">
            <a:spLocks noChangeArrowheads="1"/>
          </p:cNvSpPr>
          <p:nvPr/>
        </p:nvSpPr>
        <p:spPr bwMode="auto">
          <a:xfrm>
            <a:off x="2837455" y="5685605"/>
            <a:ext cx="2800767"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defRPr/>
            </a:pPr>
            <a:r>
              <a:rPr lang="de-DE" altLang="de-DE" sz="900" dirty="0">
                <a:solidFill>
                  <a:srgbClr val="000000"/>
                </a:solidFill>
              </a:rPr>
              <a:t>Quellen: 2. BWP NRW und </a:t>
            </a:r>
            <a:r>
              <a:rPr lang="de-DE" altLang="de-DE" sz="900" dirty="0">
                <a:solidFill>
                  <a:srgbClr val="000000"/>
                </a:solidFill>
                <a:hlinkClick r:id="rId4"/>
              </a:rPr>
              <a:t>www.elwasweb.nrw.de</a:t>
            </a:r>
            <a:r>
              <a:rPr lang="de-DE" altLang="de-DE" sz="900" dirty="0">
                <a:solidFill>
                  <a:srgbClr val="000000"/>
                </a:solidFill>
              </a:rPr>
              <a:t> </a:t>
            </a:r>
          </a:p>
        </p:txBody>
      </p:sp>
      <p:sp>
        <p:nvSpPr>
          <p:cNvPr id="12" name="Textfeld 2"/>
          <p:cNvSpPr txBox="1">
            <a:spLocks noChangeArrowheads="1"/>
          </p:cNvSpPr>
          <p:nvPr/>
        </p:nvSpPr>
        <p:spPr bwMode="auto">
          <a:xfrm>
            <a:off x="1753238" y="204202"/>
            <a:ext cx="388314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1pPr>
            <a:lvl2pPr marL="742950" indent="-28575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2pPr>
            <a:lvl3pPr marL="1143000" indent="-2286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3pPr>
            <a:lvl4pPr marL="1600200" indent="-2286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4pPr>
            <a:lvl5pPr marL="2057400" indent="-2286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5pPr>
            <a:lvl6pPr marL="2514600" indent="-2286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6pPr>
            <a:lvl7pPr marL="2971800" indent="-2286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7pPr>
            <a:lvl8pPr marL="3429000" indent="-2286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8pPr>
            <a:lvl9pPr marL="3886200" indent="-2286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9pPr>
          </a:lstStyle>
          <a:p>
            <a:pPr>
              <a:lnSpc>
                <a:spcPct val="100000"/>
              </a:lnSpc>
              <a:spcAft>
                <a:spcPct val="0"/>
              </a:spcAft>
              <a:buClrTx/>
              <a:buSzTx/>
              <a:buNone/>
              <a:defRPr/>
            </a:pPr>
            <a:r>
              <a:rPr lang="de-DE" altLang="de-DE" sz="1200" b="1" dirty="0" smtClean="0">
                <a:solidFill>
                  <a:srgbClr val="000000"/>
                </a:solidFill>
              </a:rPr>
              <a:t>Vergleich Grundwasserkörper (GWK): </a:t>
            </a:r>
            <a:endParaRPr lang="de-DE" altLang="de-DE" sz="1200" b="1" dirty="0">
              <a:solidFill>
                <a:srgbClr val="000000"/>
              </a:solidFill>
            </a:endParaRPr>
          </a:p>
          <a:p>
            <a:pPr>
              <a:lnSpc>
                <a:spcPct val="100000"/>
              </a:lnSpc>
              <a:spcAft>
                <a:spcPct val="0"/>
              </a:spcAft>
              <a:buClrTx/>
              <a:buSzTx/>
              <a:buNone/>
              <a:defRPr/>
            </a:pPr>
            <a:r>
              <a:rPr lang="de-DE" altLang="de-DE" sz="1200" b="1" dirty="0">
                <a:solidFill>
                  <a:srgbClr val="000000"/>
                </a:solidFill>
              </a:rPr>
              <a:t>2. Bewertungszeitraum 2007 - 2012 </a:t>
            </a:r>
          </a:p>
          <a:p>
            <a:pPr>
              <a:lnSpc>
                <a:spcPct val="100000"/>
              </a:lnSpc>
              <a:spcAft>
                <a:spcPct val="0"/>
              </a:spcAft>
              <a:buClrTx/>
              <a:buSzTx/>
              <a:buNone/>
              <a:defRPr/>
            </a:pPr>
            <a:r>
              <a:rPr lang="de-DE" altLang="de-DE" sz="1200" b="1" dirty="0">
                <a:solidFill>
                  <a:srgbClr val="000000"/>
                </a:solidFill>
              </a:rPr>
              <a:t>3. Bewertungszeitraum 2013 - 2018 </a:t>
            </a:r>
          </a:p>
        </p:txBody>
      </p:sp>
      <p:sp>
        <p:nvSpPr>
          <p:cNvPr id="5" name="Textfeld 4"/>
          <p:cNvSpPr txBox="1"/>
          <p:nvPr/>
        </p:nvSpPr>
        <p:spPr>
          <a:xfrm>
            <a:off x="2042706" y="975789"/>
            <a:ext cx="2970330" cy="369332"/>
          </a:xfrm>
          <a:prstGeom prst="rect">
            <a:avLst/>
          </a:prstGeom>
          <a:noFill/>
        </p:spPr>
        <p:txBody>
          <a:bodyPr wrap="square" rtlCol="0">
            <a:spAutoFit/>
          </a:bodyPr>
          <a:lstStyle/>
          <a:p>
            <a:pPr>
              <a:defRPr/>
            </a:pPr>
            <a:r>
              <a:rPr lang="de-DE" dirty="0">
                <a:solidFill>
                  <a:srgbClr val="FF0000"/>
                </a:solidFill>
                <a:latin typeface="Calibri"/>
              </a:rPr>
              <a:t>Monitoring: 2007-2012</a:t>
            </a:r>
          </a:p>
        </p:txBody>
      </p:sp>
      <p:grpSp>
        <p:nvGrpSpPr>
          <p:cNvPr id="6" name="Gruppieren 5"/>
          <p:cNvGrpSpPr/>
          <p:nvPr/>
        </p:nvGrpSpPr>
        <p:grpSpPr>
          <a:xfrm>
            <a:off x="59462" y="1311369"/>
            <a:ext cx="4250055" cy="3879648"/>
            <a:chOff x="0" y="927348"/>
            <a:chExt cx="4582138" cy="4373860"/>
          </a:xfrm>
        </p:grpSpPr>
        <p:pic>
          <p:nvPicPr>
            <p:cNvPr id="4" name="Grafik 3"/>
            <p:cNvPicPr>
              <a:picLocks noChangeAspect="1"/>
            </p:cNvPicPr>
            <p:nvPr/>
          </p:nvPicPr>
          <p:blipFill rotWithShape="1">
            <a:blip r:embed="rId5"/>
            <a:srcRect l="24350" t="15441" r="26151" b="8961"/>
            <a:stretch/>
          </p:blipFill>
          <p:spPr>
            <a:xfrm>
              <a:off x="0" y="927348"/>
              <a:ext cx="4582138" cy="4373860"/>
            </a:xfrm>
            <a:prstGeom prst="rect">
              <a:avLst/>
            </a:prstGeom>
          </p:spPr>
        </p:pic>
        <p:sp>
          <p:nvSpPr>
            <p:cNvPr id="15" name="Ellipse 14"/>
            <p:cNvSpPr/>
            <p:nvPr/>
          </p:nvSpPr>
          <p:spPr>
            <a:xfrm>
              <a:off x="1403350" y="1869260"/>
              <a:ext cx="1008410" cy="105568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solidFill>
                  <a:srgbClr val="FF0000"/>
                </a:solidFill>
                <a:latin typeface="Calibri"/>
              </a:endParaRPr>
            </a:p>
          </p:txBody>
        </p:sp>
      </p:grpSp>
      <p:grpSp>
        <p:nvGrpSpPr>
          <p:cNvPr id="8" name="Gruppieren 7"/>
          <p:cNvGrpSpPr/>
          <p:nvPr/>
        </p:nvGrpSpPr>
        <p:grpSpPr>
          <a:xfrm>
            <a:off x="4389264" y="1018774"/>
            <a:ext cx="5150152" cy="4172243"/>
            <a:chOff x="4528806" y="540515"/>
            <a:chExt cx="5890435" cy="4763112"/>
          </a:xfrm>
        </p:grpSpPr>
        <p:sp>
          <p:nvSpPr>
            <p:cNvPr id="14" name="Textfeld 13"/>
            <p:cNvSpPr txBox="1"/>
            <p:nvPr/>
          </p:nvSpPr>
          <p:spPr>
            <a:xfrm>
              <a:off x="6458801" y="540515"/>
              <a:ext cx="3960440" cy="492444"/>
            </a:xfrm>
            <a:prstGeom prst="rect">
              <a:avLst/>
            </a:prstGeom>
            <a:noFill/>
          </p:spPr>
          <p:txBody>
            <a:bodyPr wrap="square" rtlCol="0">
              <a:spAutoFit/>
            </a:bodyPr>
            <a:lstStyle/>
            <a:p>
              <a:pPr>
                <a:defRPr/>
              </a:pPr>
              <a:r>
                <a:rPr lang="de-DE" dirty="0">
                  <a:solidFill>
                    <a:srgbClr val="FF0000"/>
                  </a:solidFill>
                  <a:latin typeface="Calibri"/>
                </a:rPr>
                <a:t>Monitoring: 2013-2018</a:t>
              </a:r>
            </a:p>
          </p:txBody>
        </p:sp>
        <p:grpSp>
          <p:nvGrpSpPr>
            <p:cNvPr id="7" name="Gruppieren 6"/>
            <p:cNvGrpSpPr/>
            <p:nvPr/>
          </p:nvGrpSpPr>
          <p:grpSpPr>
            <a:xfrm>
              <a:off x="4528806" y="904593"/>
              <a:ext cx="4608512" cy="4399034"/>
              <a:chOff x="4528806" y="904593"/>
              <a:chExt cx="4608512" cy="4399034"/>
            </a:xfrm>
          </p:grpSpPr>
          <p:pic>
            <p:nvPicPr>
              <p:cNvPr id="2" name="Grafik 1"/>
              <p:cNvPicPr>
                <a:picLocks noChangeAspect="1"/>
              </p:cNvPicPr>
              <p:nvPr/>
            </p:nvPicPr>
            <p:blipFill rotWithShape="1">
              <a:blip r:embed="rId6"/>
              <a:srcRect l="24351" t="15441" r="26150" b="8961"/>
              <a:stretch/>
            </p:blipFill>
            <p:spPr>
              <a:xfrm>
                <a:off x="4528806" y="904593"/>
                <a:ext cx="4608512" cy="4399034"/>
              </a:xfrm>
              <a:prstGeom prst="rect">
                <a:avLst/>
              </a:prstGeom>
            </p:spPr>
          </p:pic>
          <p:sp>
            <p:nvSpPr>
              <p:cNvPr id="16" name="Ellipse 15"/>
              <p:cNvSpPr/>
              <p:nvPr/>
            </p:nvSpPr>
            <p:spPr>
              <a:xfrm>
                <a:off x="5940152" y="1869260"/>
                <a:ext cx="1037298" cy="1055684"/>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defRPr/>
                </a:pPr>
                <a:endParaRPr lang="de-DE">
                  <a:solidFill>
                    <a:srgbClr val="FF0000"/>
                  </a:solidFill>
                  <a:latin typeface="Calibri"/>
                </a:endParaRPr>
              </a:p>
            </p:txBody>
          </p:sp>
        </p:grpSp>
      </p:grpSp>
      <p:pic>
        <p:nvPicPr>
          <p:cNvPr id="3" name="Grafik 2"/>
          <p:cNvPicPr>
            <a:picLocks noChangeAspect="1"/>
          </p:cNvPicPr>
          <p:nvPr/>
        </p:nvPicPr>
        <p:blipFill rotWithShape="1">
          <a:blip r:embed="rId7"/>
          <a:srcRect l="82401" t="21200" r="-1" b="43134"/>
          <a:stretch/>
        </p:blipFill>
        <p:spPr>
          <a:xfrm>
            <a:off x="6530173" y="3717004"/>
            <a:ext cx="2327729" cy="2948025"/>
          </a:xfrm>
          <a:prstGeom prst="rect">
            <a:avLst/>
          </a:prstGeom>
        </p:spPr>
      </p:pic>
      <p:sp>
        <p:nvSpPr>
          <p:cNvPr id="21512" name="Textfeld 1"/>
          <p:cNvSpPr txBox="1">
            <a:spLocks noChangeArrowheads="1"/>
          </p:cNvSpPr>
          <p:nvPr/>
        </p:nvSpPr>
        <p:spPr bwMode="auto">
          <a:xfrm>
            <a:off x="379424" y="5992748"/>
            <a:ext cx="8105104" cy="584775"/>
          </a:xfrm>
          <a:prstGeom prst="rect">
            <a:avLst/>
          </a:prstGeom>
          <a:solidFill>
            <a:schemeClr val="bg1"/>
          </a:solidFill>
          <a:ln w="25400">
            <a:solidFill>
              <a:srgbClr val="00B050"/>
            </a:solidFill>
            <a:miter lim="800000"/>
            <a:headEnd/>
            <a:tailEnd/>
          </a:ln>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0" fontAlgn="base" hangingPunct="0">
              <a:spcBef>
                <a:spcPct val="0"/>
              </a:spcBef>
              <a:spcAft>
                <a:spcPct val="0"/>
              </a:spcAft>
              <a:defRPr/>
            </a:pPr>
            <a:r>
              <a:rPr lang="de-DE" altLang="de-DE" sz="1600" b="1" dirty="0">
                <a:solidFill>
                  <a:srgbClr val="000000"/>
                </a:solidFill>
              </a:rPr>
              <a:t>Anteil mit Überschreitungen von ca. 40 % auf </a:t>
            </a:r>
            <a:r>
              <a:rPr lang="de-DE" altLang="de-DE" sz="1600" b="1" dirty="0" smtClean="0">
                <a:solidFill>
                  <a:srgbClr val="000000"/>
                </a:solidFill>
              </a:rPr>
              <a:t>30 % </a:t>
            </a:r>
            <a:r>
              <a:rPr lang="de-DE" altLang="de-DE" sz="1600" b="1" dirty="0">
                <a:solidFill>
                  <a:srgbClr val="000000"/>
                </a:solidFill>
              </a:rPr>
              <a:t>der Landesfläche gesunken.</a:t>
            </a:r>
          </a:p>
          <a:p>
            <a:pPr eaLnBrk="0" fontAlgn="base" hangingPunct="0">
              <a:spcBef>
                <a:spcPct val="0"/>
              </a:spcBef>
              <a:spcAft>
                <a:spcPct val="0"/>
              </a:spcAft>
              <a:defRPr/>
            </a:pPr>
            <a:r>
              <a:rPr lang="de-DE" altLang="de-DE" sz="1600" b="1" dirty="0">
                <a:solidFill>
                  <a:srgbClr val="000000"/>
                </a:solidFill>
              </a:rPr>
              <a:t>10% der Messstellen ausgesondert, weil nicht tauglich. Neue werden eingerichtet</a:t>
            </a:r>
          </a:p>
        </p:txBody>
      </p:sp>
    </p:spTree>
    <p:extLst>
      <p:ext uri="{BB962C8B-B14F-4D97-AF65-F5344CB8AC3E}">
        <p14:creationId xmlns:p14="http://schemas.microsoft.com/office/powerpoint/2010/main" val="967745546"/>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21512"/>
                                        </p:tgtEl>
                                        <p:attrNameLst>
                                          <p:attrName>style.visibility</p:attrName>
                                        </p:attrNameLst>
                                      </p:cBhvr>
                                      <p:to>
                                        <p:strVal val="visible"/>
                                      </p:to>
                                    </p:set>
                                    <p:anim calcmode="lin" valueType="num">
                                      <p:cBhvr additive="base">
                                        <p:cTn id="11" dur="500" fill="hold"/>
                                        <p:tgtEl>
                                          <p:spTgt spid="21512"/>
                                        </p:tgtEl>
                                        <p:attrNameLst>
                                          <p:attrName>ppt_x</p:attrName>
                                        </p:attrNameLst>
                                      </p:cBhvr>
                                      <p:tavLst>
                                        <p:tav tm="0">
                                          <p:val>
                                            <p:strVal val="#ppt_x"/>
                                          </p:val>
                                        </p:tav>
                                        <p:tav tm="100000">
                                          <p:val>
                                            <p:strVal val="#ppt_x"/>
                                          </p:val>
                                        </p:tav>
                                      </p:tavLst>
                                    </p:anim>
                                    <p:anim calcmode="lin" valueType="num">
                                      <p:cBhvr additive="base">
                                        <p:cTn id="12" dur="500" fill="hold"/>
                                        <p:tgtEl>
                                          <p:spTgt spid="215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0" y="156499"/>
            <a:ext cx="4935289" cy="640080"/>
          </a:xfrm>
        </p:spPr>
        <p:txBody>
          <a:bodyPr/>
          <a:lstStyle/>
          <a:p>
            <a:r>
              <a:rPr lang="de-DE" sz="2400" dirty="0"/>
              <a:t>Grundwasserkörper in N</a:t>
            </a:r>
            <a:r>
              <a:rPr lang="de-DE" sz="2400" dirty="0" smtClean="0"/>
              <a:t>RW</a:t>
            </a:r>
            <a:endParaRPr lang="de-DE" sz="2400" dirty="0"/>
          </a:p>
        </p:txBody>
      </p:sp>
      <p:sp>
        <p:nvSpPr>
          <p:cNvPr id="7" name="Rechteck 6"/>
          <p:cNvSpPr/>
          <p:nvPr/>
        </p:nvSpPr>
        <p:spPr>
          <a:xfrm>
            <a:off x="4701054" y="2530564"/>
            <a:ext cx="4442946" cy="2931572"/>
          </a:xfrm>
          <a:prstGeom prst="rect">
            <a:avLst/>
          </a:prstGeom>
        </p:spPr>
        <p:txBody>
          <a:bodyPr wrap="square">
            <a:spAutoFit/>
          </a:bodyPr>
          <a:lstStyle/>
          <a:p>
            <a:pPr marL="0" marR="0" lvl="0" indent="0" algn="l" defTabSz="685800" rtl="0" eaLnBrk="0" fontAlgn="base" latinLnBrk="0" hangingPunct="0">
              <a:lnSpc>
                <a:spcPct val="100000"/>
              </a:lnSpc>
              <a:spcBef>
                <a:spcPct val="0"/>
              </a:spcBef>
              <a:spcAft>
                <a:spcPct val="0"/>
              </a:spcAft>
              <a:buClrTx/>
              <a:buSzTx/>
              <a:buFontTx/>
              <a:buNone/>
              <a:tabLst/>
              <a:defRPr/>
            </a:pPr>
            <a:r>
              <a:rPr kumimoji="0" lang="de-DE" sz="1600" b="1" i="0" u="sng" strike="noStrike" kern="1200" cap="none" spc="0" normalizeH="0" baseline="0" noProof="0" dirty="0">
                <a:ln>
                  <a:noFill/>
                </a:ln>
                <a:solidFill>
                  <a:srgbClr val="000000"/>
                </a:solidFill>
                <a:effectLst/>
                <a:uLnTx/>
                <a:uFillTx/>
                <a:latin typeface="Arial" panose="020B0604020202020204" pitchFamily="34" charset="0"/>
                <a:ea typeface="+mn-ea"/>
                <a:cs typeface="+mn-cs"/>
              </a:rPr>
              <a:t>Zustandsbewertung der 275 </a:t>
            </a:r>
            <a:r>
              <a:rPr kumimoji="0" lang="de-DE" sz="1600" b="1" i="0" u="sng"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GWK </a:t>
            </a:r>
            <a:br>
              <a:rPr kumimoji="0" lang="de-DE" sz="1600" b="1" i="0" u="sng"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br>
            <a:r>
              <a:rPr kumimoji="0" lang="de-DE" sz="1600" b="1" i="0"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2013-2018, gültig bis 2020 </a:t>
            </a:r>
            <a:r>
              <a:rPr kumimoji="0" lang="de-DE" sz="1600" b="1" i="0" strike="noStrike" kern="1200" cap="none" spc="0" normalizeH="0" baseline="0" noProof="0" dirty="0" err="1" smtClean="0">
                <a:ln>
                  <a:noFill/>
                </a:ln>
                <a:solidFill>
                  <a:srgbClr val="000000"/>
                </a:solidFill>
                <a:effectLst/>
                <a:uLnTx/>
                <a:uFillTx/>
                <a:latin typeface="Arial" panose="020B0604020202020204" pitchFamily="34" charset="0"/>
                <a:ea typeface="+mn-ea"/>
                <a:cs typeface="+mn-cs"/>
              </a:rPr>
              <a:t>DüV</a:t>
            </a:r>
            <a:r>
              <a:rPr kumimoji="0" lang="de-DE" sz="1600" b="1" i="0"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 </a:t>
            </a:r>
            <a:endParaRPr kumimoji="0" lang="de-DE" sz="1600" b="1" i="0"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a:p>
            <a:pPr marL="200025" marR="0" lvl="0" indent="-200025" algn="l" defTabSz="685800" rtl="0" eaLnBrk="0" fontAlgn="base" latinLnBrk="0" hangingPunct="0">
              <a:lnSpc>
                <a:spcPct val="100000"/>
              </a:lnSpc>
              <a:spcBef>
                <a:spcPts val="0"/>
              </a:spcBef>
              <a:spcAft>
                <a:spcPts val="450"/>
              </a:spcAft>
              <a:buClrTx/>
              <a:buSzTx/>
              <a:buFont typeface="Arial" panose="020B0604020202020204" pitchFamily="34" charset="0"/>
              <a:buChar char="•"/>
              <a:tabLst/>
              <a:defRPr/>
            </a:pPr>
            <a:r>
              <a:rPr kumimoji="0" lang="de-DE" sz="1400" b="1" i="0" u="none" strike="noStrike" kern="1200" cap="none" spc="0" normalizeH="0" baseline="0" noProof="0" dirty="0">
                <a:ln>
                  <a:noFill/>
                </a:ln>
                <a:solidFill>
                  <a:srgbClr val="FF0000"/>
                </a:solidFill>
                <a:effectLst/>
                <a:uLnTx/>
                <a:uFillTx/>
                <a:latin typeface="Arial" panose="020B0604020202020204" pitchFamily="34" charset="0"/>
                <a:ea typeface="+mn-ea"/>
                <a:cs typeface="+mn-cs"/>
              </a:rPr>
              <a:t>88 </a:t>
            </a:r>
            <a:r>
              <a:rPr kumimoji="0" lang="de-DE" sz="1400" b="1" i="0" u="none" strike="noStrike" kern="1200" cap="none" spc="0" normalizeH="0" baseline="0" noProof="0" dirty="0" smtClean="0">
                <a:ln>
                  <a:noFill/>
                </a:ln>
                <a:solidFill>
                  <a:srgbClr val="FF0000"/>
                </a:solidFill>
                <a:effectLst/>
                <a:uLnTx/>
                <a:uFillTx/>
                <a:latin typeface="Arial" panose="020B0604020202020204" pitchFamily="34" charset="0"/>
                <a:ea typeface="+mn-ea"/>
                <a:cs typeface="+mn-cs"/>
              </a:rPr>
              <a:t>GWK </a:t>
            </a:r>
            <a:r>
              <a:rPr kumimoji="0" lang="de-DE"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(32% </a:t>
            </a:r>
            <a:r>
              <a:rPr kumimoji="0" lang="de-DE"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der </a:t>
            </a:r>
            <a:r>
              <a:rPr kumimoji="0" lang="de-DE"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Fläche NRWs; 30x Trend ↑</a:t>
            </a:r>
            <a:r>
              <a:rPr kumimoji="0" lang="de-DE"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a:t>
            </a:r>
            <a:br>
              <a:rPr kumimoji="0" lang="de-DE"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br>
            <a:r>
              <a:rPr kumimoji="0" lang="de-DE"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im </a:t>
            </a:r>
            <a:r>
              <a:rPr kumimoji="0" lang="de-DE"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schlechten chemischen Zustand bzw. mit steigendem Trend wegen Nitrat</a:t>
            </a:r>
          </a:p>
          <a:p>
            <a:pPr marR="0" lvl="0" algn="l" defTabSz="685800" rtl="0" eaLnBrk="0" fontAlgn="base" latinLnBrk="0" hangingPunct="0">
              <a:lnSpc>
                <a:spcPct val="100000"/>
              </a:lnSpc>
              <a:spcBef>
                <a:spcPts val="0"/>
              </a:spcBef>
              <a:spcAft>
                <a:spcPts val="450"/>
              </a:spcAft>
              <a:buClrTx/>
              <a:buSzTx/>
              <a:tabLst/>
              <a:defRPr/>
            </a:pPr>
            <a:r>
              <a:rPr kumimoji="0" lang="de-DE"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Maßnahmen zur Reduzierung der Stickstoff-Einträge </a:t>
            </a:r>
            <a:r>
              <a:rPr kumimoji="0" lang="de-DE"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
            </a:r>
            <a:br>
              <a:rPr kumimoji="0" lang="de-DE"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br>
            <a:r>
              <a:rPr kumimoji="0" lang="de-DE" sz="14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in </a:t>
            </a:r>
            <a:r>
              <a:rPr kumimoji="0" lang="de-DE" sz="14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das Grundwasser notwendig</a:t>
            </a:r>
          </a:p>
          <a:p>
            <a:pPr marL="407194" marR="0" lvl="1" indent="-207169" algn="l" defTabSz="685800" rtl="0" eaLnBrk="0" fontAlgn="base" latinLnBrk="0" hangingPunct="0">
              <a:lnSpc>
                <a:spcPct val="100000"/>
              </a:lnSpc>
              <a:spcBef>
                <a:spcPts val="0"/>
              </a:spcBef>
              <a:spcAft>
                <a:spcPts val="450"/>
              </a:spcAft>
              <a:buClrTx/>
              <a:buSzTx/>
              <a:buFont typeface="Wingdings" panose="05000000000000000000" pitchFamily="2" charset="2"/>
              <a:buChar char="Ø"/>
              <a:tabLst/>
              <a:defRPr/>
            </a:pPr>
            <a:r>
              <a:rPr kumimoji="0" lang="de-DE" sz="1400" b="1" i="1" u="none" strike="noStrike" kern="1200" cap="none" spc="0" normalizeH="0" baseline="0" noProof="0" dirty="0">
                <a:ln>
                  <a:noFill/>
                </a:ln>
                <a:solidFill>
                  <a:srgbClr val="000000"/>
                </a:solidFill>
                <a:effectLst/>
                <a:uLnTx/>
                <a:uFillTx/>
                <a:latin typeface="Arial" panose="020B0604020202020204" pitchFamily="34" charset="0"/>
                <a:ea typeface="+mn-ea"/>
                <a:cs typeface="+mn-cs"/>
              </a:rPr>
              <a:t>Ermittlung des N-Minderungsbedarfs zur </a:t>
            </a:r>
            <a:r>
              <a:rPr kumimoji="0" lang="de-DE" sz="1400" b="1" i="1"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
            </a:r>
            <a:br>
              <a:rPr kumimoji="0" lang="de-DE" sz="1400" b="1" i="1"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br>
            <a:r>
              <a:rPr kumimoji="0" lang="de-DE" sz="1400" b="1" i="1"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Erreichung </a:t>
            </a:r>
            <a:r>
              <a:rPr kumimoji="0" lang="de-DE" sz="1400" b="1" i="1" u="none" strike="noStrike" kern="1200" cap="none" spc="0" normalizeH="0" baseline="0" noProof="0" dirty="0">
                <a:ln>
                  <a:noFill/>
                </a:ln>
                <a:solidFill>
                  <a:srgbClr val="000000"/>
                </a:solidFill>
                <a:effectLst/>
                <a:uLnTx/>
                <a:uFillTx/>
                <a:latin typeface="Arial" panose="020B0604020202020204" pitchFamily="34" charset="0"/>
                <a:ea typeface="+mn-ea"/>
                <a:cs typeface="+mn-cs"/>
              </a:rPr>
              <a:t>des Schutzziels für das Grundwasser</a:t>
            </a:r>
          </a:p>
          <a:p>
            <a:pPr marL="407194" marR="0" lvl="1" indent="-207169" algn="l" defTabSz="685800" rtl="0" eaLnBrk="0" fontAlgn="base" latinLnBrk="0" hangingPunct="0">
              <a:lnSpc>
                <a:spcPct val="100000"/>
              </a:lnSpc>
              <a:spcBef>
                <a:spcPts val="0"/>
              </a:spcBef>
              <a:spcAft>
                <a:spcPts val="450"/>
              </a:spcAft>
              <a:buClrTx/>
              <a:buSzTx/>
              <a:buFont typeface="Wingdings" panose="05000000000000000000" pitchFamily="2" charset="2"/>
              <a:buChar char="Ø"/>
              <a:tabLst/>
              <a:defRPr/>
            </a:pPr>
            <a:r>
              <a:rPr kumimoji="0" lang="de-DE" sz="1400" b="1" i="1"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Weitere </a:t>
            </a:r>
            <a:r>
              <a:rPr kumimoji="0" lang="de-DE" sz="1400" b="1" i="1" u="none" strike="noStrike" kern="1200" cap="none" spc="0" normalizeH="0" baseline="0" noProof="0" dirty="0">
                <a:ln>
                  <a:noFill/>
                </a:ln>
                <a:solidFill>
                  <a:srgbClr val="000000"/>
                </a:solidFill>
                <a:effectLst/>
                <a:uLnTx/>
                <a:uFillTx/>
                <a:latin typeface="Arial" panose="020B0604020202020204" pitchFamily="34" charset="0"/>
                <a:ea typeface="+mn-ea"/>
                <a:cs typeface="+mn-cs"/>
              </a:rPr>
              <a:t>Binnendifferenzierung der Belastung innerhalb der GWK erforderlich</a:t>
            </a:r>
          </a:p>
        </p:txBody>
      </p:sp>
      <p:pic>
        <p:nvPicPr>
          <p:cNvPr id="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9627" y="667288"/>
            <a:ext cx="4541800" cy="6128928"/>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Foliennummernplatzhalter 2"/>
          <p:cNvSpPr>
            <a:spLocks noGrp="1"/>
          </p:cNvSpPr>
          <p:nvPr>
            <p:ph type="sldNum"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B7BAED48-6469-42D9-9624-6D52BD002FC0}" type="slidenum">
              <a:rPr kumimoji="0" lang="de-DE" sz="18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5</a:t>
            </a:fld>
            <a:endParaRPr kumimoji="0" lang="de-DE" sz="1800" b="0" i="0" u="none" strike="noStrike" kern="1200" cap="none" spc="0" normalizeH="0" baseline="0" noProof="0">
              <a:ln>
                <a:noFill/>
              </a:ln>
              <a:solidFill>
                <a:srgbClr val="000000"/>
              </a:solidFill>
              <a:effectLst/>
              <a:uLnTx/>
              <a:uFillTx/>
              <a:latin typeface="Arial" charset="0"/>
              <a:ea typeface="+mn-ea"/>
              <a:cs typeface="+mn-cs"/>
            </a:endParaRPr>
          </a:p>
        </p:txBody>
      </p:sp>
      <p:sp>
        <p:nvSpPr>
          <p:cNvPr id="4" name="Fußzeilenplatzhalter 3"/>
          <p:cNvSpPr>
            <a:spLocks noGrp="1"/>
          </p:cNvSpPr>
          <p:nvPr>
            <p:ph type="ftr" sz="quarter" idx="10"/>
          </p:nvPr>
        </p:nvSpPr>
        <p:spPr>
          <a:xfrm>
            <a:off x="2467644" y="6588125"/>
            <a:ext cx="2412273" cy="208091"/>
          </a:xfrm>
        </p:spPr>
        <p:txBody>
          <a:bodyPr/>
          <a:lstStyle/>
          <a:p>
            <a:pPr marL="401241" marR="0" lvl="0" indent="0" algn="l" defTabSz="685800" rtl="0" eaLnBrk="1" fontAlgn="base" latinLnBrk="0" hangingPunct="1">
              <a:lnSpc>
                <a:spcPct val="100000"/>
              </a:lnSpc>
              <a:spcBef>
                <a:spcPct val="0"/>
              </a:spcBef>
              <a:spcAft>
                <a:spcPct val="0"/>
              </a:spcAft>
              <a:buClrTx/>
              <a:buSzTx/>
              <a:buFontTx/>
              <a:buNone/>
              <a:tabLst/>
              <a:defRPr/>
            </a:pPr>
            <a:r>
              <a:rPr kumimoji="0" lang="de-DE" sz="900" b="0" i="0" u="none" strike="noStrike" kern="1200" cap="none" spc="0" normalizeH="0" baseline="0" noProof="0" dirty="0" smtClean="0">
                <a:ln>
                  <a:noFill/>
                </a:ln>
                <a:solidFill>
                  <a:srgbClr val="000000"/>
                </a:solidFill>
                <a:effectLst/>
                <a:uLnTx/>
                <a:uFillTx/>
                <a:latin typeface="Arial" panose="020B0604020202020204" pitchFamily="34" charset="0"/>
                <a:ea typeface="+mn-ea"/>
                <a:cs typeface="+mn-cs"/>
              </a:rPr>
              <a:t>Bastian.Lenert@LWK.NRW.de</a:t>
            </a:r>
            <a:endParaRPr kumimoji="0" lang="de-DE" sz="900" b="0"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5" name="Textfeld 4"/>
          <p:cNvSpPr txBox="1"/>
          <p:nvPr/>
        </p:nvSpPr>
        <p:spPr>
          <a:xfrm>
            <a:off x="4935289" y="796579"/>
            <a:ext cx="3928625" cy="1477328"/>
          </a:xfrm>
          <a:prstGeom prst="rect">
            <a:avLst/>
          </a:prstGeom>
          <a:noFill/>
        </p:spPr>
        <p:txBody>
          <a:bodyPr wrap="square" rtlCol="0">
            <a:spAutoFit/>
          </a:bodyPr>
          <a:lstStyle/>
          <a:p>
            <a:r>
              <a:rPr lang="de-DE" b="1" dirty="0" smtClean="0"/>
              <a:t>Bewertungszeiträume WRRL:</a:t>
            </a:r>
            <a:br>
              <a:rPr lang="de-DE" b="1" dirty="0" smtClean="0"/>
            </a:br>
            <a:r>
              <a:rPr lang="de-DE" dirty="0" smtClean="0"/>
              <a:t>1) 2000-2006</a:t>
            </a:r>
            <a:br>
              <a:rPr lang="de-DE" dirty="0" smtClean="0"/>
            </a:br>
            <a:r>
              <a:rPr lang="de-DE" dirty="0" smtClean="0"/>
              <a:t>2) 2007-2012</a:t>
            </a:r>
            <a:br>
              <a:rPr lang="de-DE" dirty="0" smtClean="0"/>
            </a:br>
            <a:r>
              <a:rPr lang="de-DE" dirty="0" smtClean="0"/>
              <a:t>3) 2013-2018</a:t>
            </a:r>
          </a:p>
          <a:p>
            <a:r>
              <a:rPr lang="de-DE" dirty="0"/>
              <a:t>4</a:t>
            </a:r>
            <a:r>
              <a:rPr lang="de-DE" dirty="0" smtClean="0"/>
              <a:t>) 2019-2024</a:t>
            </a:r>
            <a:endParaRPr lang="de-DE" dirty="0"/>
          </a:p>
        </p:txBody>
      </p:sp>
    </p:spTree>
    <p:extLst>
      <p:ext uri="{BB962C8B-B14F-4D97-AF65-F5344CB8AC3E}">
        <p14:creationId xmlns:p14="http://schemas.microsoft.com/office/powerpoint/2010/main" val="1241288189"/>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0523" y="6124986"/>
            <a:ext cx="1728788"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3"/>
          <p:cNvSpPr txBox="1">
            <a:spLocks noChangeArrowheads="1"/>
          </p:cNvSpPr>
          <p:nvPr/>
        </p:nvSpPr>
        <p:spPr bwMode="auto">
          <a:xfrm>
            <a:off x="250825" y="199860"/>
            <a:ext cx="6520677" cy="7875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defTabSz="9525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1pPr>
            <a:lvl2pPr marL="533400" indent="-176213" defTabSz="9525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2pPr>
            <a:lvl3pPr marL="898525" indent="-177800" defTabSz="9525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3pPr>
            <a:lvl4pPr marL="1255713" indent="-177800" defTabSz="9525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4pPr>
            <a:lvl5pPr marL="1612900" indent="-177800" defTabSz="952500">
              <a:lnSpc>
                <a:spcPct val="135000"/>
              </a:lnSpc>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5pPr>
            <a:lvl6pPr marL="2070100" indent="-177800" defTabSz="9525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6pPr>
            <a:lvl7pPr marL="2527300" indent="-177800" defTabSz="9525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7pPr>
            <a:lvl8pPr marL="2984500" indent="-177800" defTabSz="9525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8pPr>
            <a:lvl9pPr marL="3441700" indent="-177800" defTabSz="952500" eaLnBrk="0" fontAlgn="base" hangingPunct="0">
              <a:lnSpc>
                <a:spcPct val="135000"/>
              </a:lnSpc>
              <a:spcBef>
                <a:spcPct val="0"/>
              </a:spcBef>
              <a:spcAft>
                <a:spcPct val="25000"/>
              </a:spcAft>
              <a:buClr>
                <a:srgbClr val="009F47"/>
              </a:buClr>
              <a:buSzPct val="125000"/>
              <a:buFont typeface="Wingdings" panose="05000000000000000000" pitchFamily="2" charset="2"/>
              <a:buChar char="§"/>
              <a:defRPr sz="1700">
                <a:solidFill>
                  <a:schemeClr val="tx1"/>
                </a:solidFill>
                <a:latin typeface="Arial" panose="020B0604020202020204" pitchFamily="34" charset="0"/>
              </a:defRPr>
            </a:lvl9pPr>
          </a:lstStyle>
          <a:p>
            <a:pPr>
              <a:lnSpc>
                <a:spcPct val="100000"/>
              </a:lnSpc>
              <a:spcAft>
                <a:spcPts val="0"/>
              </a:spcAft>
              <a:buNone/>
              <a:defRPr/>
            </a:pPr>
            <a:r>
              <a:rPr kumimoji="0" lang="de-DE" altLang="de-DE" sz="2400" b="1" i="0" u="none" strike="noStrike" kern="1200" cap="none" spc="0" normalizeH="0" baseline="0" noProof="0" dirty="0" smtClean="0">
                <a:ln>
                  <a:noFill/>
                </a:ln>
                <a:solidFill>
                  <a:srgbClr val="000000"/>
                </a:solidFill>
                <a:effectLst/>
                <a:uLnTx/>
                <a:uFillTx/>
              </a:rPr>
              <a:t>Kreis Coesfeld </a:t>
            </a:r>
            <a:r>
              <a:rPr lang="de-DE" sz="2400" b="1" dirty="0">
                <a:solidFill>
                  <a:srgbClr val="000000"/>
                </a:solidFill>
                <a:latin typeface="Arial" charset="0"/>
              </a:rPr>
              <a:t>Grundwasserkörper</a:t>
            </a:r>
          </a:p>
          <a:p>
            <a:pPr>
              <a:lnSpc>
                <a:spcPct val="100000"/>
              </a:lnSpc>
              <a:spcAft>
                <a:spcPts val="0"/>
              </a:spcAft>
              <a:buNone/>
              <a:defRPr/>
            </a:pPr>
            <a:r>
              <a:rPr lang="de-DE" sz="1800" b="1" dirty="0" smtClean="0">
                <a:solidFill>
                  <a:srgbClr val="000000"/>
                </a:solidFill>
                <a:latin typeface="Arial" charset="0"/>
              </a:rPr>
              <a:t>2</a:t>
            </a:r>
            <a:r>
              <a:rPr lang="de-DE" sz="1800" b="1" dirty="0">
                <a:solidFill>
                  <a:srgbClr val="000000"/>
                </a:solidFill>
                <a:latin typeface="Arial" charset="0"/>
              </a:rPr>
              <a:t>. Bewertungszeitraum </a:t>
            </a:r>
            <a:r>
              <a:rPr lang="de-DE" sz="1800" b="1" dirty="0" smtClean="0">
                <a:solidFill>
                  <a:srgbClr val="000000"/>
                </a:solidFill>
                <a:latin typeface="Arial" charset="0"/>
              </a:rPr>
              <a:t>2007–2012</a:t>
            </a:r>
            <a:endParaRPr kumimoji="0" lang="de-DE" altLang="de-DE" sz="18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endParaRPr>
          </a:p>
        </p:txBody>
      </p:sp>
      <p:sp>
        <p:nvSpPr>
          <p:cNvPr id="19" name="Textfeld 18"/>
          <p:cNvSpPr txBox="1"/>
          <p:nvPr/>
        </p:nvSpPr>
        <p:spPr>
          <a:xfrm>
            <a:off x="6015902" y="987432"/>
            <a:ext cx="3313850" cy="6278642"/>
          </a:xfrm>
          <a:prstGeom prst="rect">
            <a:avLst/>
          </a:prstGeom>
          <a:no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400" b="1" i="0" u="sng" strike="noStrike" kern="1200" cap="none" spc="0" normalizeH="0" baseline="0" noProof="0" dirty="0" smtClean="0">
                <a:ln>
                  <a:noFill/>
                </a:ln>
                <a:solidFill>
                  <a:srgbClr val="000000"/>
                </a:solidFill>
                <a:effectLst/>
                <a:uLnTx/>
                <a:uFillTx/>
                <a:latin typeface="Arial" charset="0"/>
                <a:ea typeface="+mn-ea"/>
                <a:cs typeface="+mn-cs"/>
              </a:rPr>
              <a:t>Auflagen </a:t>
            </a:r>
            <a:br>
              <a:rPr kumimoji="0" lang="de-DE" sz="1400" b="1" i="0" u="sng" strike="noStrike" kern="1200" cap="none" spc="0" normalizeH="0" baseline="0" noProof="0" dirty="0" smtClean="0">
                <a:ln>
                  <a:noFill/>
                </a:ln>
                <a:solidFill>
                  <a:srgbClr val="000000"/>
                </a:solidFill>
                <a:effectLst/>
                <a:uLnTx/>
                <a:uFillTx/>
                <a:latin typeface="Arial" charset="0"/>
                <a:ea typeface="+mn-ea"/>
                <a:cs typeface="+mn-cs"/>
              </a:rPr>
            </a:br>
            <a:r>
              <a:rPr kumimoji="0" lang="de-DE" sz="1400" b="1" i="0" u="sng" strike="noStrike" kern="1200" cap="none" spc="0" normalizeH="0" baseline="0" noProof="0" dirty="0" smtClean="0">
                <a:ln>
                  <a:noFill/>
                </a:ln>
                <a:solidFill>
                  <a:srgbClr val="FF0000"/>
                </a:solidFill>
                <a:effectLst/>
                <a:uLnTx/>
                <a:uFillTx/>
                <a:latin typeface="Arial" charset="0"/>
                <a:ea typeface="+mn-ea"/>
                <a:cs typeface="+mn-cs"/>
              </a:rPr>
              <a:t>roter </a:t>
            </a:r>
            <a:r>
              <a:rPr kumimoji="0" lang="de-DE" sz="1400" b="1" i="0" u="sng" strike="noStrike" kern="1200" cap="none" spc="0" normalizeH="0" baseline="0" noProof="0" dirty="0" smtClean="0">
                <a:ln>
                  <a:noFill/>
                </a:ln>
                <a:solidFill>
                  <a:srgbClr val="000000"/>
                </a:solidFill>
                <a:effectLst/>
                <a:uLnTx/>
                <a:uFillTx/>
                <a:latin typeface="Arial" charset="0"/>
                <a:ea typeface="+mn-ea"/>
                <a:cs typeface="+mn-cs"/>
              </a:rPr>
              <a:t>Grundwasserkörper </a:t>
            </a:r>
            <a:br>
              <a:rPr kumimoji="0" lang="de-DE" sz="1400" b="1" i="0" u="sng" strike="noStrike" kern="1200" cap="none" spc="0" normalizeH="0" baseline="0" noProof="0" dirty="0" smtClean="0">
                <a:ln>
                  <a:noFill/>
                </a:ln>
                <a:solidFill>
                  <a:srgbClr val="000000"/>
                </a:solidFill>
                <a:effectLst/>
                <a:uLnTx/>
                <a:uFillTx/>
                <a:latin typeface="Arial" charset="0"/>
                <a:ea typeface="+mn-ea"/>
                <a:cs typeface="+mn-cs"/>
              </a:rPr>
            </a:br>
            <a:r>
              <a:rPr kumimoji="0" lang="de-DE" sz="1400" b="1" i="0" u="sng" strike="noStrike" kern="1200" cap="none" spc="0" normalizeH="0" baseline="0" noProof="0" dirty="0" smtClean="0">
                <a:ln>
                  <a:noFill/>
                </a:ln>
                <a:solidFill>
                  <a:srgbClr val="000000"/>
                </a:solidFill>
                <a:effectLst/>
                <a:uLnTx/>
                <a:uFillTx/>
                <a:latin typeface="Arial" charset="0"/>
                <a:ea typeface="+mn-ea"/>
                <a:cs typeface="+mn-cs"/>
              </a:rPr>
              <a:t>(GWK WRRL) 2017 </a:t>
            </a:r>
            <a:r>
              <a:rPr kumimoji="0" lang="de-DE" sz="1400" b="1" i="0" u="sng" strike="noStrike" kern="1200" cap="none" spc="0" normalizeH="0" baseline="0" noProof="0" dirty="0" smtClean="0">
                <a:ln>
                  <a:noFill/>
                </a:ln>
                <a:solidFill>
                  <a:srgbClr val="C00000"/>
                </a:solidFill>
                <a:effectLst/>
                <a:uLnTx/>
                <a:uFillTx/>
                <a:latin typeface="Arial" charset="0"/>
                <a:ea typeface="+mn-ea"/>
                <a:cs typeface="+mn-cs"/>
              </a:rPr>
              <a:t>bis 2020:</a:t>
            </a:r>
            <a:endParaRPr kumimoji="0" lang="de-DE" sz="1400" b="1" i="0" u="sng" strike="noStrike" kern="1200" cap="none" spc="0" normalizeH="0" baseline="0" noProof="0" dirty="0">
              <a:ln>
                <a:noFill/>
              </a:ln>
              <a:solidFill>
                <a:srgbClr val="C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400" b="0" i="0" u="sng" strike="noStrike" kern="1200" cap="none" spc="0" normalizeH="0" baseline="0" noProof="0" dirty="0" smtClean="0">
                <a:ln>
                  <a:noFill/>
                </a:ln>
                <a:solidFill>
                  <a:srgbClr val="000000"/>
                </a:solidFill>
                <a:effectLst/>
                <a:uLnTx/>
                <a:uFillTx/>
                <a:latin typeface="Arial" charset="0"/>
                <a:ea typeface="+mn-ea"/>
                <a:cs typeface="+mn-cs"/>
              </a:rPr>
              <a:t/>
            </a:r>
            <a:br>
              <a:rPr kumimoji="0" lang="de-DE" sz="1400" b="0" i="0" u="sng" strike="noStrike" kern="1200" cap="none" spc="0" normalizeH="0" baseline="0" noProof="0" dirty="0" smtClean="0">
                <a:ln>
                  <a:noFill/>
                </a:ln>
                <a:solidFill>
                  <a:srgbClr val="000000"/>
                </a:solidFill>
                <a:effectLst/>
                <a:uLnTx/>
                <a:uFillTx/>
                <a:latin typeface="Arial" charset="0"/>
                <a:ea typeface="+mn-ea"/>
                <a:cs typeface="+mn-cs"/>
              </a:rPr>
            </a:br>
            <a:r>
              <a:rPr kumimoji="0" lang="de-DE" sz="1400" b="1" i="0" strike="noStrike" kern="1200" cap="none" spc="0" normalizeH="0" baseline="0" noProof="0" dirty="0" smtClean="0">
                <a:ln>
                  <a:noFill/>
                </a:ln>
                <a:solidFill>
                  <a:srgbClr val="000000"/>
                </a:solidFill>
                <a:effectLst/>
                <a:uLnTx/>
                <a:uFillTx/>
                <a:latin typeface="Arial" charset="0"/>
                <a:ea typeface="+mn-ea"/>
                <a:cs typeface="+mn-cs"/>
              </a:rPr>
              <a:t>Landwirtschaftskammer NRW</a:t>
            </a:r>
            <a:br>
              <a:rPr kumimoji="0" lang="de-DE" sz="1400" b="1" i="0" strike="noStrike" kern="1200" cap="none" spc="0" normalizeH="0" baseline="0" noProof="0" dirty="0" smtClean="0">
                <a:ln>
                  <a:noFill/>
                </a:ln>
                <a:solidFill>
                  <a:srgbClr val="000000"/>
                </a:solidFill>
                <a:effectLst/>
                <a:uLnTx/>
                <a:uFillTx/>
                <a:latin typeface="Arial" charset="0"/>
                <a:ea typeface="+mn-ea"/>
                <a:cs typeface="+mn-cs"/>
              </a:rPr>
            </a:br>
            <a:r>
              <a:rPr kumimoji="0" lang="de-DE" sz="1400" b="1" i="0" strike="noStrike" kern="1200" cap="none" spc="0" normalizeH="0" baseline="0" noProof="0" dirty="0" err="1" smtClean="0">
                <a:ln>
                  <a:noFill/>
                </a:ln>
                <a:solidFill>
                  <a:srgbClr val="000000"/>
                </a:solidFill>
                <a:effectLst/>
                <a:uLnTx/>
                <a:uFillTx/>
                <a:latin typeface="Arial" charset="0"/>
                <a:ea typeface="+mn-ea"/>
                <a:cs typeface="+mn-cs"/>
              </a:rPr>
              <a:t>DüngeV</a:t>
            </a:r>
            <a:r>
              <a:rPr kumimoji="0" lang="de-DE" sz="1400" b="1" i="0" strike="noStrike" kern="1200" cap="none" spc="0" normalizeH="0" baseline="0" noProof="0" dirty="0" smtClean="0">
                <a:ln>
                  <a:noFill/>
                </a:ln>
                <a:solidFill>
                  <a:srgbClr val="000000"/>
                </a:solidFill>
                <a:effectLst/>
                <a:uLnTx/>
                <a:uFillTx/>
                <a:latin typeface="Arial" charset="0"/>
                <a:ea typeface="+mn-ea"/>
                <a:cs typeface="+mn-cs"/>
              </a:rPr>
              <a:t>:</a:t>
            </a:r>
            <a:br>
              <a:rPr kumimoji="0" lang="de-DE" sz="1400" b="1" i="0" strike="noStrike" kern="1200" cap="none" spc="0" normalizeH="0" baseline="0" noProof="0" dirty="0" smtClean="0">
                <a:ln>
                  <a:noFill/>
                </a:ln>
                <a:solidFill>
                  <a:srgbClr val="000000"/>
                </a:solidFill>
                <a:effectLst/>
                <a:uLnTx/>
                <a:uFillTx/>
                <a:latin typeface="Arial" charset="0"/>
                <a:ea typeface="+mn-ea"/>
                <a:cs typeface="+mn-cs"/>
              </a:rPr>
            </a:br>
            <a:endParaRPr kumimoji="0" lang="de-DE" sz="1400" b="1" i="0"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0" i="0" u="none" strike="noStrike" kern="1200" cap="none" spc="0" normalizeH="0" baseline="0" noProof="0" dirty="0" smtClean="0">
                <a:ln>
                  <a:noFill/>
                </a:ln>
                <a:solidFill>
                  <a:srgbClr val="000000"/>
                </a:solidFill>
                <a:effectLst/>
                <a:uLnTx/>
                <a:uFillTx/>
                <a:latin typeface="Arial" charset="0"/>
                <a:ea typeface="+mn-ea"/>
                <a:cs typeface="+mn-cs"/>
              </a:rPr>
              <a:t>Einarbeitungsfrist 1 Stunde </a:t>
            </a:r>
            <a:r>
              <a:rPr kumimoji="0" lang="de-DE" sz="1400" b="0" i="0" u="none" strike="noStrike" kern="1200" cap="none" spc="0" normalizeH="0" baseline="0" noProof="0" dirty="0">
                <a:ln>
                  <a:noFill/>
                </a:ln>
                <a:solidFill>
                  <a:srgbClr val="000000"/>
                </a:solidFill>
                <a:effectLst/>
                <a:uLnTx/>
                <a:uFillTx/>
                <a:latin typeface="Arial" charset="0"/>
                <a:ea typeface="+mn-ea"/>
                <a:cs typeface="+mn-cs"/>
              </a:rPr>
              <a:t/>
            </a:r>
            <a:br>
              <a:rPr kumimoji="0" lang="de-DE" sz="1400" b="0" i="0" u="none" strike="noStrike" kern="1200" cap="none" spc="0" normalizeH="0" baseline="0" noProof="0" dirty="0">
                <a:ln>
                  <a:noFill/>
                </a:ln>
                <a:solidFill>
                  <a:srgbClr val="000000"/>
                </a:solidFill>
                <a:effectLst/>
                <a:uLnTx/>
                <a:uFillTx/>
                <a:latin typeface="Arial" charset="0"/>
                <a:ea typeface="+mn-ea"/>
                <a:cs typeface="+mn-cs"/>
              </a:rPr>
            </a:br>
            <a:r>
              <a:rPr kumimoji="0" lang="de-DE" sz="1400" b="0" i="0" u="none" strike="noStrike" kern="1200" cap="none" spc="0" normalizeH="0" baseline="0" noProof="0" dirty="0">
                <a:ln>
                  <a:noFill/>
                </a:ln>
                <a:solidFill>
                  <a:srgbClr val="000000"/>
                </a:solidFill>
                <a:effectLst/>
                <a:uLnTx/>
                <a:uFillTx/>
                <a:latin typeface="Arial" charset="0"/>
                <a:ea typeface="+mn-ea"/>
                <a:cs typeface="+mn-cs"/>
              </a:rPr>
              <a:t>(auf </a:t>
            </a:r>
            <a:r>
              <a:rPr kumimoji="0" lang="de-DE" sz="1400" b="0" i="0" u="none" strike="noStrike" kern="1200" cap="none" spc="0" normalizeH="0" baseline="0" noProof="0" dirty="0" err="1">
                <a:ln>
                  <a:noFill/>
                </a:ln>
                <a:solidFill>
                  <a:srgbClr val="000000"/>
                </a:solidFill>
                <a:effectLst/>
                <a:uLnTx/>
                <a:uFillTx/>
                <a:latin typeface="Arial" charset="0"/>
                <a:ea typeface="+mn-ea"/>
                <a:cs typeface="+mn-cs"/>
              </a:rPr>
              <a:t>unbewachsenem</a:t>
            </a:r>
            <a:r>
              <a:rPr kumimoji="0" lang="de-DE" sz="1400" b="0" i="0" u="none" strike="noStrike" kern="1200" cap="none" spc="0" normalizeH="0" baseline="0" noProof="0" dirty="0">
                <a:ln>
                  <a:noFill/>
                </a:ln>
                <a:solidFill>
                  <a:srgbClr val="000000"/>
                </a:solidFill>
                <a:effectLst/>
                <a:uLnTx/>
                <a:uFillTx/>
                <a:latin typeface="Arial" charset="0"/>
                <a:ea typeface="+mn-ea"/>
                <a:cs typeface="+mn-cs"/>
              </a:rPr>
              <a:t> Boden)</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de-DE" sz="1400" b="0"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0" i="0" u="none" strike="noStrike" kern="1200" cap="none" spc="0" normalizeH="0" baseline="0" noProof="0" dirty="0">
                <a:ln>
                  <a:noFill/>
                </a:ln>
                <a:solidFill>
                  <a:srgbClr val="000000"/>
                </a:solidFill>
                <a:effectLst/>
                <a:uLnTx/>
                <a:uFillTx/>
                <a:latin typeface="Arial" charset="0"/>
                <a:ea typeface="+mn-ea"/>
                <a:cs typeface="+mn-cs"/>
              </a:rPr>
              <a:t>Verlängerung der Sperrfrist auf Grünland (ab 15.10.)</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de-DE" sz="1400" b="0"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0" i="0" u="none" strike="noStrike" kern="1200" cap="none" spc="0" normalizeH="0" baseline="0" noProof="0" dirty="0">
                <a:ln>
                  <a:noFill/>
                </a:ln>
                <a:solidFill>
                  <a:srgbClr val="000000"/>
                </a:solidFill>
                <a:effectLst/>
                <a:uLnTx/>
                <a:uFillTx/>
                <a:latin typeface="Arial" charset="0"/>
                <a:ea typeface="+mn-ea"/>
                <a:cs typeface="+mn-cs"/>
              </a:rPr>
              <a:t>Gülleanalysen </a:t>
            </a:r>
            <a:br>
              <a:rPr kumimoji="0" lang="de-DE" sz="1400" b="0" i="0" u="none" strike="noStrike" kern="1200" cap="none" spc="0" normalizeH="0" baseline="0" noProof="0" dirty="0">
                <a:ln>
                  <a:noFill/>
                </a:ln>
                <a:solidFill>
                  <a:srgbClr val="000000"/>
                </a:solidFill>
                <a:effectLst/>
                <a:uLnTx/>
                <a:uFillTx/>
                <a:latin typeface="Arial" charset="0"/>
                <a:ea typeface="+mn-ea"/>
                <a:cs typeface="+mn-cs"/>
              </a:rPr>
            </a:br>
            <a:r>
              <a:rPr kumimoji="0" lang="de-DE" sz="1400" b="0" i="0" u="none" strike="noStrike" kern="1200" cap="none" spc="0" normalizeH="0" baseline="0" noProof="0" dirty="0">
                <a:ln>
                  <a:noFill/>
                </a:ln>
                <a:solidFill>
                  <a:srgbClr val="000000"/>
                </a:solidFill>
                <a:effectLst/>
                <a:uLnTx/>
                <a:uFillTx/>
                <a:latin typeface="Arial" charset="0"/>
                <a:ea typeface="+mn-ea"/>
                <a:cs typeface="+mn-cs"/>
              </a:rPr>
              <a:t>(vor der Ausbringung)</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de-DE" sz="1400" b="1"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de-DE" sz="1400" b="1"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600" b="1" i="0" u="none" strike="noStrike" kern="1200" cap="none" spc="0" normalizeH="0" baseline="0" noProof="0" dirty="0">
                <a:ln>
                  <a:noFill/>
                </a:ln>
                <a:solidFill>
                  <a:srgbClr val="000000"/>
                </a:solidFill>
                <a:effectLst/>
                <a:uLnTx/>
                <a:uFillTx/>
                <a:latin typeface="Arial" charset="0"/>
                <a:ea typeface="+mn-ea"/>
                <a:cs typeface="+mn-cs"/>
              </a:rPr>
              <a:t>UWB </a:t>
            </a:r>
            <a:r>
              <a:rPr kumimoji="0" lang="de-DE" sz="1600" b="1" i="0" u="none" strike="noStrike" kern="1200" cap="none" spc="0" normalizeH="0" baseline="0" noProof="0" dirty="0" smtClean="0">
                <a:ln>
                  <a:noFill/>
                </a:ln>
                <a:solidFill>
                  <a:srgbClr val="000000"/>
                </a:solidFill>
                <a:effectLst/>
                <a:uLnTx/>
                <a:uFillTx/>
                <a:latin typeface="Arial" charset="0"/>
                <a:ea typeface="+mn-ea"/>
                <a:cs typeface="+mn-cs"/>
              </a:rPr>
              <a:t>Kreis:</a:t>
            </a:r>
            <a:endParaRPr kumimoji="0" lang="de-DE" sz="1600" b="1"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1"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0" i="0" u="none" strike="noStrike" kern="1200" cap="none" spc="0" normalizeH="0" baseline="0" noProof="0" dirty="0">
                <a:ln>
                  <a:noFill/>
                </a:ln>
                <a:solidFill>
                  <a:srgbClr val="000000"/>
                </a:solidFill>
                <a:effectLst/>
                <a:uLnTx/>
                <a:uFillTx/>
                <a:latin typeface="Arial" charset="0"/>
                <a:ea typeface="+mn-ea"/>
                <a:cs typeface="+mn-cs"/>
              </a:rPr>
              <a:t>keine DGL-Umbruchgenehmigung</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de-DE" sz="1400" b="0"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0" i="0" u="none" strike="noStrike" kern="1200" cap="none" spc="0" normalizeH="0" baseline="0" noProof="0" dirty="0">
                <a:ln>
                  <a:noFill/>
                </a:ln>
                <a:solidFill>
                  <a:srgbClr val="000000"/>
                </a:solidFill>
                <a:effectLst/>
                <a:uLnTx/>
                <a:uFillTx/>
                <a:latin typeface="Arial" charset="0"/>
                <a:ea typeface="+mn-ea"/>
                <a:cs typeface="+mn-cs"/>
              </a:rPr>
              <a:t>keine Sperrfristverschiebung</a:t>
            </a:r>
          </a:p>
          <a:p>
            <a:pPr marR="0" lvl="0" algn="l" defTabSz="914400" rtl="0" eaLnBrk="1" fontAlgn="base" latinLnBrk="0" hangingPunct="1">
              <a:lnSpc>
                <a:spcPct val="100000"/>
              </a:lnSpc>
              <a:spcBef>
                <a:spcPct val="0"/>
              </a:spcBef>
              <a:spcAft>
                <a:spcPct val="0"/>
              </a:spcAft>
              <a:buClrTx/>
              <a:buSzTx/>
              <a:tabLst/>
              <a:defRPr/>
            </a:pPr>
            <a:endParaRPr kumimoji="0" lang="de-DE" sz="14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sng"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sng"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none" strike="noStrike" kern="1200" cap="none" spc="0" normalizeH="0" baseline="0" noProof="0" dirty="0">
              <a:ln>
                <a:noFill/>
              </a:ln>
              <a:solidFill>
                <a:srgbClr val="000000"/>
              </a:solidFill>
              <a:effectLst/>
              <a:uLnTx/>
              <a:uFillTx/>
              <a:latin typeface="Arial" charset="0"/>
              <a:ea typeface="+mn-ea"/>
              <a:cs typeface="+mn-cs"/>
            </a:endParaRPr>
          </a:p>
        </p:txBody>
      </p:sp>
      <p:grpSp>
        <p:nvGrpSpPr>
          <p:cNvPr id="20" name="Gruppieren 6"/>
          <p:cNvGrpSpPr>
            <a:grpSpLocks/>
          </p:cNvGrpSpPr>
          <p:nvPr/>
        </p:nvGrpSpPr>
        <p:grpSpPr bwMode="auto">
          <a:xfrm>
            <a:off x="250825" y="954480"/>
            <a:ext cx="5648325" cy="5461255"/>
            <a:chOff x="250825" y="764704"/>
            <a:chExt cx="5648325" cy="5541962"/>
          </a:xfrm>
        </p:grpSpPr>
        <p:grpSp>
          <p:nvGrpSpPr>
            <p:cNvPr id="21" name="Gruppieren 2"/>
            <p:cNvGrpSpPr>
              <a:grpSpLocks/>
            </p:cNvGrpSpPr>
            <p:nvPr/>
          </p:nvGrpSpPr>
          <p:grpSpPr bwMode="auto">
            <a:xfrm>
              <a:off x="250825" y="764704"/>
              <a:ext cx="5648325" cy="5541962"/>
              <a:chOff x="250825" y="764704"/>
              <a:chExt cx="5648325" cy="5541962"/>
            </a:xfrm>
          </p:grpSpPr>
          <p:pic>
            <p:nvPicPr>
              <p:cNvPr id="2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0825" y="764704"/>
                <a:ext cx="5648325" cy="5541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0" name="Textfeld 1"/>
              <p:cNvSpPr txBox="1">
                <a:spLocks noChangeArrowheads="1"/>
              </p:cNvSpPr>
              <p:nvPr/>
            </p:nvSpPr>
            <p:spPr bwMode="auto">
              <a:xfrm>
                <a:off x="971600" y="2060848"/>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928_19</a:t>
                </a:r>
              </a:p>
            </p:txBody>
          </p:sp>
          <p:sp>
            <p:nvSpPr>
              <p:cNvPr id="31" name="Textfeld 7"/>
              <p:cNvSpPr txBox="1">
                <a:spLocks noChangeArrowheads="1"/>
              </p:cNvSpPr>
              <p:nvPr/>
            </p:nvSpPr>
            <p:spPr bwMode="auto">
              <a:xfrm>
                <a:off x="1981941" y="1576988"/>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928_21</a:t>
                </a:r>
              </a:p>
            </p:txBody>
          </p:sp>
        </p:grpSp>
        <p:sp>
          <p:nvSpPr>
            <p:cNvPr id="23" name="Textfeld 9"/>
            <p:cNvSpPr txBox="1">
              <a:spLocks noChangeArrowheads="1"/>
            </p:cNvSpPr>
            <p:nvPr/>
          </p:nvSpPr>
          <p:spPr bwMode="auto">
            <a:xfrm>
              <a:off x="3779912" y="4725144"/>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278_19</a:t>
              </a:r>
            </a:p>
          </p:txBody>
        </p:sp>
        <p:sp>
          <p:nvSpPr>
            <p:cNvPr id="24" name="Textfeld 10"/>
            <p:cNvSpPr txBox="1">
              <a:spLocks noChangeArrowheads="1"/>
            </p:cNvSpPr>
            <p:nvPr/>
          </p:nvSpPr>
          <p:spPr bwMode="auto">
            <a:xfrm>
              <a:off x="5225934" y="4069371"/>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3_12</a:t>
              </a:r>
            </a:p>
          </p:txBody>
        </p:sp>
        <p:sp>
          <p:nvSpPr>
            <p:cNvPr id="25" name="Textfeld 11"/>
            <p:cNvSpPr txBox="1">
              <a:spLocks noChangeArrowheads="1"/>
            </p:cNvSpPr>
            <p:nvPr/>
          </p:nvSpPr>
          <p:spPr bwMode="auto">
            <a:xfrm>
              <a:off x="4392110" y="4069371"/>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3_13</a:t>
              </a:r>
            </a:p>
          </p:txBody>
        </p:sp>
        <p:sp>
          <p:nvSpPr>
            <p:cNvPr id="26" name="Textfeld 13"/>
            <p:cNvSpPr txBox="1">
              <a:spLocks noChangeArrowheads="1"/>
            </p:cNvSpPr>
            <p:nvPr/>
          </p:nvSpPr>
          <p:spPr bwMode="auto">
            <a:xfrm>
              <a:off x="3059832" y="4437112"/>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278_10</a:t>
              </a:r>
            </a:p>
          </p:txBody>
        </p:sp>
        <p:sp>
          <p:nvSpPr>
            <p:cNvPr id="27" name="Textfeld 15"/>
            <p:cNvSpPr txBox="1">
              <a:spLocks noChangeArrowheads="1"/>
            </p:cNvSpPr>
            <p:nvPr/>
          </p:nvSpPr>
          <p:spPr bwMode="auto">
            <a:xfrm>
              <a:off x="2630013" y="5229200"/>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278_16</a:t>
              </a:r>
            </a:p>
          </p:txBody>
        </p:sp>
        <p:sp>
          <p:nvSpPr>
            <p:cNvPr id="28" name="Textfeld 27"/>
            <p:cNvSpPr txBox="1">
              <a:spLocks noChangeArrowheads="1"/>
            </p:cNvSpPr>
            <p:nvPr/>
          </p:nvSpPr>
          <p:spPr bwMode="auto">
            <a:xfrm>
              <a:off x="3111339" y="1912660"/>
              <a:ext cx="64807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900" b="1" i="0" u="none" strike="noStrike" kern="1200" cap="none" spc="0" normalizeH="0" baseline="0" noProof="0">
                  <a:ln>
                    <a:noFill/>
                  </a:ln>
                  <a:solidFill>
                    <a:srgbClr val="000000"/>
                  </a:solidFill>
                  <a:effectLst/>
                  <a:uLnTx/>
                  <a:uFillTx/>
                  <a:latin typeface="Segoe UI Black" panose="020B0A02040204020203" pitchFamily="34" charset="0"/>
                  <a:ea typeface="Segoe UI Black" panose="020B0A02040204020203" pitchFamily="34" charset="0"/>
                  <a:cs typeface="Segoe UI Black" panose="020B0A02040204020203" pitchFamily="34" charset="0"/>
                </a:rPr>
                <a:t>3_13</a:t>
              </a:r>
            </a:p>
          </p:txBody>
        </p:sp>
      </p:grpSp>
      <p:sp>
        <p:nvSpPr>
          <p:cNvPr id="34" name="Textfeld 3"/>
          <p:cNvSpPr txBox="1">
            <a:spLocks noChangeArrowheads="1"/>
          </p:cNvSpPr>
          <p:nvPr/>
        </p:nvSpPr>
        <p:spPr bwMode="auto">
          <a:xfrm>
            <a:off x="0" y="6519864"/>
            <a:ext cx="9144000" cy="246221"/>
          </a:xfrm>
          <a:prstGeom prst="rect">
            <a:avLst/>
          </a:prstGeom>
          <a:gradFill flip="none" rotWithShape="1">
            <a:gsLst>
              <a:gs pos="0">
                <a:schemeClr val="accent3">
                  <a:tint val="66000"/>
                  <a:satMod val="160000"/>
                </a:schemeClr>
              </a:gs>
              <a:gs pos="0">
                <a:srgbClr val="92D050"/>
              </a:gs>
              <a:gs pos="100000">
                <a:schemeClr val="accent3">
                  <a:tint val="23500"/>
                  <a:satMod val="16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10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Team-Wasserrahmenrichtlinie: Beratungsregion Westmünsterland</a:t>
            </a:r>
          </a:p>
        </p:txBody>
      </p:sp>
    </p:spTree>
    <p:extLst>
      <p:ext uri="{BB962C8B-B14F-4D97-AF65-F5344CB8AC3E}">
        <p14:creationId xmlns:p14="http://schemas.microsoft.com/office/powerpoint/2010/main" val="909816940"/>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500" fill="hold"/>
                                        <p:tgtEl>
                                          <p:spTgt spid="19"/>
                                        </p:tgtEl>
                                        <p:attrNameLst>
                                          <p:attrName>ppt_x</p:attrName>
                                        </p:attrNameLst>
                                      </p:cBhvr>
                                      <p:tavLst>
                                        <p:tav tm="0">
                                          <p:val>
                                            <p:strVal val="#ppt_x"/>
                                          </p:val>
                                        </p:tav>
                                        <p:tav tm="100000">
                                          <p:val>
                                            <p:strVal val="#ppt_x"/>
                                          </p:val>
                                        </p:tav>
                                      </p:tavLst>
                                    </p:anim>
                                    <p:anim calcmode="lin" valueType="num">
                                      <p:cBhvr additive="base">
                                        <p:cTn id="8"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08194" y="178179"/>
            <a:ext cx="6697980" cy="692620"/>
          </a:xfrm>
        </p:spPr>
        <p:txBody>
          <a:bodyPr/>
          <a:lstStyle/>
          <a:p>
            <a:r>
              <a:rPr lang="de-DE" sz="1800" dirty="0"/>
              <a:t>3. Bewertungszeitraum 2013-2018</a:t>
            </a:r>
            <a:r>
              <a:rPr lang="de-DE" dirty="0" smtClean="0"/>
              <a:t/>
            </a:r>
            <a:br>
              <a:rPr lang="de-DE" dirty="0" smtClean="0"/>
            </a:br>
            <a:r>
              <a:rPr lang="de-DE" dirty="0" smtClean="0"/>
              <a:t>Aktuelle WRRL-Monitoring-Ergebnisse </a:t>
            </a:r>
            <a:br>
              <a:rPr lang="de-DE" dirty="0" smtClean="0"/>
            </a:br>
            <a:endParaRPr lang="de-DE" dirty="0"/>
          </a:p>
        </p:txBody>
      </p:sp>
      <p:sp>
        <p:nvSpPr>
          <p:cNvPr id="4" name="Fußzeilenplatzhalter 3"/>
          <p:cNvSpPr>
            <a:spLocks noGrp="1"/>
          </p:cNvSpPr>
          <p:nvPr>
            <p:ph type="ftr" sz="quarter" idx="10"/>
          </p:nvPr>
        </p:nvSpPr>
        <p:spPr>
          <a:xfrm>
            <a:off x="1143000" y="5819912"/>
            <a:ext cx="6858000" cy="173559"/>
          </a:xfrm>
        </p:spPr>
        <p:txBody>
          <a:bodyPr/>
          <a:lstStyle/>
          <a:p>
            <a:pPr marL="300931" defTabSz="514350">
              <a:defRPr/>
            </a:pPr>
            <a:r>
              <a:rPr lang="de-DE" sz="675">
                <a:solidFill>
                  <a:srgbClr val="000000"/>
                </a:solidFill>
                <a:latin typeface="Arial" panose="020B0604020202020204" pitchFamily="34" charset="0"/>
              </a:rPr>
              <a:t>Bastian.Lenert@LWK.NRW.de                                                                          03.12.2020</a:t>
            </a:r>
          </a:p>
        </p:txBody>
      </p:sp>
      <p:pic>
        <p:nvPicPr>
          <p:cNvPr id="6" name="Grafik 5"/>
          <p:cNvPicPr>
            <a:picLocks noChangeAspect="1"/>
          </p:cNvPicPr>
          <p:nvPr/>
        </p:nvPicPr>
        <p:blipFill>
          <a:blip r:embed="rId2"/>
          <a:stretch>
            <a:fillRect/>
          </a:stretch>
        </p:blipFill>
        <p:spPr>
          <a:xfrm>
            <a:off x="508194" y="935756"/>
            <a:ext cx="8435334" cy="5922244"/>
          </a:xfrm>
          <a:prstGeom prst="rect">
            <a:avLst/>
          </a:prstGeom>
        </p:spPr>
      </p:pic>
      <p:sp>
        <p:nvSpPr>
          <p:cNvPr id="3" name="Foliennummernplatzhalter 2"/>
          <p:cNvSpPr>
            <a:spLocks noGrp="1"/>
          </p:cNvSpPr>
          <p:nvPr>
            <p:ph type="sldNum" sz="quarter" idx="11"/>
          </p:nvPr>
        </p:nvSpPr>
        <p:spPr>
          <a:xfrm>
            <a:off x="7341326" y="5689998"/>
            <a:ext cx="509452" cy="216694"/>
          </a:xfrm>
        </p:spPr>
        <p:txBody>
          <a:bodyPr/>
          <a:lstStyle/>
          <a:p>
            <a:pPr defTabSz="685800">
              <a:defRPr/>
            </a:pPr>
            <a:fld id="{B7BAED48-6469-42D9-9624-6D52BD002FC0}" type="slidenum">
              <a:rPr lang="de-DE" sz="1350">
                <a:solidFill>
                  <a:srgbClr val="000000"/>
                </a:solidFill>
              </a:rPr>
              <a:pPr defTabSz="685800">
                <a:defRPr/>
              </a:pPr>
              <a:t>7</a:t>
            </a:fld>
            <a:endParaRPr lang="de-DE" sz="1350" dirty="0">
              <a:solidFill>
                <a:srgbClr val="000000"/>
              </a:solidFill>
            </a:endParaRPr>
          </a:p>
        </p:txBody>
      </p:sp>
    </p:spTree>
    <p:extLst>
      <p:ext uri="{BB962C8B-B14F-4D97-AF65-F5344CB8AC3E}">
        <p14:creationId xmlns:p14="http://schemas.microsoft.com/office/powerpoint/2010/main" val="3082100578"/>
      </p:ext>
    </p:extLst>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39749" y="443707"/>
            <a:ext cx="8064500" cy="504825"/>
          </a:xfrm>
        </p:spPr>
        <p:txBody>
          <a:bodyPr/>
          <a:lstStyle/>
          <a:p>
            <a:r>
              <a:rPr lang="de-DE" dirty="0" smtClean="0"/>
              <a:t>Kreis Coesfeld</a:t>
            </a:r>
            <a:br>
              <a:rPr lang="de-DE" dirty="0" smtClean="0"/>
            </a:br>
            <a:r>
              <a:rPr lang="de-DE" dirty="0" smtClean="0"/>
              <a:t>Chemischer Zustand der Grundwasserkörper – </a:t>
            </a:r>
            <a:r>
              <a:rPr lang="de-DE" dirty="0" smtClean="0">
                <a:solidFill>
                  <a:srgbClr val="0070C0"/>
                </a:solidFill>
              </a:rPr>
              <a:t>Nitrat</a:t>
            </a:r>
            <a:br>
              <a:rPr lang="de-DE" dirty="0" smtClean="0">
                <a:solidFill>
                  <a:srgbClr val="0070C0"/>
                </a:solidFill>
              </a:rPr>
            </a:br>
            <a:r>
              <a:rPr lang="de-DE" dirty="0" smtClean="0">
                <a:solidFill>
                  <a:srgbClr val="0070C0"/>
                </a:solidFill>
              </a:rPr>
              <a:t>2021</a:t>
            </a:r>
            <a:endParaRPr lang="de-DE" dirty="0">
              <a:solidFill>
                <a:srgbClr val="0070C0"/>
              </a:solidFill>
            </a:endParaRPr>
          </a:p>
        </p:txBody>
      </p:sp>
      <p:pic>
        <p:nvPicPr>
          <p:cNvPr id="6" name="Inhaltsplatzhalter 5"/>
          <p:cNvPicPr>
            <a:picLocks noGrp="1" noChangeAspect="1"/>
          </p:cNvPicPr>
          <p:nvPr>
            <p:ph idx="1"/>
          </p:nvPr>
        </p:nvPicPr>
        <p:blipFill>
          <a:blip r:embed="rId2"/>
          <a:stretch>
            <a:fillRect/>
          </a:stretch>
        </p:blipFill>
        <p:spPr>
          <a:xfrm>
            <a:off x="1335430" y="1268413"/>
            <a:ext cx="6473139" cy="4968875"/>
          </a:xfrm>
          <a:prstGeom prst="rect">
            <a:avLst/>
          </a:prstGeom>
        </p:spPr>
      </p:pic>
      <p:sp>
        <p:nvSpPr>
          <p:cNvPr id="4" name="Fußzeilenplatzhalter 3"/>
          <p:cNvSpPr>
            <a:spLocks noGrp="1"/>
          </p:cNvSpPr>
          <p:nvPr>
            <p:ph type="ftr" sz="quarter" idx="10"/>
          </p:nvPr>
        </p:nvSpPr>
        <p:spPr/>
        <p:txBody>
          <a:bodyPr/>
          <a:lstStyle/>
          <a:p>
            <a:pPr>
              <a:defRPr/>
            </a:pPr>
            <a:r>
              <a:rPr lang="de-DE" dirty="0" smtClean="0">
                <a:solidFill>
                  <a:srgbClr val="000000"/>
                </a:solidFill>
              </a:rPr>
              <a:t>Bastian.Lenert@lwk.nrw.de, </a:t>
            </a:r>
            <a:r>
              <a:rPr lang="de-DE" dirty="0">
                <a:solidFill>
                  <a:srgbClr val="000000"/>
                </a:solidFill>
              </a:rPr>
              <a:t>Teamleiter Pflanze/Wasser </a:t>
            </a:r>
          </a:p>
        </p:txBody>
      </p:sp>
      <p:sp>
        <p:nvSpPr>
          <p:cNvPr id="5" name="Foliennummernplatzhalter 4"/>
          <p:cNvSpPr>
            <a:spLocks noGrp="1"/>
          </p:cNvSpPr>
          <p:nvPr>
            <p:ph type="sldNum" sz="quarter" idx="11"/>
          </p:nvPr>
        </p:nvSpPr>
        <p:spPr/>
        <p:txBody>
          <a:bodyPr/>
          <a:lstStyle/>
          <a:p>
            <a:pPr>
              <a:defRPr/>
            </a:pPr>
            <a:fld id="{5AC63783-6954-43D5-8497-053D4D97509A}" type="slidenum">
              <a:rPr lang="de-DE" smtClean="0">
                <a:solidFill>
                  <a:srgbClr val="000000"/>
                </a:solidFill>
              </a:rPr>
              <a:pPr>
                <a:defRPr/>
              </a:pPr>
              <a:t>8</a:t>
            </a:fld>
            <a:endParaRPr lang="de-DE">
              <a:solidFill>
                <a:srgbClr val="000000"/>
              </a:solidFill>
            </a:endParaRPr>
          </a:p>
        </p:txBody>
      </p:sp>
    </p:spTree>
    <p:extLst>
      <p:ext uri="{BB962C8B-B14F-4D97-AF65-F5344CB8AC3E}">
        <p14:creationId xmlns:p14="http://schemas.microsoft.com/office/powerpoint/2010/main" val="1798280724"/>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4" name="Gruppieren 123"/>
          <p:cNvGrpSpPr/>
          <p:nvPr/>
        </p:nvGrpSpPr>
        <p:grpSpPr>
          <a:xfrm>
            <a:off x="7026617" y="1923841"/>
            <a:ext cx="1906626" cy="4460740"/>
            <a:chOff x="7026617" y="1923841"/>
            <a:chExt cx="1906626" cy="4460740"/>
          </a:xfrm>
        </p:grpSpPr>
        <p:sp>
          <p:nvSpPr>
            <p:cNvPr id="87" name="Freihandform 86"/>
            <p:cNvSpPr/>
            <p:nvPr/>
          </p:nvSpPr>
          <p:spPr bwMode="auto">
            <a:xfrm>
              <a:off x="7026617" y="1923841"/>
              <a:ext cx="1906626" cy="4460740"/>
            </a:xfrm>
            <a:custGeom>
              <a:avLst/>
              <a:gdLst>
                <a:gd name="connsiteX0" fmla="*/ 155643 w 1855187"/>
                <a:gd name="connsiteY0" fmla="*/ 476672 h 4523378"/>
                <a:gd name="connsiteX1" fmla="*/ 233464 w 1855187"/>
                <a:gd name="connsiteY1" fmla="*/ 447489 h 4523378"/>
                <a:gd name="connsiteX2" fmla="*/ 252919 w 1855187"/>
                <a:gd name="connsiteY2" fmla="*/ 418306 h 4523378"/>
                <a:gd name="connsiteX3" fmla="*/ 311285 w 1855187"/>
                <a:gd name="connsiteY3" fmla="*/ 398851 h 4523378"/>
                <a:gd name="connsiteX4" fmla="*/ 359923 w 1855187"/>
                <a:gd name="connsiteY4" fmla="*/ 408578 h 4523378"/>
                <a:gd name="connsiteX5" fmla="*/ 379379 w 1855187"/>
                <a:gd name="connsiteY5" fmla="*/ 428034 h 4523378"/>
                <a:gd name="connsiteX6" fmla="*/ 408562 w 1855187"/>
                <a:gd name="connsiteY6" fmla="*/ 437761 h 4523378"/>
                <a:gd name="connsiteX7" fmla="*/ 428017 w 1855187"/>
                <a:gd name="connsiteY7" fmla="*/ 466944 h 4523378"/>
                <a:gd name="connsiteX8" fmla="*/ 476655 w 1855187"/>
                <a:gd name="connsiteY8" fmla="*/ 505855 h 4523378"/>
                <a:gd name="connsiteX9" fmla="*/ 505838 w 1855187"/>
                <a:gd name="connsiteY9" fmla="*/ 515582 h 4523378"/>
                <a:gd name="connsiteX10" fmla="*/ 535021 w 1855187"/>
                <a:gd name="connsiteY10" fmla="*/ 535038 h 4523378"/>
                <a:gd name="connsiteX11" fmla="*/ 583660 w 1855187"/>
                <a:gd name="connsiteY11" fmla="*/ 573948 h 4523378"/>
                <a:gd name="connsiteX12" fmla="*/ 612843 w 1855187"/>
                <a:gd name="connsiteY12" fmla="*/ 583676 h 4523378"/>
                <a:gd name="connsiteX13" fmla="*/ 690664 w 1855187"/>
                <a:gd name="connsiteY13" fmla="*/ 573948 h 4523378"/>
                <a:gd name="connsiteX14" fmla="*/ 749030 w 1855187"/>
                <a:gd name="connsiteY14" fmla="*/ 544765 h 4523378"/>
                <a:gd name="connsiteX15" fmla="*/ 778213 w 1855187"/>
                <a:gd name="connsiteY15" fmla="*/ 535038 h 4523378"/>
                <a:gd name="connsiteX16" fmla="*/ 826851 w 1855187"/>
                <a:gd name="connsiteY16" fmla="*/ 486400 h 4523378"/>
                <a:gd name="connsiteX17" fmla="*/ 856034 w 1855187"/>
                <a:gd name="connsiteY17" fmla="*/ 466944 h 4523378"/>
                <a:gd name="connsiteX18" fmla="*/ 885217 w 1855187"/>
                <a:gd name="connsiteY18" fmla="*/ 437761 h 4523378"/>
                <a:gd name="connsiteX19" fmla="*/ 904672 w 1855187"/>
                <a:gd name="connsiteY19" fmla="*/ 408578 h 4523378"/>
                <a:gd name="connsiteX20" fmla="*/ 963038 w 1855187"/>
                <a:gd name="connsiteY20" fmla="*/ 369668 h 4523378"/>
                <a:gd name="connsiteX21" fmla="*/ 1021404 w 1855187"/>
                <a:gd name="connsiteY21" fmla="*/ 340485 h 4523378"/>
                <a:gd name="connsiteX22" fmla="*/ 1050587 w 1855187"/>
                <a:gd name="connsiteY22" fmla="*/ 321029 h 4523378"/>
                <a:gd name="connsiteX23" fmla="*/ 1070043 w 1855187"/>
                <a:gd name="connsiteY23" fmla="*/ 155659 h 4523378"/>
                <a:gd name="connsiteX24" fmla="*/ 1089498 w 1855187"/>
                <a:gd name="connsiteY24" fmla="*/ 116748 h 4523378"/>
                <a:gd name="connsiteX25" fmla="*/ 1118681 w 1855187"/>
                <a:gd name="connsiteY25" fmla="*/ 107021 h 4523378"/>
                <a:gd name="connsiteX26" fmla="*/ 1147864 w 1855187"/>
                <a:gd name="connsiteY26" fmla="*/ 87565 h 4523378"/>
                <a:gd name="connsiteX27" fmla="*/ 1186775 w 1855187"/>
                <a:gd name="connsiteY27" fmla="*/ 68110 h 4523378"/>
                <a:gd name="connsiteX28" fmla="*/ 1225685 w 1855187"/>
                <a:gd name="connsiteY28" fmla="*/ 29200 h 4523378"/>
                <a:gd name="connsiteX29" fmla="*/ 1245140 w 1855187"/>
                <a:gd name="connsiteY29" fmla="*/ 9744 h 4523378"/>
                <a:gd name="connsiteX30" fmla="*/ 1322962 w 1855187"/>
                <a:gd name="connsiteY30" fmla="*/ 9744 h 4523378"/>
                <a:gd name="connsiteX31" fmla="*/ 1352145 w 1855187"/>
                <a:gd name="connsiteY31" fmla="*/ 29200 h 4523378"/>
                <a:gd name="connsiteX32" fmla="*/ 1381328 w 1855187"/>
                <a:gd name="connsiteY32" fmla="*/ 38927 h 4523378"/>
                <a:gd name="connsiteX33" fmla="*/ 1410511 w 1855187"/>
                <a:gd name="connsiteY33" fmla="*/ 68110 h 4523378"/>
                <a:gd name="connsiteX34" fmla="*/ 1449421 w 1855187"/>
                <a:gd name="connsiteY34" fmla="*/ 87565 h 4523378"/>
                <a:gd name="connsiteX35" fmla="*/ 1459149 w 1855187"/>
                <a:gd name="connsiteY35" fmla="*/ 116748 h 4523378"/>
                <a:gd name="connsiteX36" fmla="*/ 1478604 w 1855187"/>
                <a:gd name="connsiteY36" fmla="*/ 136204 h 4523378"/>
                <a:gd name="connsiteX37" fmla="*/ 1488332 w 1855187"/>
                <a:gd name="connsiteY37" fmla="*/ 175114 h 4523378"/>
                <a:gd name="connsiteX38" fmla="*/ 1536970 w 1855187"/>
                <a:gd name="connsiteY38" fmla="*/ 223753 h 4523378"/>
                <a:gd name="connsiteX39" fmla="*/ 1566153 w 1855187"/>
                <a:gd name="connsiteY39" fmla="*/ 282119 h 4523378"/>
                <a:gd name="connsiteX40" fmla="*/ 1575881 w 1855187"/>
                <a:gd name="connsiteY40" fmla="*/ 311302 h 4523378"/>
                <a:gd name="connsiteX41" fmla="*/ 1595336 w 1855187"/>
                <a:gd name="connsiteY41" fmla="*/ 350212 h 4523378"/>
                <a:gd name="connsiteX42" fmla="*/ 1614792 w 1855187"/>
                <a:gd name="connsiteY42" fmla="*/ 564221 h 4523378"/>
                <a:gd name="connsiteX43" fmla="*/ 1595336 w 1855187"/>
                <a:gd name="connsiteY43" fmla="*/ 1225702 h 4523378"/>
                <a:gd name="connsiteX44" fmla="*/ 1585609 w 1855187"/>
                <a:gd name="connsiteY44" fmla="*/ 1556442 h 4523378"/>
                <a:gd name="connsiteX45" fmla="*/ 1575881 w 1855187"/>
                <a:gd name="connsiteY45" fmla="*/ 1614808 h 4523378"/>
                <a:gd name="connsiteX46" fmla="*/ 1585609 w 1855187"/>
                <a:gd name="connsiteY46" fmla="*/ 1828817 h 4523378"/>
                <a:gd name="connsiteX47" fmla="*/ 1575881 w 1855187"/>
                <a:gd name="connsiteY47" fmla="*/ 1974731 h 4523378"/>
                <a:gd name="connsiteX48" fmla="*/ 1566153 w 1855187"/>
                <a:gd name="connsiteY48" fmla="*/ 2072008 h 4523378"/>
                <a:gd name="connsiteX49" fmla="*/ 1595336 w 1855187"/>
                <a:gd name="connsiteY49" fmla="*/ 2334655 h 4523378"/>
                <a:gd name="connsiteX50" fmla="*/ 1605064 w 1855187"/>
                <a:gd name="connsiteY50" fmla="*/ 2655668 h 4523378"/>
                <a:gd name="connsiteX51" fmla="*/ 1634247 w 1855187"/>
                <a:gd name="connsiteY51" fmla="*/ 2996136 h 4523378"/>
                <a:gd name="connsiteX52" fmla="*/ 1653702 w 1855187"/>
                <a:gd name="connsiteY52" fmla="*/ 3035046 h 4523378"/>
                <a:gd name="connsiteX53" fmla="*/ 1673158 w 1855187"/>
                <a:gd name="connsiteY53" fmla="*/ 3103140 h 4523378"/>
                <a:gd name="connsiteX54" fmla="*/ 1682885 w 1855187"/>
                <a:gd name="connsiteY54" fmla="*/ 3132323 h 4523378"/>
                <a:gd name="connsiteX55" fmla="*/ 1702340 w 1855187"/>
                <a:gd name="connsiteY55" fmla="*/ 3287965 h 4523378"/>
                <a:gd name="connsiteX56" fmla="*/ 1721796 w 1855187"/>
                <a:gd name="connsiteY56" fmla="*/ 3346331 h 4523378"/>
                <a:gd name="connsiteX57" fmla="*/ 1741251 w 1855187"/>
                <a:gd name="connsiteY57" fmla="*/ 3375514 h 4523378"/>
                <a:gd name="connsiteX58" fmla="*/ 1750979 w 1855187"/>
                <a:gd name="connsiteY58" fmla="*/ 3414425 h 4523378"/>
                <a:gd name="connsiteX59" fmla="*/ 1760706 w 1855187"/>
                <a:gd name="connsiteY59" fmla="*/ 3443608 h 4523378"/>
                <a:gd name="connsiteX60" fmla="*/ 1750979 w 1855187"/>
                <a:gd name="connsiteY60" fmla="*/ 3482519 h 4523378"/>
                <a:gd name="connsiteX61" fmla="*/ 1799617 w 1855187"/>
                <a:gd name="connsiteY61" fmla="*/ 3492246 h 4523378"/>
                <a:gd name="connsiteX62" fmla="*/ 1819072 w 1855187"/>
                <a:gd name="connsiteY62" fmla="*/ 3774348 h 4523378"/>
                <a:gd name="connsiteX63" fmla="*/ 1838528 w 1855187"/>
                <a:gd name="connsiteY63" fmla="*/ 3793804 h 4523378"/>
                <a:gd name="connsiteX64" fmla="*/ 1838528 w 1855187"/>
                <a:gd name="connsiteY64" fmla="*/ 4036995 h 4523378"/>
                <a:gd name="connsiteX65" fmla="*/ 1819072 w 1855187"/>
                <a:gd name="connsiteY65" fmla="*/ 4095361 h 4523378"/>
                <a:gd name="connsiteX66" fmla="*/ 1799617 w 1855187"/>
                <a:gd name="connsiteY66" fmla="*/ 4124544 h 4523378"/>
                <a:gd name="connsiteX67" fmla="*/ 1770434 w 1855187"/>
                <a:gd name="connsiteY67" fmla="*/ 4192638 h 4523378"/>
                <a:gd name="connsiteX68" fmla="*/ 1731523 w 1855187"/>
                <a:gd name="connsiteY68" fmla="*/ 4251004 h 4523378"/>
                <a:gd name="connsiteX69" fmla="*/ 1673158 w 1855187"/>
                <a:gd name="connsiteY69" fmla="*/ 4289914 h 4523378"/>
                <a:gd name="connsiteX70" fmla="*/ 1614792 w 1855187"/>
                <a:gd name="connsiteY70" fmla="*/ 4328825 h 4523378"/>
                <a:gd name="connsiteX71" fmla="*/ 1536970 w 1855187"/>
                <a:gd name="connsiteY71" fmla="*/ 4387191 h 4523378"/>
                <a:gd name="connsiteX72" fmla="*/ 1468877 w 1855187"/>
                <a:gd name="connsiteY72" fmla="*/ 4435829 h 4523378"/>
                <a:gd name="connsiteX73" fmla="*/ 1410511 w 1855187"/>
                <a:gd name="connsiteY73" fmla="*/ 4474740 h 4523378"/>
                <a:gd name="connsiteX74" fmla="*/ 1313234 w 1855187"/>
                <a:gd name="connsiteY74" fmla="*/ 4484468 h 4523378"/>
                <a:gd name="connsiteX75" fmla="*/ 1118681 w 1855187"/>
                <a:gd name="connsiteY75" fmla="*/ 4513651 h 4523378"/>
                <a:gd name="connsiteX76" fmla="*/ 778213 w 1855187"/>
                <a:gd name="connsiteY76" fmla="*/ 4523378 h 4523378"/>
                <a:gd name="connsiteX77" fmla="*/ 642026 w 1855187"/>
                <a:gd name="connsiteY77" fmla="*/ 4513651 h 4523378"/>
                <a:gd name="connsiteX78" fmla="*/ 573932 w 1855187"/>
                <a:gd name="connsiteY78" fmla="*/ 4494195 h 4523378"/>
                <a:gd name="connsiteX79" fmla="*/ 525294 w 1855187"/>
                <a:gd name="connsiteY79" fmla="*/ 4484468 h 4523378"/>
                <a:gd name="connsiteX80" fmla="*/ 466928 w 1855187"/>
                <a:gd name="connsiteY80" fmla="*/ 4455285 h 4523378"/>
                <a:gd name="connsiteX81" fmla="*/ 428017 w 1855187"/>
                <a:gd name="connsiteY81" fmla="*/ 4445557 h 4523378"/>
                <a:gd name="connsiteX82" fmla="*/ 398834 w 1855187"/>
                <a:gd name="connsiteY82" fmla="*/ 4416374 h 4523378"/>
                <a:gd name="connsiteX83" fmla="*/ 359923 w 1855187"/>
                <a:gd name="connsiteY83" fmla="*/ 4396919 h 4523378"/>
                <a:gd name="connsiteX84" fmla="*/ 350196 w 1855187"/>
                <a:gd name="connsiteY84" fmla="*/ 4367736 h 4523378"/>
                <a:gd name="connsiteX85" fmla="*/ 321013 w 1855187"/>
                <a:gd name="connsiteY85" fmla="*/ 4348280 h 4523378"/>
                <a:gd name="connsiteX86" fmla="*/ 214009 w 1855187"/>
                <a:gd name="connsiteY86" fmla="*/ 4299642 h 4523378"/>
                <a:gd name="connsiteX87" fmla="*/ 165370 w 1855187"/>
                <a:gd name="connsiteY87" fmla="*/ 4231548 h 4523378"/>
                <a:gd name="connsiteX88" fmla="*/ 155643 w 1855187"/>
                <a:gd name="connsiteY88" fmla="*/ 4192638 h 4523378"/>
                <a:gd name="connsiteX89" fmla="*/ 136187 w 1855187"/>
                <a:gd name="connsiteY89" fmla="*/ 4173182 h 4523378"/>
                <a:gd name="connsiteX90" fmla="*/ 116732 w 1855187"/>
                <a:gd name="connsiteY90" fmla="*/ 4144000 h 4523378"/>
                <a:gd name="connsiteX91" fmla="*/ 77821 w 1855187"/>
                <a:gd name="connsiteY91" fmla="*/ 4095361 h 4523378"/>
                <a:gd name="connsiteX92" fmla="*/ 29183 w 1855187"/>
                <a:gd name="connsiteY92" fmla="*/ 4017540 h 4523378"/>
                <a:gd name="connsiteX93" fmla="*/ 9728 w 1855187"/>
                <a:gd name="connsiteY93" fmla="*/ 3939719 h 4523378"/>
                <a:gd name="connsiteX94" fmla="*/ 0 w 1855187"/>
                <a:gd name="connsiteY94" fmla="*/ 3910536 h 4523378"/>
                <a:gd name="connsiteX95" fmla="*/ 19455 w 1855187"/>
                <a:gd name="connsiteY95" fmla="*/ 3881353 h 452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855187" h="4523378">
                  <a:moveTo>
                    <a:pt x="155643" y="476672"/>
                  </a:moveTo>
                  <a:cubicBezTo>
                    <a:pt x="190441" y="469712"/>
                    <a:pt x="208416" y="472537"/>
                    <a:pt x="233464" y="447489"/>
                  </a:cubicBezTo>
                  <a:cubicBezTo>
                    <a:pt x="241731" y="439222"/>
                    <a:pt x="243005" y="424502"/>
                    <a:pt x="252919" y="418306"/>
                  </a:cubicBezTo>
                  <a:cubicBezTo>
                    <a:pt x="270309" y="407437"/>
                    <a:pt x="311285" y="398851"/>
                    <a:pt x="311285" y="398851"/>
                  </a:cubicBezTo>
                  <a:cubicBezTo>
                    <a:pt x="327498" y="402093"/>
                    <a:pt x="344726" y="402065"/>
                    <a:pt x="359923" y="408578"/>
                  </a:cubicBezTo>
                  <a:cubicBezTo>
                    <a:pt x="368353" y="412191"/>
                    <a:pt x="371514" y="423315"/>
                    <a:pt x="379379" y="428034"/>
                  </a:cubicBezTo>
                  <a:cubicBezTo>
                    <a:pt x="388172" y="433309"/>
                    <a:pt x="398834" y="434519"/>
                    <a:pt x="408562" y="437761"/>
                  </a:cubicBezTo>
                  <a:cubicBezTo>
                    <a:pt x="415047" y="447489"/>
                    <a:pt x="420714" y="457815"/>
                    <a:pt x="428017" y="466944"/>
                  </a:cubicBezTo>
                  <a:cubicBezTo>
                    <a:pt x="440082" y="482025"/>
                    <a:pt x="459799" y="497427"/>
                    <a:pt x="476655" y="505855"/>
                  </a:cubicBezTo>
                  <a:cubicBezTo>
                    <a:pt x="485826" y="510441"/>
                    <a:pt x="496110" y="512340"/>
                    <a:pt x="505838" y="515582"/>
                  </a:cubicBezTo>
                  <a:cubicBezTo>
                    <a:pt x="515566" y="522067"/>
                    <a:pt x="525892" y="527735"/>
                    <a:pt x="535021" y="535038"/>
                  </a:cubicBezTo>
                  <a:cubicBezTo>
                    <a:pt x="565179" y="559164"/>
                    <a:pt x="543743" y="553989"/>
                    <a:pt x="583660" y="573948"/>
                  </a:cubicBezTo>
                  <a:cubicBezTo>
                    <a:pt x="592831" y="578534"/>
                    <a:pt x="603115" y="580433"/>
                    <a:pt x="612843" y="583676"/>
                  </a:cubicBezTo>
                  <a:cubicBezTo>
                    <a:pt x="638783" y="580433"/>
                    <a:pt x="664943" y="578624"/>
                    <a:pt x="690664" y="573948"/>
                  </a:cubicBezTo>
                  <a:cubicBezTo>
                    <a:pt x="729091" y="566961"/>
                    <a:pt x="713422" y="562569"/>
                    <a:pt x="749030" y="544765"/>
                  </a:cubicBezTo>
                  <a:cubicBezTo>
                    <a:pt x="758201" y="540179"/>
                    <a:pt x="768485" y="538280"/>
                    <a:pt x="778213" y="535038"/>
                  </a:cubicBezTo>
                  <a:cubicBezTo>
                    <a:pt x="856036" y="483154"/>
                    <a:pt x="762000" y="551251"/>
                    <a:pt x="826851" y="486400"/>
                  </a:cubicBezTo>
                  <a:cubicBezTo>
                    <a:pt x="835118" y="478133"/>
                    <a:pt x="847053" y="474429"/>
                    <a:pt x="856034" y="466944"/>
                  </a:cubicBezTo>
                  <a:cubicBezTo>
                    <a:pt x="866602" y="458137"/>
                    <a:pt x="876410" y="448329"/>
                    <a:pt x="885217" y="437761"/>
                  </a:cubicBezTo>
                  <a:cubicBezTo>
                    <a:pt x="892701" y="428780"/>
                    <a:pt x="895874" y="416277"/>
                    <a:pt x="904672" y="408578"/>
                  </a:cubicBezTo>
                  <a:cubicBezTo>
                    <a:pt x="922269" y="393181"/>
                    <a:pt x="943583" y="382638"/>
                    <a:pt x="963038" y="369668"/>
                  </a:cubicBezTo>
                  <a:cubicBezTo>
                    <a:pt x="1000755" y="344523"/>
                    <a:pt x="981127" y="353910"/>
                    <a:pt x="1021404" y="340485"/>
                  </a:cubicBezTo>
                  <a:cubicBezTo>
                    <a:pt x="1031132" y="334000"/>
                    <a:pt x="1047612" y="332335"/>
                    <a:pt x="1050587" y="321029"/>
                  </a:cubicBezTo>
                  <a:cubicBezTo>
                    <a:pt x="1064712" y="267353"/>
                    <a:pt x="1059658" y="210182"/>
                    <a:pt x="1070043" y="155659"/>
                  </a:cubicBezTo>
                  <a:cubicBezTo>
                    <a:pt x="1072756" y="141414"/>
                    <a:pt x="1079244" y="127002"/>
                    <a:pt x="1089498" y="116748"/>
                  </a:cubicBezTo>
                  <a:cubicBezTo>
                    <a:pt x="1096749" y="109497"/>
                    <a:pt x="1108953" y="110263"/>
                    <a:pt x="1118681" y="107021"/>
                  </a:cubicBezTo>
                  <a:cubicBezTo>
                    <a:pt x="1128409" y="100536"/>
                    <a:pt x="1137713" y="93366"/>
                    <a:pt x="1147864" y="87565"/>
                  </a:cubicBezTo>
                  <a:cubicBezTo>
                    <a:pt x="1160455" y="80370"/>
                    <a:pt x="1176521" y="78364"/>
                    <a:pt x="1186775" y="68110"/>
                  </a:cubicBezTo>
                  <a:cubicBezTo>
                    <a:pt x="1238655" y="16230"/>
                    <a:pt x="1147864" y="55139"/>
                    <a:pt x="1225685" y="29200"/>
                  </a:cubicBezTo>
                  <a:cubicBezTo>
                    <a:pt x="1232170" y="22715"/>
                    <a:pt x="1237276" y="14463"/>
                    <a:pt x="1245140" y="9744"/>
                  </a:cubicBezTo>
                  <a:cubicBezTo>
                    <a:pt x="1275051" y="-8203"/>
                    <a:pt x="1288388" y="2830"/>
                    <a:pt x="1322962" y="9744"/>
                  </a:cubicBezTo>
                  <a:cubicBezTo>
                    <a:pt x="1332690" y="16229"/>
                    <a:pt x="1341688" y="23971"/>
                    <a:pt x="1352145" y="29200"/>
                  </a:cubicBezTo>
                  <a:cubicBezTo>
                    <a:pt x="1361316" y="33786"/>
                    <a:pt x="1372796" y="33239"/>
                    <a:pt x="1381328" y="38927"/>
                  </a:cubicBezTo>
                  <a:cubicBezTo>
                    <a:pt x="1392775" y="46558"/>
                    <a:pt x="1399316" y="60114"/>
                    <a:pt x="1410511" y="68110"/>
                  </a:cubicBezTo>
                  <a:cubicBezTo>
                    <a:pt x="1422311" y="76538"/>
                    <a:pt x="1436451" y="81080"/>
                    <a:pt x="1449421" y="87565"/>
                  </a:cubicBezTo>
                  <a:cubicBezTo>
                    <a:pt x="1452664" y="97293"/>
                    <a:pt x="1453873" y="107955"/>
                    <a:pt x="1459149" y="116748"/>
                  </a:cubicBezTo>
                  <a:cubicBezTo>
                    <a:pt x="1463868" y="124612"/>
                    <a:pt x="1474502" y="128001"/>
                    <a:pt x="1478604" y="136204"/>
                  </a:cubicBezTo>
                  <a:cubicBezTo>
                    <a:pt x="1484583" y="148162"/>
                    <a:pt x="1480916" y="163990"/>
                    <a:pt x="1488332" y="175114"/>
                  </a:cubicBezTo>
                  <a:cubicBezTo>
                    <a:pt x="1501050" y="194192"/>
                    <a:pt x="1536970" y="223753"/>
                    <a:pt x="1536970" y="223753"/>
                  </a:cubicBezTo>
                  <a:cubicBezTo>
                    <a:pt x="1561422" y="297106"/>
                    <a:pt x="1528438" y="206689"/>
                    <a:pt x="1566153" y="282119"/>
                  </a:cubicBezTo>
                  <a:cubicBezTo>
                    <a:pt x="1570739" y="291290"/>
                    <a:pt x="1571842" y="301877"/>
                    <a:pt x="1575881" y="311302"/>
                  </a:cubicBezTo>
                  <a:cubicBezTo>
                    <a:pt x="1581593" y="324630"/>
                    <a:pt x="1588851" y="337242"/>
                    <a:pt x="1595336" y="350212"/>
                  </a:cubicBezTo>
                  <a:cubicBezTo>
                    <a:pt x="1612690" y="436980"/>
                    <a:pt x="1614792" y="435839"/>
                    <a:pt x="1614792" y="564221"/>
                  </a:cubicBezTo>
                  <a:cubicBezTo>
                    <a:pt x="1614792" y="1022912"/>
                    <a:pt x="1617905" y="954881"/>
                    <a:pt x="1595336" y="1225702"/>
                  </a:cubicBezTo>
                  <a:cubicBezTo>
                    <a:pt x="1592094" y="1335949"/>
                    <a:pt x="1591117" y="1446285"/>
                    <a:pt x="1585609" y="1556442"/>
                  </a:cubicBezTo>
                  <a:cubicBezTo>
                    <a:pt x="1584624" y="1576141"/>
                    <a:pt x="1575881" y="1595084"/>
                    <a:pt x="1575881" y="1614808"/>
                  </a:cubicBezTo>
                  <a:cubicBezTo>
                    <a:pt x="1575881" y="1686218"/>
                    <a:pt x="1582366" y="1757481"/>
                    <a:pt x="1585609" y="1828817"/>
                  </a:cubicBezTo>
                  <a:cubicBezTo>
                    <a:pt x="1582366" y="1877455"/>
                    <a:pt x="1579768" y="1926140"/>
                    <a:pt x="1575881" y="1974731"/>
                  </a:cubicBezTo>
                  <a:cubicBezTo>
                    <a:pt x="1573282" y="2007215"/>
                    <a:pt x="1566153" y="2039421"/>
                    <a:pt x="1566153" y="2072008"/>
                  </a:cubicBezTo>
                  <a:cubicBezTo>
                    <a:pt x="1566153" y="2183169"/>
                    <a:pt x="1577863" y="2229816"/>
                    <a:pt x="1595336" y="2334655"/>
                  </a:cubicBezTo>
                  <a:cubicBezTo>
                    <a:pt x="1598579" y="2441659"/>
                    <a:pt x="1600869" y="2548697"/>
                    <a:pt x="1605064" y="2655668"/>
                  </a:cubicBezTo>
                  <a:cubicBezTo>
                    <a:pt x="1608684" y="2747981"/>
                    <a:pt x="1616685" y="2903933"/>
                    <a:pt x="1634247" y="2996136"/>
                  </a:cubicBezTo>
                  <a:cubicBezTo>
                    <a:pt x="1636960" y="3010381"/>
                    <a:pt x="1647990" y="3021718"/>
                    <a:pt x="1653702" y="3035046"/>
                  </a:cubicBezTo>
                  <a:cubicBezTo>
                    <a:pt x="1663698" y="3058370"/>
                    <a:pt x="1666106" y="3078458"/>
                    <a:pt x="1673158" y="3103140"/>
                  </a:cubicBezTo>
                  <a:cubicBezTo>
                    <a:pt x="1675975" y="3112999"/>
                    <a:pt x="1679643" y="3122595"/>
                    <a:pt x="1682885" y="3132323"/>
                  </a:cubicBezTo>
                  <a:cubicBezTo>
                    <a:pt x="1686266" y="3166136"/>
                    <a:pt x="1692285" y="3247746"/>
                    <a:pt x="1702340" y="3287965"/>
                  </a:cubicBezTo>
                  <a:cubicBezTo>
                    <a:pt x="1707314" y="3307860"/>
                    <a:pt x="1710420" y="3329267"/>
                    <a:pt x="1721796" y="3346331"/>
                  </a:cubicBezTo>
                  <a:lnTo>
                    <a:pt x="1741251" y="3375514"/>
                  </a:lnTo>
                  <a:cubicBezTo>
                    <a:pt x="1744494" y="3388484"/>
                    <a:pt x="1747306" y="3401570"/>
                    <a:pt x="1750979" y="3414425"/>
                  </a:cubicBezTo>
                  <a:cubicBezTo>
                    <a:pt x="1753796" y="3424284"/>
                    <a:pt x="1760706" y="3433354"/>
                    <a:pt x="1760706" y="3443608"/>
                  </a:cubicBezTo>
                  <a:cubicBezTo>
                    <a:pt x="1760706" y="3456977"/>
                    <a:pt x="1754221" y="3469549"/>
                    <a:pt x="1750979" y="3482519"/>
                  </a:cubicBezTo>
                  <a:cubicBezTo>
                    <a:pt x="1767192" y="3485761"/>
                    <a:pt x="1794866" y="3476410"/>
                    <a:pt x="1799617" y="3492246"/>
                  </a:cubicBezTo>
                  <a:cubicBezTo>
                    <a:pt x="1812566" y="3535408"/>
                    <a:pt x="1802410" y="3707701"/>
                    <a:pt x="1819072" y="3774348"/>
                  </a:cubicBezTo>
                  <a:cubicBezTo>
                    <a:pt x="1821296" y="3783246"/>
                    <a:pt x="1832043" y="3787319"/>
                    <a:pt x="1838528" y="3793804"/>
                  </a:cubicBezTo>
                  <a:cubicBezTo>
                    <a:pt x="1862912" y="3891345"/>
                    <a:pt x="1858458" y="3857629"/>
                    <a:pt x="1838528" y="4036995"/>
                  </a:cubicBezTo>
                  <a:cubicBezTo>
                    <a:pt x="1836263" y="4057377"/>
                    <a:pt x="1830448" y="4078297"/>
                    <a:pt x="1819072" y="4095361"/>
                  </a:cubicBezTo>
                  <a:lnTo>
                    <a:pt x="1799617" y="4124544"/>
                  </a:lnTo>
                  <a:cubicBezTo>
                    <a:pt x="1779371" y="4205525"/>
                    <a:pt x="1804023" y="4125461"/>
                    <a:pt x="1770434" y="4192638"/>
                  </a:cubicBezTo>
                  <a:cubicBezTo>
                    <a:pt x="1749775" y="4233955"/>
                    <a:pt x="1776785" y="4215800"/>
                    <a:pt x="1731523" y="4251004"/>
                  </a:cubicBezTo>
                  <a:cubicBezTo>
                    <a:pt x="1713066" y="4265359"/>
                    <a:pt x="1673158" y="4289914"/>
                    <a:pt x="1673158" y="4289914"/>
                  </a:cubicBezTo>
                  <a:cubicBezTo>
                    <a:pt x="1624313" y="4363180"/>
                    <a:pt x="1690171" y="4278572"/>
                    <a:pt x="1614792" y="4328825"/>
                  </a:cubicBezTo>
                  <a:cubicBezTo>
                    <a:pt x="1503014" y="4403344"/>
                    <a:pt x="1612899" y="4361881"/>
                    <a:pt x="1536970" y="4387191"/>
                  </a:cubicBezTo>
                  <a:cubicBezTo>
                    <a:pt x="1485386" y="4438775"/>
                    <a:pt x="1532896" y="4397417"/>
                    <a:pt x="1468877" y="4435829"/>
                  </a:cubicBezTo>
                  <a:cubicBezTo>
                    <a:pt x="1448827" y="4447859"/>
                    <a:pt x="1433777" y="4472413"/>
                    <a:pt x="1410511" y="4474740"/>
                  </a:cubicBezTo>
                  <a:lnTo>
                    <a:pt x="1313234" y="4484468"/>
                  </a:lnTo>
                  <a:cubicBezTo>
                    <a:pt x="1219080" y="4515852"/>
                    <a:pt x="1258929" y="4507927"/>
                    <a:pt x="1118681" y="4513651"/>
                  </a:cubicBezTo>
                  <a:cubicBezTo>
                    <a:pt x="1005240" y="4518281"/>
                    <a:pt x="891702" y="4520136"/>
                    <a:pt x="778213" y="4523378"/>
                  </a:cubicBezTo>
                  <a:cubicBezTo>
                    <a:pt x="732817" y="4520136"/>
                    <a:pt x="687259" y="4518677"/>
                    <a:pt x="642026" y="4513651"/>
                  </a:cubicBezTo>
                  <a:cubicBezTo>
                    <a:pt x="609271" y="4510012"/>
                    <a:pt x="603448" y="4501574"/>
                    <a:pt x="573932" y="4494195"/>
                  </a:cubicBezTo>
                  <a:cubicBezTo>
                    <a:pt x="557892" y="4490185"/>
                    <a:pt x="541507" y="4487710"/>
                    <a:pt x="525294" y="4484468"/>
                  </a:cubicBezTo>
                  <a:cubicBezTo>
                    <a:pt x="505839" y="4474740"/>
                    <a:pt x="487124" y="4463363"/>
                    <a:pt x="466928" y="4455285"/>
                  </a:cubicBezTo>
                  <a:cubicBezTo>
                    <a:pt x="454515" y="4450320"/>
                    <a:pt x="439625" y="4452190"/>
                    <a:pt x="428017" y="4445557"/>
                  </a:cubicBezTo>
                  <a:cubicBezTo>
                    <a:pt x="416073" y="4438732"/>
                    <a:pt x="410029" y="4424370"/>
                    <a:pt x="398834" y="4416374"/>
                  </a:cubicBezTo>
                  <a:cubicBezTo>
                    <a:pt x="387034" y="4407945"/>
                    <a:pt x="372893" y="4403404"/>
                    <a:pt x="359923" y="4396919"/>
                  </a:cubicBezTo>
                  <a:cubicBezTo>
                    <a:pt x="356681" y="4387191"/>
                    <a:pt x="356601" y="4375743"/>
                    <a:pt x="350196" y="4367736"/>
                  </a:cubicBezTo>
                  <a:cubicBezTo>
                    <a:pt x="342893" y="4358607"/>
                    <a:pt x="330527" y="4355075"/>
                    <a:pt x="321013" y="4348280"/>
                  </a:cubicBezTo>
                  <a:cubicBezTo>
                    <a:pt x="258403" y="4303558"/>
                    <a:pt x="304701" y="4325554"/>
                    <a:pt x="214009" y="4299642"/>
                  </a:cubicBezTo>
                  <a:cubicBezTo>
                    <a:pt x="173405" y="4259038"/>
                    <a:pt x="177792" y="4275026"/>
                    <a:pt x="165370" y="4231548"/>
                  </a:cubicBezTo>
                  <a:cubicBezTo>
                    <a:pt x="161697" y="4218693"/>
                    <a:pt x="161622" y="4204596"/>
                    <a:pt x="155643" y="4192638"/>
                  </a:cubicBezTo>
                  <a:cubicBezTo>
                    <a:pt x="151541" y="4184435"/>
                    <a:pt x="141917" y="4180344"/>
                    <a:pt x="136187" y="4173182"/>
                  </a:cubicBezTo>
                  <a:cubicBezTo>
                    <a:pt x="128884" y="4164053"/>
                    <a:pt x="124035" y="4153129"/>
                    <a:pt x="116732" y="4144000"/>
                  </a:cubicBezTo>
                  <a:cubicBezTo>
                    <a:pt x="61286" y="4074691"/>
                    <a:pt x="137707" y="4185186"/>
                    <a:pt x="77821" y="4095361"/>
                  </a:cubicBezTo>
                  <a:cubicBezTo>
                    <a:pt x="54669" y="4025904"/>
                    <a:pt x="75430" y="4048370"/>
                    <a:pt x="29183" y="4017540"/>
                  </a:cubicBezTo>
                  <a:cubicBezTo>
                    <a:pt x="6946" y="3950832"/>
                    <a:pt x="33205" y="4033628"/>
                    <a:pt x="9728" y="3939719"/>
                  </a:cubicBezTo>
                  <a:cubicBezTo>
                    <a:pt x="7241" y="3929771"/>
                    <a:pt x="3243" y="3920264"/>
                    <a:pt x="0" y="3910536"/>
                  </a:cubicBezTo>
                  <a:cubicBezTo>
                    <a:pt x="36061" y="3898515"/>
                    <a:pt x="33769" y="3909979"/>
                    <a:pt x="19455" y="3881353"/>
                  </a:cubicBezTo>
                </a:path>
              </a:pathLst>
            </a:custGeom>
            <a:solidFill>
              <a:schemeClr val="accent2">
                <a:lumMod val="20000"/>
                <a:lumOff val="80000"/>
              </a:schemeClr>
            </a:solidFill>
            <a:ln w="76200" cap="flat" cmpd="sng" algn="ctr">
              <a:solidFill>
                <a:srgbClr val="FFFF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22" name="Freihandform 121"/>
            <p:cNvSpPr/>
            <p:nvPr/>
          </p:nvSpPr>
          <p:spPr bwMode="auto">
            <a:xfrm>
              <a:off x="7196962" y="1945532"/>
              <a:ext cx="1489973" cy="1011677"/>
            </a:xfrm>
            <a:custGeom>
              <a:avLst/>
              <a:gdLst>
                <a:gd name="connsiteX0" fmla="*/ 1505 w 1489973"/>
                <a:gd name="connsiteY0" fmla="*/ 428017 h 1011677"/>
                <a:gd name="connsiteX1" fmla="*/ 40416 w 1489973"/>
                <a:gd name="connsiteY1" fmla="*/ 476655 h 1011677"/>
                <a:gd name="connsiteX2" fmla="*/ 59871 w 1489973"/>
                <a:gd name="connsiteY2" fmla="*/ 544749 h 1011677"/>
                <a:gd name="connsiteX3" fmla="*/ 79326 w 1489973"/>
                <a:gd name="connsiteY3" fmla="*/ 680936 h 1011677"/>
                <a:gd name="connsiteX4" fmla="*/ 98782 w 1489973"/>
                <a:gd name="connsiteY4" fmla="*/ 700391 h 1011677"/>
                <a:gd name="connsiteX5" fmla="*/ 118237 w 1489973"/>
                <a:gd name="connsiteY5" fmla="*/ 778213 h 1011677"/>
                <a:gd name="connsiteX6" fmla="*/ 127965 w 1489973"/>
                <a:gd name="connsiteY6" fmla="*/ 807396 h 1011677"/>
                <a:gd name="connsiteX7" fmla="*/ 157148 w 1489973"/>
                <a:gd name="connsiteY7" fmla="*/ 914400 h 1011677"/>
                <a:gd name="connsiteX8" fmla="*/ 166875 w 1489973"/>
                <a:gd name="connsiteY8" fmla="*/ 943583 h 1011677"/>
                <a:gd name="connsiteX9" fmla="*/ 196058 w 1489973"/>
                <a:gd name="connsiteY9" fmla="*/ 1001949 h 1011677"/>
                <a:gd name="connsiteX10" fmla="*/ 312790 w 1489973"/>
                <a:gd name="connsiteY10" fmla="*/ 1011677 h 1011677"/>
                <a:gd name="connsiteX11" fmla="*/ 526799 w 1489973"/>
                <a:gd name="connsiteY11" fmla="*/ 1001949 h 1011677"/>
                <a:gd name="connsiteX12" fmla="*/ 594892 w 1489973"/>
                <a:gd name="connsiteY12" fmla="*/ 982494 h 1011677"/>
                <a:gd name="connsiteX13" fmla="*/ 614348 w 1489973"/>
                <a:gd name="connsiteY13" fmla="*/ 963038 h 1011677"/>
                <a:gd name="connsiteX14" fmla="*/ 662986 w 1489973"/>
                <a:gd name="connsiteY14" fmla="*/ 972766 h 1011677"/>
                <a:gd name="connsiteX15" fmla="*/ 799173 w 1489973"/>
                <a:gd name="connsiteY15" fmla="*/ 982494 h 1011677"/>
                <a:gd name="connsiteX16" fmla="*/ 935360 w 1489973"/>
                <a:gd name="connsiteY16" fmla="*/ 963038 h 1011677"/>
                <a:gd name="connsiteX17" fmla="*/ 964543 w 1489973"/>
                <a:gd name="connsiteY17" fmla="*/ 953311 h 1011677"/>
                <a:gd name="connsiteX18" fmla="*/ 1003454 w 1489973"/>
                <a:gd name="connsiteY18" fmla="*/ 933855 h 1011677"/>
                <a:gd name="connsiteX19" fmla="*/ 1324467 w 1489973"/>
                <a:gd name="connsiteY19" fmla="*/ 924128 h 1011677"/>
                <a:gd name="connsiteX20" fmla="*/ 1450926 w 1489973"/>
                <a:gd name="connsiteY20" fmla="*/ 914400 h 1011677"/>
                <a:gd name="connsiteX21" fmla="*/ 1441199 w 1489973"/>
                <a:gd name="connsiteY21" fmla="*/ 865762 h 1011677"/>
                <a:gd name="connsiteX22" fmla="*/ 1470382 w 1489973"/>
                <a:gd name="connsiteY22" fmla="*/ 739302 h 1011677"/>
                <a:gd name="connsiteX23" fmla="*/ 1489837 w 1489973"/>
                <a:gd name="connsiteY23" fmla="*/ 680936 h 1011677"/>
                <a:gd name="connsiteX24" fmla="*/ 1470382 w 1489973"/>
                <a:gd name="connsiteY24" fmla="*/ 535021 h 1011677"/>
                <a:gd name="connsiteX25" fmla="*/ 1450926 w 1489973"/>
                <a:gd name="connsiteY25" fmla="*/ 282102 h 1011677"/>
                <a:gd name="connsiteX26" fmla="*/ 1421743 w 1489973"/>
                <a:gd name="connsiteY26" fmla="*/ 155642 h 1011677"/>
                <a:gd name="connsiteX27" fmla="*/ 1412016 w 1489973"/>
                <a:gd name="connsiteY27" fmla="*/ 126459 h 1011677"/>
                <a:gd name="connsiteX28" fmla="*/ 1353650 w 1489973"/>
                <a:gd name="connsiteY28" fmla="*/ 97277 h 1011677"/>
                <a:gd name="connsiteX29" fmla="*/ 1275828 w 1489973"/>
                <a:gd name="connsiteY29" fmla="*/ 38911 h 1011677"/>
                <a:gd name="connsiteX30" fmla="*/ 1217463 w 1489973"/>
                <a:gd name="connsiteY30" fmla="*/ 19455 h 1011677"/>
                <a:gd name="connsiteX31" fmla="*/ 1188280 w 1489973"/>
                <a:gd name="connsiteY31" fmla="*/ 9728 h 1011677"/>
                <a:gd name="connsiteX32" fmla="*/ 1110458 w 1489973"/>
                <a:gd name="connsiteY32" fmla="*/ 0 h 1011677"/>
                <a:gd name="connsiteX33" fmla="*/ 1013182 w 1489973"/>
                <a:gd name="connsiteY33" fmla="*/ 19455 h 1011677"/>
                <a:gd name="connsiteX34" fmla="*/ 954816 w 1489973"/>
                <a:gd name="connsiteY34" fmla="*/ 97277 h 1011677"/>
                <a:gd name="connsiteX35" fmla="*/ 935360 w 1489973"/>
                <a:gd name="connsiteY35" fmla="*/ 116732 h 1011677"/>
                <a:gd name="connsiteX36" fmla="*/ 906177 w 1489973"/>
                <a:gd name="connsiteY36" fmla="*/ 165370 h 1011677"/>
                <a:gd name="connsiteX37" fmla="*/ 876994 w 1489973"/>
                <a:gd name="connsiteY37" fmla="*/ 214008 h 1011677"/>
                <a:gd name="connsiteX38" fmla="*/ 867267 w 1489973"/>
                <a:gd name="connsiteY38" fmla="*/ 243191 h 1011677"/>
                <a:gd name="connsiteX39" fmla="*/ 847811 w 1489973"/>
                <a:gd name="connsiteY39" fmla="*/ 262647 h 1011677"/>
                <a:gd name="connsiteX40" fmla="*/ 857539 w 1489973"/>
                <a:gd name="connsiteY40" fmla="*/ 291830 h 1011677"/>
                <a:gd name="connsiteX41" fmla="*/ 818628 w 1489973"/>
                <a:gd name="connsiteY41" fmla="*/ 340468 h 1011677"/>
                <a:gd name="connsiteX42" fmla="*/ 779718 w 1489973"/>
                <a:gd name="connsiteY42" fmla="*/ 359923 h 1011677"/>
                <a:gd name="connsiteX43" fmla="*/ 760263 w 1489973"/>
                <a:gd name="connsiteY43" fmla="*/ 379379 h 1011677"/>
                <a:gd name="connsiteX44" fmla="*/ 701897 w 1489973"/>
                <a:gd name="connsiteY44" fmla="*/ 398834 h 1011677"/>
                <a:gd name="connsiteX45" fmla="*/ 643531 w 1489973"/>
                <a:gd name="connsiteY45" fmla="*/ 418289 h 1011677"/>
                <a:gd name="connsiteX46" fmla="*/ 614348 w 1489973"/>
                <a:gd name="connsiteY46" fmla="*/ 428017 h 1011677"/>
                <a:gd name="connsiteX47" fmla="*/ 565709 w 1489973"/>
                <a:gd name="connsiteY47" fmla="*/ 466928 h 1011677"/>
                <a:gd name="connsiteX48" fmla="*/ 536526 w 1489973"/>
                <a:gd name="connsiteY48" fmla="*/ 515566 h 1011677"/>
                <a:gd name="connsiteX49" fmla="*/ 478160 w 1489973"/>
                <a:gd name="connsiteY49" fmla="*/ 535021 h 1011677"/>
                <a:gd name="connsiteX50" fmla="*/ 429522 w 1489973"/>
                <a:gd name="connsiteY50" fmla="*/ 525294 h 1011677"/>
                <a:gd name="connsiteX51" fmla="*/ 322518 w 1489973"/>
                <a:gd name="connsiteY51" fmla="*/ 505838 h 1011677"/>
                <a:gd name="connsiteX52" fmla="*/ 293335 w 1489973"/>
                <a:gd name="connsiteY52" fmla="*/ 476655 h 1011677"/>
                <a:gd name="connsiteX53" fmla="*/ 254424 w 1489973"/>
                <a:gd name="connsiteY53" fmla="*/ 428017 h 1011677"/>
                <a:gd name="connsiteX54" fmla="*/ 225241 w 1489973"/>
                <a:gd name="connsiteY54" fmla="*/ 408562 h 1011677"/>
                <a:gd name="connsiteX55" fmla="*/ 205786 w 1489973"/>
                <a:gd name="connsiteY55" fmla="*/ 389106 h 1011677"/>
                <a:gd name="connsiteX56" fmla="*/ 176603 w 1489973"/>
                <a:gd name="connsiteY56" fmla="*/ 379379 h 1011677"/>
                <a:gd name="connsiteX57" fmla="*/ 20960 w 1489973"/>
                <a:gd name="connsiteY57" fmla="*/ 408562 h 1011677"/>
                <a:gd name="connsiteX58" fmla="*/ 1505 w 1489973"/>
                <a:gd name="connsiteY58" fmla="*/ 437745 h 1011677"/>
                <a:gd name="connsiteX59" fmla="*/ 1505 w 1489973"/>
                <a:gd name="connsiteY59" fmla="*/ 428017 h 10116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1489973" h="1011677">
                  <a:moveTo>
                    <a:pt x="1505" y="428017"/>
                  </a:moveTo>
                  <a:cubicBezTo>
                    <a:pt x="7990" y="434502"/>
                    <a:pt x="29412" y="459048"/>
                    <a:pt x="40416" y="476655"/>
                  </a:cubicBezTo>
                  <a:cubicBezTo>
                    <a:pt x="46229" y="485956"/>
                    <a:pt x="58272" y="538352"/>
                    <a:pt x="59871" y="544749"/>
                  </a:cubicBezTo>
                  <a:cubicBezTo>
                    <a:pt x="60184" y="547881"/>
                    <a:pt x="66104" y="654493"/>
                    <a:pt x="79326" y="680936"/>
                  </a:cubicBezTo>
                  <a:cubicBezTo>
                    <a:pt x="83428" y="689139"/>
                    <a:pt x="92297" y="693906"/>
                    <a:pt x="98782" y="700391"/>
                  </a:cubicBezTo>
                  <a:cubicBezTo>
                    <a:pt x="121020" y="767108"/>
                    <a:pt x="94755" y="684289"/>
                    <a:pt x="118237" y="778213"/>
                  </a:cubicBezTo>
                  <a:cubicBezTo>
                    <a:pt x="120724" y="788161"/>
                    <a:pt x="125478" y="797448"/>
                    <a:pt x="127965" y="807396"/>
                  </a:cubicBezTo>
                  <a:cubicBezTo>
                    <a:pt x="155467" y="917406"/>
                    <a:pt x="115404" y="789168"/>
                    <a:pt x="157148" y="914400"/>
                  </a:cubicBezTo>
                  <a:lnTo>
                    <a:pt x="166875" y="943583"/>
                  </a:lnTo>
                  <a:cubicBezTo>
                    <a:pt x="170434" y="954260"/>
                    <a:pt x="182164" y="997979"/>
                    <a:pt x="196058" y="1001949"/>
                  </a:cubicBezTo>
                  <a:cubicBezTo>
                    <a:pt x="233601" y="1012676"/>
                    <a:pt x="273879" y="1008434"/>
                    <a:pt x="312790" y="1011677"/>
                  </a:cubicBezTo>
                  <a:cubicBezTo>
                    <a:pt x="384126" y="1008434"/>
                    <a:pt x="455599" y="1007426"/>
                    <a:pt x="526799" y="1001949"/>
                  </a:cubicBezTo>
                  <a:cubicBezTo>
                    <a:pt x="542673" y="1000728"/>
                    <a:pt x="578324" y="988016"/>
                    <a:pt x="594892" y="982494"/>
                  </a:cubicBezTo>
                  <a:cubicBezTo>
                    <a:pt x="601377" y="976009"/>
                    <a:pt x="605269" y="964335"/>
                    <a:pt x="614348" y="963038"/>
                  </a:cubicBezTo>
                  <a:cubicBezTo>
                    <a:pt x="630716" y="960700"/>
                    <a:pt x="646543" y="971035"/>
                    <a:pt x="662986" y="972766"/>
                  </a:cubicBezTo>
                  <a:cubicBezTo>
                    <a:pt x="708247" y="977531"/>
                    <a:pt x="753777" y="979251"/>
                    <a:pt x="799173" y="982494"/>
                  </a:cubicBezTo>
                  <a:cubicBezTo>
                    <a:pt x="832835" y="978286"/>
                    <a:pt x="899291" y="971053"/>
                    <a:pt x="935360" y="963038"/>
                  </a:cubicBezTo>
                  <a:cubicBezTo>
                    <a:pt x="945370" y="960814"/>
                    <a:pt x="955118" y="957350"/>
                    <a:pt x="964543" y="953311"/>
                  </a:cubicBezTo>
                  <a:cubicBezTo>
                    <a:pt x="977872" y="947599"/>
                    <a:pt x="989000" y="935027"/>
                    <a:pt x="1003454" y="933855"/>
                  </a:cubicBezTo>
                  <a:cubicBezTo>
                    <a:pt x="1110157" y="925203"/>
                    <a:pt x="1217463" y="927370"/>
                    <a:pt x="1324467" y="924128"/>
                  </a:cubicBezTo>
                  <a:cubicBezTo>
                    <a:pt x="1366620" y="920885"/>
                    <a:pt x="1413112" y="933307"/>
                    <a:pt x="1450926" y="914400"/>
                  </a:cubicBezTo>
                  <a:cubicBezTo>
                    <a:pt x="1465714" y="907006"/>
                    <a:pt x="1441199" y="882296"/>
                    <a:pt x="1441199" y="865762"/>
                  </a:cubicBezTo>
                  <a:cubicBezTo>
                    <a:pt x="1441199" y="773187"/>
                    <a:pt x="1436756" y="789739"/>
                    <a:pt x="1470382" y="739302"/>
                  </a:cubicBezTo>
                  <a:cubicBezTo>
                    <a:pt x="1476867" y="719847"/>
                    <a:pt x="1491540" y="701373"/>
                    <a:pt x="1489837" y="680936"/>
                  </a:cubicBezTo>
                  <a:cubicBezTo>
                    <a:pt x="1479257" y="553986"/>
                    <a:pt x="1492456" y="601246"/>
                    <a:pt x="1470382" y="535021"/>
                  </a:cubicBezTo>
                  <a:cubicBezTo>
                    <a:pt x="1453516" y="180851"/>
                    <a:pt x="1475564" y="429935"/>
                    <a:pt x="1450926" y="282102"/>
                  </a:cubicBezTo>
                  <a:cubicBezTo>
                    <a:pt x="1434087" y="181068"/>
                    <a:pt x="1452217" y="247063"/>
                    <a:pt x="1421743" y="155642"/>
                  </a:cubicBezTo>
                  <a:cubicBezTo>
                    <a:pt x="1418500" y="145914"/>
                    <a:pt x="1420548" y="132147"/>
                    <a:pt x="1412016" y="126459"/>
                  </a:cubicBezTo>
                  <a:cubicBezTo>
                    <a:pt x="1374301" y="101316"/>
                    <a:pt x="1393924" y="110701"/>
                    <a:pt x="1353650" y="97277"/>
                  </a:cubicBezTo>
                  <a:cubicBezTo>
                    <a:pt x="1330603" y="74230"/>
                    <a:pt x="1308829" y="49912"/>
                    <a:pt x="1275828" y="38911"/>
                  </a:cubicBezTo>
                  <a:lnTo>
                    <a:pt x="1217463" y="19455"/>
                  </a:lnTo>
                  <a:cubicBezTo>
                    <a:pt x="1207735" y="16212"/>
                    <a:pt x="1198455" y="11000"/>
                    <a:pt x="1188280" y="9728"/>
                  </a:cubicBezTo>
                  <a:lnTo>
                    <a:pt x="1110458" y="0"/>
                  </a:lnTo>
                  <a:cubicBezTo>
                    <a:pt x="1098658" y="1686"/>
                    <a:pt x="1034402" y="6723"/>
                    <a:pt x="1013182" y="19455"/>
                  </a:cubicBezTo>
                  <a:cubicBezTo>
                    <a:pt x="991609" y="32399"/>
                    <a:pt x="962060" y="90033"/>
                    <a:pt x="954816" y="97277"/>
                  </a:cubicBezTo>
                  <a:lnTo>
                    <a:pt x="935360" y="116732"/>
                  </a:lnTo>
                  <a:cubicBezTo>
                    <a:pt x="907805" y="199402"/>
                    <a:pt x="946236" y="98606"/>
                    <a:pt x="906177" y="165370"/>
                  </a:cubicBezTo>
                  <a:cubicBezTo>
                    <a:pt x="868293" y="228509"/>
                    <a:pt x="926291" y="164713"/>
                    <a:pt x="876994" y="214008"/>
                  </a:cubicBezTo>
                  <a:cubicBezTo>
                    <a:pt x="873752" y="223736"/>
                    <a:pt x="872542" y="234398"/>
                    <a:pt x="867267" y="243191"/>
                  </a:cubicBezTo>
                  <a:cubicBezTo>
                    <a:pt x="862548" y="251056"/>
                    <a:pt x="849610" y="253653"/>
                    <a:pt x="847811" y="262647"/>
                  </a:cubicBezTo>
                  <a:cubicBezTo>
                    <a:pt x="845800" y="272702"/>
                    <a:pt x="854296" y="282102"/>
                    <a:pt x="857539" y="291830"/>
                  </a:cubicBezTo>
                  <a:cubicBezTo>
                    <a:pt x="847130" y="307443"/>
                    <a:pt x="835264" y="329378"/>
                    <a:pt x="818628" y="340468"/>
                  </a:cubicBezTo>
                  <a:cubicBezTo>
                    <a:pt x="806562" y="348512"/>
                    <a:pt x="792688" y="353438"/>
                    <a:pt x="779718" y="359923"/>
                  </a:cubicBezTo>
                  <a:cubicBezTo>
                    <a:pt x="773233" y="366408"/>
                    <a:pt x="768466" y="375277"/>
                    <a:pt x="760263" y="379379"/>
                  </a:cubicBezTo>
                  <a:cubicBezTo>
                    <a:pt x="741920" y="388550"/>
                    <a:pt x="721352" y="392349"/>
                    <a:pt x="701897" y="398834"/>
                  </a:cubicBezTo>
                  <a:lnTo>
                    <a:pt x="643531" y="418289"/>
                  </a:lnTo>
                  <a:cubicBezTo>
                    <a:pt x="633803" y="421532"/>
                    <a:pt x="622880" y="422329"/>
                    <a:pt x="614348" y="428017"/>
                  </a:cubicBezTo>
                  <a:cubicBezTo>
                    <a:pt x="577534" y="452559"/>
                    <a:pt x="593432" y="439205"/>
                    <a:pt x="565709" y="466928"/>
                  </a:cubicBezTo>
                  <a:cubicBezTo>
                    <a:pt x="559053" y="486898"/>
                    <a:pt x="557892" y="504883"/>
                    <a:pt x="536526" y="515566"/>
                  </a:cubicBezTo>
                  <a:cubicBezTo>
                    <a:pt x="518183" y="524737"/>
                    <a:pt x="478160" y="535021"/>
                    <a:pt x="478160" y="535021"/>
                  </a:cubicBezTo>
                  <a:cubicBezTo>
                    <a:pt x="461947" y="531779"/>
                    <a:pt x="445863" y="527808"/>
                    <a:pt x="429522" y="525294"/>
                  </a:cubicBezTo>
                  <a:cubicBezTo>
                    <a:pt x="327388" y="509581"/>
                    <a:pt x="382047" y="525682"/>
                    <a:pt x="322518" y="505838"/>
                  </a:cubicBezTo>
                  <a:cubicBezTo>
                    <a:pt x="312790" y="496110"/>
                    <a:pt x="302142" y="487223"/>
                    <a:pt x="293335" y="476655"/>
                  </a:cubicBezTo>
                  <a:cubicBezTo>
                    <a:pt x="268052" y="446316"/>
                    <a:pt x="282728" y="450659"/>
                    <a:pt x="254424" y="428017"/>
                  </a:cubicBezTo>
                  <a:cubicBezTo>
                    <a:pt x="245295" y="420714"/>
                    <a:pt x="234370" y="415865"/>
                    <a:pt x="225241" y="408562"/>
                  </a:cubicBezTo>
                  <a:cubicBezTo>
                    <a:pt x="218079" y="402833"/>
                    <a:pt x="213650" y="393825"/>
                    <a:pt x="205786" y="389106"/>
                  </a:cubicBezTo>
                  <a:cubicBezTo>
                    <a:pt x="196993" y="383830"/>
                    <a:pt x="186331" y="382621"/>
                    <a:pt x="176603" y="379379"/>
                  </a:cubicBezTo>
                  <a:cubicBezTo>
                    <a:pt x="85621" y="385877"/>
                    <a:pt x="61644" y="357707"/>
                    <a:pt x="20960" y="408562"/>
                  </a:cubicBezTo>
                  <a:cubicBezTo>
                    <a:pt x="13657" y="417691"/>
                    <a:pt x="7990" y="428017"/>
                    <a:pt x="1505" y="437745"/>
                  </a:cubicBezTo>
                  <a:cubicBezTo>
                    <a:pt x="12258" y="470004"/>
                    <a:pt x="-4980" y="421532"/>
                    <a:pt x="1505" y="428017"/>
                  </a:cubicBezTo>
                  <a:close/>
                </a:path>
              </a:pathLst>
            </a:custGeom>
            <a:solidFill>
              <a:srgbClr val="FFCCCC"/>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grpSp>
        <p:nvGrpSpPr>
          <p:cNvPr id="123" name="Gruppieren 122"/>
          <p:cNvGrpSpPr/>
          <p:nvPr/>
        </p:nvGrpSpPr>
        <p:grpSpPr>
          <a:xfrm>
            <a:off x="5120002" y="1923847"/>
            <a:ext cx="2451370" cy="4140200"/>
            <a:chOff x="5120002" y="1923847"/>
            <a:chExt cx="2451370" cy="4140200"/>
          </a:xfrm>
        </p:grpSpPr>
        <p:sp>
          <p:nvSpPr>
            <p:cNvPr id="88" name="Freihandform 87"/>
            <p:cNvSpPr/>
            <p:nvPr/>
          </p:nvSpPr>
          <p:spPr bwMode="auto">
            <a:xfrm>
              <a:off x="5120002" y="1923847"/>
              <a:ext cx="2451370" cy="4140200"/>
            </a:xfrm>
            <a:custGeom>
              <a:avLst/>
              <a:gdLst>
                <a:gd name="connsiteX0" fmla="*/ 1148035 w 3166463"/>
                <a:gd name="connsiteY0" fmla="*/ 259792 h 3003477"/>
                <a:gd name="connsiteX1" fmla="*/ 1225856 w 3166463"/>
                <a:gd name="connsiteY1" fmla="*/ 230609 h 3003477"/>
                <a:gd name="connsiteX2" fmla="*/ 1255039 w 3166463"/>
                <a:gd name="connsiteY2" fmla="*/ 220882 h 3003477"/>
                <a:gd name="connsiteX3" fmla="*/ 1313405 w 3166463"/>
                <a:gd name="connsiteY3" fmla="*/ 172243 h 3003477"/>
                <a:gd name="connsiteX4" fmla="*/ 1371771 w 3166463"/>
                <a:gd name="connsiteY4" fmla="*/ 143060 h 3003477"/>
                <a:gd name="connsiteX5" fmla="*/ 1400954 w 3166463"/>
                <a:gd name="connsiteY5" fmla="*/ 113877 h 3003477"/>
                <a:gd name="connsiteX6" fmla="*/ 1430137 w 3166463"/>
                <a:gd name="connsiteY6" fmla="*/ 104150 h 3003477"/>
                <a:gd name="connsiteX7" fmla="*/ 1469048 w 3166463"/>
                <a:gd name="connsiteY7" fmla="*/ 65239 h 3003477"/>
                <a:gd name="connsiteX8" fmla="*/ 1498231 w 3166463"/>
                <a:gd name="connsiteY8" fmla="*/ 55511 h 3003477"/>
                <a:gd name="connsiteX9" fmla="*/ 1527414 w 3166463"/>
                <a:gd name="connsiteY9" fmla="*/ 36056 h 3003477"/>
                <a:gd name="connsiteX10" fmla="*/ 1595507 w 3166463"/>
                <a:gd name="connsiteY10" fmla="*/ 26328 h 3003477"/>
                <a:gd name="connsiteX11" fmla="*/ 1624690 w 3166463"/>
                <a:gd name="connsiteY11" fmla="*/ 16601 h 3003477"/>
                <a:gd name="connsiteX12" fmla="*/ 1955431 w 3166463"/>
                <a:gd name="connsiteY12" fmla="*/ 16601 h 3003477"/>
                <a:gd name="connsiteX13" fmla="*/ 2120801 w 3166463"/>
                <a:gd name="connsiteY13" fmla="*/ 36056 h 3003477"/>
                <a:gd name="connsiteX14" fmla="*/ 2188894 w 3166463"/>
                <a:gd name="connsiteY14" fmla="*/ 45784 h 3003477"/>
                <a:gd name="connsiteX15" fmla="*/ 2266716 w 3166463"/>
                <a:gd name="connsiteY15" fmla="*/ 55511 h 3003477"/>
                <a:gd name="connsiteX16" fmla="*/ 2325082 w 3166463"/>
                <a:gd name="connsiteY16" fmla="*/ 74967 h 3003477"/>
                <a:gd name="connsiteX17" fmla="*/ 2354265 w 3166463"/>
                <a:gd name="connsiteY17" fmla="*/ 94422 h 3003477"/>
                <a:gd name="connsiteX18" fmla="*/ 2422358 w 3166463"/>
                <a:gd name="connsiteY18" fmla="*/ 113877 h 3003477"/>
                <a:gd name="connsiteX19" fmla="*/ 2451541 w 3166463"/>
                <a:gd name="connsiteY19" fmla="*/ 143060 h 3003477"/>
                <a:gd name="connsiteX20" fmla="*/ 2568273 w 3166463"/>
                <a:gd name="connsiteY20" fmla="*/ 191699 h 3003477"/>
                <a:gd name="connsiteX21" fmla="*/ 2607184 w 3166463"/>
                <a:gd name="connsiteY21" fmla="*/ 230609 h 3003477"/>
                <a:gd name="connsiteX22" fmla="*/ 2685005 w 3166463"/>
                <a:gd name="connsiteY22" fmla="*/ 250065 h 3003477"/>
                <a:gd name="connsiteX23" fmla="*/ 2723916 w 3166463"/>
                <a:gd name="connsiteY23" fmla="*/ 298703 h 3003477"/>
                <a:gd name="connsiteX24" fmla="*/ 2762826 w 3166463"/>
                <a:gd name="connsiteY24" fmla="*/ 366797 h 3003477"/>
                <a:gd name="connsiteX25" fmla="*/ 2792009 w 3166463"/>
                <a:gd name="connsiteY25" fmla="*/ 386252 h 3003477"/>
                <a:gd name="connsiteX26" fmla="*/ 2821192 w 3166463"/>
                <a:gd name="connsiteY26" fmla="*/ 415435 h 3003477"/>
                <a:gd name="connsiteX27" fmla="*/ 2860103 w 3166463"/>
                <a:gd name="connsiteY27" fmla="*/ 493256 h 3003477"/>
                <a:gd name="connsiteX28" fmla="*/ 2879558 w 3166463"/>
                <a:gd name="connsiteY28" fmla="*/ 522439 h 3003477"/>
                <a:gd name="connsiteX29" fmla="*/ 2889286 w 3166463"/>
                <a:gd name="connsiteY29" fmla="*/ 551622 h 3003477"/>
                <a:gd name="connsiteX30" fmla="*/ 2918469 w 3166463"/>
                <a:gd name="connsiteY30" fmla="*/ 571077 h 3003477"/>
                <a:gd name="connsiteX31" fmla="*/ 2937924 w 3166463"/>
                <a:gd name="connsiteY31" fmla="*/ 629443 h 3003477"/>
                <a:gd name="connsiteX32" fmla="*/ 2947652 w 3166463"/>
                <a:gd name="connsiteY32" fmla="*/ 658626 h 3003477"/>
                <a:gd name="connsiteX33" fmla="*/ 2996290 w 3166463"/>
                <a:gd name="connsiteY33" fmla="*/ 716992 h 3003477"/>
                <a:gd name="connsiteX34" fmla="*/ 3035201 w 3166463"/>
                <a:gd name="connsiteY34" fmla="*/ 775358 h 3003477"/>
                <a:gd name="connsiteX35" fmla="*/ 3044928 w 3166463"/>
                <a:gd name="connsiteY35" fmla="*/ 804541 h 3003477"/>
                <a:gd name="connsiteX36" fmla="*/ 3064384 w 3166463"/>
                <a:gd name="connsiteY36" fmla="*/ 823997 h 3003477"/>
                <a:gd name="connsiteX37" fmla="*/ 3093567 w 3166463"/>
                <a:gd name="connsiteY37" fmla="*/ 921273 h 3003477"/>
                <a:gd name="connsiteX38" fmla="*/ 3113022 w 3166463"/>
                <a:gd name="connsiteY38" fmla="*/ 950456 h 3003477"/>
                <a:gd name="connsiteX39" fmla="*/ 3132477 w 3166463"/>
                <a:gd name="connsiteY39" fmla="*/ 1018550 h 3003477"/>
                <a:gd name="connsiteX40" fmla="*/ 3142205 w 3166463"/>
                <a:gd name="connsiteY40" fmla="*/ 1154737 h 3003477"/>
                <a:gd name="connsiteX41" fmla="*/ 3151933 w 3166463"/>
                <a:gd name="connsiteY41" fmla="*/ 1349290 h 3003477"/>
                <a:gd name="connsiteX42" fmla="*/ 3161660 w 3166463"/>
                <a:gd name="connsiteY42" fmla="*/ 1504933 h 3003477"/>
                <a:gd name="connsiteX43" fmla="*/ 3151933 w 3166463"/>
                <a:gd name="connsiteY43" fmla="*/ 1563299 h 3003477"/>
                <a:gd name="connsiteX44" fmla="*/ 3142205 w 3166463"/>
                <a:gd name="connsiteY44" fmla="*/ 1923222 h 3003477"/>
                <a:gd name="connsiteX45" fmla="*/ 3132477 w 3166463"/>
                <a:gd name="connsiteY45" fmla="*/ 1952405 h 3003477"/>
                <a:gd name="connsiteX46" fmla="*/ 3054656 w 3166463"/>
                <a:gd name="connsiteY46" fmla="*/ 2039954 h 3003477"/>
                <a:gd name="connsiteX47" fmla="*/ 3015745 w 3166463"/>
                <a:gd name="connsiteY47" fmla="*/ 2069137 h 3003477"/>
                <a:gd name="connsiteX48" fmla="*/ 2967107 w 3166463"/>
                <a:gd name="connsiteY48" fmla="*/ 2117775 h 3003477"/>
                <a:gd name="connsiteX49" fmla="*/ 2957380 w 3166463"/>
                <a:gd name="connsiteY49" fmla="*/ 2146958 h 3003477"/>
                <a:gd name="connsiteX50" fmla="*/ 2928197 w 3166463"/>
                <a:gd name="connsiteY50" fmla="*/ 2166414 h 3003477"/>
                <a:gd name="connsiteX51" fmla="*/ 2908741 w 3166463"/>
                <a:gd name="connsiteY51" fmla="*/ 2195597 h 3003477"/>
                <a:gd name="connsiteX52" fmla="*/ 2879558 w 3166463"/>
                <a:gd name="connsiteY52" fmla="*/ 2263690 h 3003477"/>
                <a:gd name="connsiteX53" fmla="*/ 2840648 w 3166463"/>
                <a:gd name="connsiteY53" fmla="*/ 2351239 h 3003477"/>
                <a:gd name="connsiteX54" fmla="*/ 2811465 w 3166463"/>
                <a:gd name="connsiteY54" fmla="*/ 2448516 h 3003477"/>
                <a:gd name="connsiteX55" fmla="*/ 2792009 w 3166463"/>
                <a:gd name="connsiteY55" fmla="*/ 2487426 h 3003477"/>
                <a:gd name="connsiteX56" fmla="*/ 2762826 w 3166463"/>
                <a:gd name="connsiteY56" fmla="*/ 2555520 h 3003477"/>
                <a:gd name="connsiteX57" fmla="*/ 2723916 w 3166463"/>
                <a:gd name="connsiteY57" fmla="*/ 2613886 h 3003477"/>
                <a:gd name="connsiteX58" fmla="*/ 2704460 w 3166463"/>
                <a:gd name="connsiteY58" fmla="*/ 2652797 h 3003477"/>
                <a:gd name="connsiteX59" fmla="*/ 2694733 w 3166463"/>
                <a:gd name="connsiteY59" fmla="*/ 2681980 h 3003477"/>
                <a:gd name="connsiteX60" fmla="*/ 2665550 w 3166463"/>
                <a:gd name="connsiteY60" fmla="*/ 2701435 h 3003477"/>
                <a:gd name="connsiteX61" fmla="*/ 2646094 w 3166463"/>
                <a:gd name="connsiteY61" fmla="*/ 2720890 h 3003477"/>
                <a:gd name="connsiteX62" fmla="*/ 2607184 w 3166463"/>
                <a:gd name="connsiteY62" fmla="*/ 2740346 h 3003477"/>
                <a:gd name="connsiteX63" fmla="*/ 2578001 w 3166463"/>
                <a:gd name="connsiteY63" fmla="*/ 2750073 h 3003477"/>
                <a:gd name="connsiteX64" fmla="*/ 2470997 w 3166463"/>
                <a:gd name="connsiteY64" fmla="*/ 2769528 h 3003477"/>
                <a:gd name="connsiteX65" fmla="*/ 2363992 w 3166463"/>
                <a:gd name="connsiteY65" fmla="*/ 2788984 h 3003477"/>
                <a:gd name="connsiteX66" fmla="*/ 1537141 w 3166463"/>
                <a:gd name="connsiteY66" fmla="*/ 2798711 h 3003477"/>
                <a:gd name="connsiteX67" fmla="*/ 1459320 w 3166463"/>
                <a:gd name="connsiteY67" fmla="*/ 2818167 h 3003477"/>
                <a:gd name="connsiteX68" fmla="*/ 1400954 w 3166463"/>
                <a:gd name="connsiteY68" fmla="*/ 2837622 h 3003477"/>
                <a:gd name="connsiteX69" fmla="*/ 1362043 w 3166463"/>
                <a:gd name="connsiteY69" fmla="*/ 2857077 h 3003477"/>
                <a:gd name="connsiteX70" fmla="*/ 1284222 w 3166463"/>
                <a:gd name="connsiteY70" fmla="*/ 2876533 h 3003477"/>
                <a:gd name="connsiteX71" fmla="*/ 1255039 w 3166463"/>
                <a:gd name="connsiteY71" fmla="*/ 2895988 h 3003477"/>
                <a:gd name="connsiteX72" fmla="*/ 1216128 w 3166463"/>
                <a:gd name="connsiteY72" fmla="*/ 2915443 h 3003477"/>
                <a:gd name="connsiteX73" fmla="*/ 1157763 w 3166463"/>
                <a:gd name="connsiteY73" fmla="*/ 2954354 h 3003477"/>
                <a:gd name="connsiteX74" fmla="*/ 1109124 w 3166463"/>
                <a:gd name="connsiteY74" fmla="*/ 2964082 h 3003477"/>
                <a:gd name="connsiteX75" fmla="*/ 1079941 w 3166463"/>
                <a:gd name="connsiteY75" fmla="*/ 2973809 h 3003477"/>
                <a:gd name="connsiteX76" fmla="*/ 1060486 w 3166463"/>
                <a:gd name="connsiteY76" fmla="*/ 2993265 h 3003477"/>
                <a:gd name="connsiteX77" fmla="*/ 613014 w 3166463"/>
                <a:gd name="connsiteY77" fmla="*/ 2993265 h 3003477"/>
                <a:gd name="connsiteX78" fmla="*/ 583831 w 3166463"/>
                <a:gd name="connsiteY78" fmla="*/ 2983537 h 3003477"/>
                <a:gd name="connsiteX79" fmla="*/ 535192 w 3166463"/>
                <a:gd name="connsiteY79" fmla="*/ 2973809 h 3003477"/>
                <a:gd name="connsiteX80" fmla="*/ 506009 w 3166463"/>
                <a:gd name="connsiteY80" fmla="*/ 2954354 h 3003477"/>
                <a:gd name="connsiteX81" fmla="*/ 476826 w 3166463"/>
                <a:gd name="connsiteY81" fmla="*/ 2925171 h 3003477"/>
                <a:gd name="connsiteX82" fmla="*/ 408733 w 3166463"/>
                <a:gd name="connsiteY82" fmla="*/ 2915443 h 3003477"/>
                <a:gd name="connsiteX83" fmla="*/ 369822 w 3166463"/>
                <a:gd name="connsiteY83" fmla="*/ 2905716 h 3003477"/>
                <a:gd name="connsiteX84" fmla="*/ 321184 w 3166463"/>
                <a:gd name="connsiteY84" fmla="*/ 2876533 h 3003477"/>
                <a:gd name="connsiteX85" fmla="*/ 282273 w 3166463"/>
                <a:gd name="connsiteY85" fmla="*/ 2847350 h 3003477"/>
                <a:gd name="connsiteX86" fmla="*/ 243363 w 3166463"/>
                <a:gd name="connsiteY86" fmla="*/ 2827894 h 3003477"/>
                <a:gd name="connsiteX87" fmla="*/ 184997 w 3166463"/>
                <a:gd name="connsiteY87" fmla="*/ 2769528 h 3003477"/>
                <a:gd name="connsiteX88" fmla="*/ 146086 w 3166463"/>
                <a:gd name="connsiteY88" fmla="*/ 2720890 h 3003477"/>
                <a:gd name="connsiteX89" fmla="*/ 68265 w 3166463"/>
                <a:gd name="connsiteY89" fmla="*/ 2613886 h 3003477"/>
                <a:gd name="connsiteX90" fmla="*/ 48809 w 3166463"/>
                <a:gd name="connsiteY90" fmla="*/ 2536065 h 3003477"/>
                <a:gd name="connsiteX91" fmla="*/ 29354 w 3166463"/>
                <a:gd name="connsiteY91" fmla="*/ 2497154 h 3003477"/>
                <a:gd name="connsiteX92" fmla="*/ 9899 w 3166463"/>
                <a:gd name="connsiteY92" fmla="*/ 2448516 h 3003477"/>
                <a:gd name="connsiteX93" fmla="*/ 9899 w 3166463"/>
                <a:gd name="connsiteY93" fmla="*/ 2205324 h 3003477"/>
                <a:gd name="connsiteX94" fmla="*/ 19626 w 3166463"/>
                <a:gd name="connsiteY94" fmla="*/ 2166414 h 3003477"/>
                <a:gd name="connsiteX95" fmla="*/ 39082 w 3166463"/>
                <a:gd name="connsiteY95" fmla="*/ 2127503 h 3003477"/>
                <a:gd name="connsiteX96" fmla="*/ 77992 w 3166463"/>
                <a:gd name="connsiteY96" fmla="*/ 2039954 h 3003477"/>
                <a:gd name="connsiteX97" fmla="*/ 126631 w 3166463"/>
                <a:gd name="connsiteY97" fmla="*/ 2001043 h 3003477"/>
                <a:gd name="connsiteX98" fmla="*/ 136358 w 3166463"/>
                <a:gd name="connsiteY98" fmla="*/ 1971860 h 3003477"/>
                <a:gd name="connsiteX99" fmla="*/ 155814 w 3166463"/>
                <a:gd name="connsiteY99" fmla="*/ 1952405 h 3003477"/>
                <a:gd name="connsiteX100" fmla="*/ 204452 w 3166463"/>
                <a:gd name="connsiteY100" fmla="*/ 1913494 h 3003477"/>
                <a:gd name="connsiteX101" fmla="*/ 243363 w 3166463"/>
                <a:gd name="connsiteY101" fmla="*/ 1855128 h 3003477"/>
                <a:gd name="connsiteX102" fmla="*/ 223907 w 3166463"/>
                <a:gd name="connsiteY102" fmla="*/ 1835673 h 3003477"/>
                <a:gd name="connsiteX103" fmla="*/ 272545 w 3166463"/>
                <a:gd name="connsiteY103" fmla="*/ 1796763 h 3003477"/>
                <a:gd name="connsiteX104" fmla="*/ 330911 w 3166463"/>
                <a:gd name="connsiteY104" fmla="*/ 1767580 h 3003477"/>
                <a:gd name="connsiteX105" fmla="*/ 399005 w 3166463"/>
                <a:gd name="connsiteY105" fmla="*/ 1738397 h 3003477"/>
                <a:gd name="connsiteX106" fmla="*/ 418460 w 3166463"/>
                <a:gd name="connsiteY106" fmla="*/ 1718941 h 3003477"/>
                <a:gd name="connsiteX107" fmla="*/ 486554 w 3166463"/>
                <a:gd name="connsiteY107" fmla="*/ 1699486 h 3003477"/>
                <a:gd name="connsiteX108" fmla="*/ 535192 w 3166463"/>
                <a:gd name="connsiteY108" fmla="*/ 1670303 h 3003477"/>
                <a:gd name="connsiteX109" fmla="*/ 671380 w 3166463"/>
                <a:gd name="connsiteY109" fmla="*/ 1641120 h 3003477"/>
                <a:gd name="connsiteX110" fmla="*/ 758928 w 3166463"/>
                <a:gd name="connsiteY110" fmla="*/ 1543843 h 3003477"/>
                <a:gd name="connsiteX111" fmla="*/ 865933 w 3166463"/>
                <a:gd name="connsiteY111" fmla="*/ 1417384 h 3003477"/>
                <a:gd name="connsiteX112" fmla="*/ 895116 w 3166463"/>
                <a:gd name="connsiteY112" fmla="*/ 1329835 h 3003477"/>
                <a:gd name="connsiteX113" fmla="*/ 914571 w 3166463"/>
                <a:gd name="connsiteY113" fmla="*/ 1261741 h 3003477"/>
                <a:gd name="connsiteX114" fmla="*/ 924299 w 3166463"/>
                <a:gd name="connsiteY114" fmla="*/ 1008822 h 3003477"/>
                <a:gd name="connsiteX115" fmla="*/ 943754 w 3166463"/>
                <a:gd name="connsiteY115" fmla="*/ 833724 h 3003477"/>
                <a:gd name="connsiteX116" fmla="*/ 943754 w 3166463"/>
                <a:gd name="connsiteY116" fmla="*/ 522439 h 3003477"/>
                <a:gd name="connsiteX117" fmla="*/ 992392 w 3166463"/>
                <a:gd name="connsiteY117" fmla="*/ 444618 h 3003477"/>
                <a:gd name="connsiteX118" fmla="*/ 1031303 w 3166463"/>
                <a:gd name="connsiteY118" fmla="*/ 405707 h 3003477"/>
                <a:gd name="connsiteX119" fmla="*/ 1050758 w 3166463"/>
                <a:gd name="connsiteY119" fmla="*/ 376524 h 3003477"/>
                <a:gd name="connsiteX120" fmla="*/ 1118852 w 3166463"/>
                <a:gd name="connsiteY120" fmla="*/ 298703 h 3003477"/>
                <a:gd name="connsiteX121" fmla="*/ 1157763 w 3166463"/>
                <a:gd name="connsiteY121" fmla="*/ 269520 h 3003477"/>
                <a:gd name="connsiteX122" fmla="*/ 1148035 w 3166463"/>
                <a:gd name="connsiteY122" fmla="*/ 259792 h 300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166463" h="3003477">
                  <a:moveTo>
                    <a:pt x="1148035" y="259792"/>
                  </a:moveTo>
                  <a:cubicBezTo>
                    <a:pt x="1159384" y="253307"/>
                    <a:pt x="1199820" y="240077"/>
                    <a:pt x="1225856" y="230609"/>
                  </a:cubicBezTo>
                  <a:cubicBezTo>
                    <a:pt x="1235492" y="227105"/>
                    <a:pt x="1245868" y="225468"/>
                    <a:pt x="1255039" y="220882"/>
                  </a:cubicBezTo>
                  <a:cubicBezTo>
                    <a:pt x="1291265" y="202769"/>
                    <a:pt x="1281137" y="199133"/>
                    <a:pt x="1313405" y="172243"/>
                  </a:cubicBezTo>
                  <a:cubicBezTo>
                    <a:pt x="1338547" y="151291"/>
                    <a:pt x="1342524" y="152809"/>
                    <a:pt x="1371771" y="143060"/>
                  </a:cubicBezTo>
                  <a:cubicBezTo>
                    <a:pt x="1381499" y="133332"/>
                    <a:pt x="1389507" y="121508"/>
                    <a:pt x="1400954" y="113877"/>
                  </a:cubicBezTo>
                  <a:cubicBezTo>
                    <a:pt x="1409486" y="108189"/>
                    <a:pt x="1421793" y="110110"/>
                    <a:pt x="1430137" y="104150"/>
                  </a:cubicBezTo>
                  <a:cubicBezTo>
                    <a:pt x="1445063" y="93489"/>
                    <a:pt x="1451647" y="71040"/>
                    <a:pt x="1469048" y="65239"/>
                  </a:cubicBezTo>
                  <a:cubicBezTo>
                    <a:pt x="1478776" y="61996"/>
                    <a:pt x="1489060" y="60097"/>
                    <a:pt x="1498231" y="55511"/>
                  </a:cubicBezTo>
                  <a:cubicBezTo>
                    <a:pt x="1508688" y="50283"/>
                    <a:pt x="1516216" y="39415"/>
                    <a:pt x="1527414" y="36056"/>
                  </a:cubicBezTo>
                  <a:cubicBezTo>
                    <a:pt x="1549375" y="29468"/>
                    <a:pt x="1572809" y="29571"/>
                    <a:pt x="1595507" y="26328"/>
                  </a:cubicBezTo>
                  <a:cubicBezTo>
                    <a:pt x="1605235" y="23086"/>
                    <a:pt x="1614831" y="19418"/>
                    <a:pt x="1624690" y="16601"/>
                  </a:cubicBezTo>
                  <a:cubicBezTo>
                    <a:pt x="1743105" y="-17231"/>
                    <a:pt x="1758861" y="10048"/>
                    <a:pt x="1955431" y="16601"/>
                  </a:cubicBezTo>
                  <a:cubicBezTo>
                    <a:pt x="2042158" y="38282"/>
                    <a:pt x="1959502" y="19925"/>
                    <a:pt x="2120801" y="36056"/>
                  </a:cubicBezTo>
                  <a:cubicBezTo>
                    <a:pt x="2143615" y="38338"/>
                    <a:pt x="2166167" y="42754"/>
                    <a:pt x="2188894" y="45784"/>
                  </a:cubicBezTo>
                  <a:lnTo>
                    <a:pt x="2266716" y="55511"/>
                  </a:lnTo>
                  <a:cubicBezTo>
                    <a:pt x="2286171" y="61996"/>
                    <a:pt x="2308018" y="63591"/>
                    <a:pt x="2325082" y="74967"/>
                  </a:cubicBezTo>
                  <a:cubicBezTo>
                    <a:pt x="2334810" y="81452"/>
                    <a:pt x="2343808" y="89194"/>
                    <a:pt x="2354265" y="94422"/>
                  </a:cubicBezTo>
                  <a:cubicBezTo>
                    <a:pt x="2368224" y="101401"/>
                    <a:pt x="2409886" y="110759"/>
                    <a:pt x="2422358" y="113877"/>
                  </a:cubicBezTo>
                  <a:cubicBezTo>
                    <a:pt x="2432086" y="123605"/>
                    <a:pt x="2439402" y="136586"/>
                    <a:pt x="2451541" y="143060"/>
                  </a:cubicBezTo>
                  <a:cubicBezTo>
                    <a:pt x="2488735" y="162897"/>
                    <a:pt x="2568273" y="191699"/>
                    <a:pt x="2568273" y="191699"/>
                  </a:cubicBezTo>
                  <a:cubicBezTo>
                    <a:pt x="2581243" y="204669"/>
                    <a:pt x="2590778" y="222406"/>
                    <a:pt x="2607184" y="230609"/>
                  </a:cubicBezTo>
                  <a:cubicBezTo>
                    <a:pt x="2631100" y="242567"/>
                    <a:pt x="2685005" y="250065"/>
                    <a:pt x="2685005" y="250065"/>
                  </a:cubicBezTo>
                  <a:cubicBezTo>
                    <a:pt x="2703944" y="306879"/>
                    <a:pt x="2679915" y="254702"/>
                    <a:pt x="2723916" y="298703"/>
                  </a:cubicBezTo>
                  <a:cubicBezTo>
                    <a:pt x="2762269" y="337056"/>
                    <a:pt x="2724680" y="321021"/>
                    <a:pt x="2762826" y="366797"/>
                  </a:cubicBezTo>
                  <a:cubicBezTo>
                    <a:pt x="2770310" y="375778"/>
                    <a:pt x="2783028" y="378768"/>
                    <a:pt x="2792009" y="386252"/>
                  </a:cubicBezTo>
                  <a:cubicBezTo>
                    <a:pt x="2802577" y="395059"/>
                    <a:pt x="2812385" y="404867"/>
                    <a:pt x="2821192" y="415435"/>
                  </a:cubicBezTo>
                  <a:cubicBezTo>
                    <a:pt x="2849365" y="449243"/>
                    <a:pt x="2837753" y="448555"/>
                    <a:pt x="2860103" y="493256"/>
                  </a:cubicBezTo>
                  <a:cubicBezTo>
                    <a:pt x="2865331" y="503713"/>
                    <a:pt x="2874330" y="511982"/>
                    <a:pt x="2879558" y="522439"/>
                  </a:cubicBezTo>
                  <a:cubicBezTo>
                    <a:pt x="2884144" y="531610"/>
                    <a:pt x="2882880" y="543615"/>
                    <a:pt x="2889286" y="551622"/>
                  </a:cubicBezTo>
                  <a:cubicBezTo>
                    <a:pt x="2896589" y="560751"/>
                    <a:pt x="2908741" y="564592"/>
                    <a:pt x="2918469" y="571077"/>
                  </a:cubicBezTo>
                  <a:lnTo>
                    <a:pt x="2937924" y="629443"/>
                  </a:lnTo>
                  <a:cubicBezTo>
                    <a:pt x="2941167" y="639171"/>
                    <a:pt x="2940402" y="651375"/>
                    <a:pt x="2947652" y="658626"/>
                  </a:cubicBezTo>
                  <a:cubicBezTo>
                    <a:pt x="2974209" y="685185"/>
                    <a:pt x="2969314" y="678455"/>
                    <a:pt x="2996290" y="716992"/>
                  </a:cubicBezTo>
                  <a:cubicBezTo>
                    <a:pt x="3009699" y="736148"/>
                    <a:pt x="3035201" y="775358"/>
                    <a:pt x="3035201" y="775358"/>
                  </a:cubicBezTo>
                  <a:cubicBezTo>
                    <a:pt x="3038443" y="785086"/>
                    <a:pt x="3039653" y="795748"/>
                    <a:pt x="3044928" y="804541"/>
                  </a:cubicBezTo>
                  <a:cubicBezTo>
                    <a:pt x="3049647" y="812406"/>
                    <a:pt x="3060282" y="815794"/>
                    <a:pt x="3064384" y="823997"/>
                  </a:cubicBezTo>
                  <a:cubicBezTo>
                    <a:pt x="3091579" y="878387"/>
                    <a:pt x="3050717" y="856997"/>
                    <a:pt x="3093567" y="921273"/>
                  </a:cubicBezTo>
                  <a:cubicBezTo>
                    <a:pt x="3100052" y="931001"/>
                    <a:pt x="3107794" y="939999"/>
                    <a:pt x="3113022" y="950456"/>
                  </a:cubicBezTo>
                  <a:cubicBezTo>
                    <a:pt x="3120002" y="964416"/>
                    <a:pt x="3129359" y="1006077"/>
                    <a:pt x="3132477" y="1018550"/>
                  </a:cubicBezTo>
                  <a:cubicBezTo>
                    <a:pt x="3135720" y="1063946"/>
                    <a:pt x="3139532" y="1109304"/>
                    <a:pt x="3142205" y="1154737"/>
                  </a:cubicBezTo>
                  <a:cubicBezTo>
                    <a:pt x="3146018" y="1219557"/>
                    <a:pt x="3148331" y="1284458"/>
                    <a:pt x="3151933" y="1349290"/>
                  </a:cubicBezTo>
                  <a:cubicBezTo>
                    <a:pt x="3154816" y="1401192"/>
                    <a:pt x="3158418" y="1453052"/>
                    <a:pt x="3161660" y="1504933"/>
                  </a:cubicBezTo>
                  <a:cubicBezTo>
                    <a:pt x="3158418" y="1524388"/>
                    <a:pt x="3151933" y="1543575"/>
                    <a:pt x="3151933" y="1563299"/>
                  </a:cubicBezTo>
                  <a:cubicBezTo>
                    <a:pt x="3151933" y="1864372"/>
                    <a:pt x="3190375" y="1505753"/>
                    <a:pt x="3142205" y="1923222"/>
                  </a:cubicBezTo>
                  <a:cubicBezTo>
                    <a:pt x="3141030" y="1933408"/>
                    <a:pt x="3137063" y="1943234"/>
                    <a:pt x="3132477" y="1952405"/>
                  </a:cubicBezTo>
                  <a:cubicBezTo>
                    <a:pt x="3117309" y="1982741"/>
                    <a:pt x="3075283" y="2024484"/>
                    <a:pt x="3054656" y="2039954"/>
                  </a:cubicBezTo>
                  <a:cubicBezTo>
                    <a:pt x="3041686" y="2049682"/>
                    <a:pt x="3027863" y="2058366"/>
                    <a:pt x="3015745" y="2069137"/>
                  </a:cubicBezTo>
                  <a:cubicBezTo>
                    <a:pt x="2998608" y="2084370"/>
                    <a:pt x="2967107" y="2117775"/>
                    <a:pt x="2967107" y="2117775"/>
                  </a:cubicBezTo>
                  <a:cubicBezTo>
                    <a:pt x="2963865" y="2127503"/>
                    <a:pt x="2963785" y="2138951"/>
                    <a:pt x="2957380" y="2146958"/>
                  </a:cubicBezTo>
                  <a:cubicBezTo>
                    <a:pt x="2950077" y="2156087"/>
                    <a:pt x="2936464" y="2158147"/>
                    <a:pt x="2928197" y="2166414"/>
                  </a:cubicBezTo>
                  <a:cubicBezTo>
                    <a:pt x="2919930" y="2174681"/>
                    <a:pt x="2915226" y="2185869"/>
                    <a:pt x="2908741" y="2195597"/>
                  </a:cubicBezTo>
                  <a:cubicBezTo>
                    <a:pt x="2877435" y="2289523"/>
                    <a:pt x="2927633" y="2143504"/>
                    <a:pt x="2879558" y="2263690"/>
                  </a:cubicBezTo>
                  <a:cubicBezTo>
                    <a:pt x="2844827" y="2350516"/>
                    <a:pt x="2878079" y="2295091"/>
                    <a:pt x="2840648" y="2351239"/>
                  </a:cubicBezTo>
                  <a:cubicBezTo>
                    <a:pt x="2833667" y="2379162"/>
                    <a:pt x="2823305" y="2424838"/>
                    <a:pt x="2811465" y="2448516"/>
                  </a:cubicBezTo>
                  <a:cubicBezTo>
                    <a:pt x="2804980" y="2461486"/>
                    <a:pt x="2797721" y="2474097"/>
                    <a:pt x="2792009" y="2487426"/>
                  </a:cubicBezTo>
                  <a:cubicBezTo>
                    <a:pt x="2771877" y="2534399"/>
                    <a:pt x="2795097" y="2501734"/>
                    <a:pt x="2762826" y="2555520"/>
                  </a:cubicBezTo>
                  <a:cubicBezTo>
                    <a:pt x="2750796" y="2575570"/>
                    <a:pt x="2734373" y="2592972"/>
                    <a:pt x="2723916" y="2613886"/>
                  </a:cubicBezTo>
                  <a:cubicBezTo>
                    <a:pt x="2717431" y="2626856"/>
                    <a:pt x="2710172" y="2639468"/>
                    <a:pt x="2704460" y="2652797"/>
                  </a:cubicBezTo>
                  <a:cubicBezTo>
                    <a:pt x="2700421" y="2662222"/>
                    <a:pt x="2701138" y="2673973"/>
                    <a:pt x="2694733" y="2681980"/>
                  </a:cubicBezTo>
                  <a:cubicBezTo>
                    <a:pt x="2687430" y="2691109"/>
                    <a:pt x="2674679" y="2694132"/>
                    <a:pt x="2665550" y="2701435"/>
                  </a:cubicBezTo>
                  <a:cubicBezTo>
                    <a:pt x="2658388" y="2707164"/>
                    <a:pt x="2653725" y="2715803"/>
                    <a:pt x="2646094" y="2720890"/>
                  </a:cubicBezTo>
                  <a:cubicBezTo>
                    <a:pt x="2634028" y="2728934"/>
                    <a:pt x="2620513" y="2734634"/>
                    <a:pt x="2607184" y="2740346"/>
                  </a:cubicBezTo>
                  <a:cubicBezTo>
                    <a:pt x="2597759" y="2744385"/>
                    <a:pt x="2587860" y="2747256"/>
                    <a:pt x="2578001" y="2750073"/>
                  </a:cubicBezTo>
                  <a:cubicBezTo>
                    <a:pt x="2532129" y="2763179"/>
                    <a:pt x="2526116" y="2761654"/>
                    <a:pt x="2470997" y="2769528"/>
                  </a:cubicBezTo>
                  <a:cubicBezTo>
                    <a:pt x="2428468" y="2783705"/>
                    <a:pt x="2422783" y="2787720"/>
                    <a:pt x="2363992" y="2788984"/>
                  </a:cubicBezTo>
                  <a:lnTo>
                    <a:pt x="1537141" y="2798711"/>
                  </a:lnTo>
                  <a:cubicBezTo>
                    <a:pt x="1448605" y="2828224"/>
                    <a:pt x="1588425" y="2782957"/>
                    <a:pt x="1459320" y="2818167"/>
                  </a:cubicBezTo>
                  <a:cubicBezTo>
                    <a:pt x="1439535" y="2823563"/>
                    <a:pt x="1420409" y="2831137"/>
                    <a:pt x="1400954" y="2837622"/>
                  </a:cubicBezTo>
                  <a:cubicBezTo>
                    <a:pt x="1387197" y="2842208"/>
                    <a:pt x="1375800" y="2852491"/>
                    <a:pt x="1362043" y="2857077"/>
                  </a:cubicBezTo>
                  <a:cubicBezTo>
                    <a:pt x="1336676" y="2865533"/>
                    <a:pt x="1284222" y="2876533"/>
                    <a:pt x="1284222" y="2876533"/>
                  </a:cubicBezTo>
                  <a:cubicBezTo>
                    <a:pt x="1274494" y="2883018"/>
                    <a:pt x="1265190" y="2890188"/>
                    <a:pt x="1255039" y="2895988"/>
                  </a:cubicBezTo>
                  <a:cubicBezTo>
                    <a:pt x="1242448" y="2903182"/>
                    <a:pt x="1228194" y="2907399"/>
                    <a:pt x="1216128" y="2915443"/>
                  </a:cubicBezTo>
                  <a:cubicBezTo>
                    <a:pt x="1171606" y="2945124"/>
                    <a:pt x="1228298" y="2930842"/>
                    <a:pt x="1157763" y="2954354"/>
                  </a:cubicBezTo>
                  <a:cubicBezTo>
                    <a:pt x="1142077" y="2959583"/>
                    <a:pt x="1125164" y="2960072"/>
                    <a:pt x="1109124" y="2964082"/>
                  </a:cubicBezTo>
                  <a:cubicBezTo>
                    <a:pt x="1099176" y="2966569"/>
                    <a:pt x="1089669" y="2970567"/>
                    <a:pt x="1079941" y="2973809"/>
                  </a:cubicBezTo>
                  <a:cubicBezTo>
                    <a:pt x="1073456" y="2980294"/>
                    <a:pt x="1069592" y="2992172"/>
                    <a:pt x="1060486" y="2993265"/>
                  </a:cubicBezTo>
                  <a:cubicBezTo>
                    <a:pt x="901816" y="3012305"/>
                    <a:pt x="771684" y="3000163"/>
                    <a:pt x="613014" y="2993265"/>
                  </a:cubicBezTo>
                  <a:cubicBezTo>
                    <a:pt x="603286" y="2990022"/>
                    <a:pt x="593779" y="2986024"/>
                    <a:pt x="583831" y="2983537"/>
                  </a:cubicBezTo>
                  <a:cubicBezTo>
                    <a:pt x="567791" y="2979527"/>
                    <a:pt x="550673" y="2979614"/>
                    <a:pt x="535192" y="2973809"/>
                  </a:cubicBezTo>
                  <a:cubicBezTo>
                    <a:pt x="524245" y="2969704"/>
                    <a:pt x="514990" y="2961838"/>
                    <a:pt x="506009" y="2954354"/>
                  </a:cubicBezTo>
                  <a:cubicBezTo>
                    <a:pt x="495441" y="2945547"/>
                    <a:pt x="489599" y="2930280"/>
                    <a:pt x="476826" y="2925171"/>
                  </a:cubicBezTo>
                  <a:cubicBezTo>
                    <a:pt x="455538" y="2916656"/>
                    <a:pt x="431291" y="2919544"/>
                    <a:pt x="408733" y="2915443"/>
                  </a:cubicBezTo>
                  <a:cubicBezTo>
                    <a:pt x="395579" y="2913051"/>
                    <a:pt x="382792" y="2908958"/>
                    <a:pt x="369822" y="2905716"/>
                  </a:cubicBezTo>
                  <a:cubicBezTo>
                    <a:pt x="324294" y="2860185"/>
                    <a:pt x="380112" y="2910205"/>
                    <a:pt x="321184" y="2876533"/>
                  </a:cubicBezTo>
                  <a:cubicBezTo>
                    <a:pt x="307107" y="2868489"/>
                    <a:pt x="296021" y="2855943"/>
                    <a:pt x="282273" y="2847350"/>
                  </a:cubicBezTo>
                  <a:cubicBezTo>
                    <a:pt x="269976" y="2839664"/>
                    <a:pt x="254686" y="2836953"/>
                    <a:pt x="243363" y="2827894"/>
                  </a:cubicBezTo>
                  <a:cubicBezTo>
                    <a:pt x="221878" y="2810706"/>
                    <a:pt x="184997" y="2769528"/>
                    <a:pt x="184997" y="2769528"/>
                  </a:cubicBezTo>
                  <a:cubicBezTo>
                    <a:pt x="163788" y="2705907"/>
                    <a:pt x="192675" y="2772656"/>
                    <a:pt x="146086" y="2720890"/>
                  </a:cubicBezTo>
                  <a:cubicBezTo>
                    <a:pt x="118062" y="2689752"/>
                    <a:pt x="92237" y="2649845"/>
                    <a:pt x="68265" y="2613886"/>
                  </a:cubicBezTo>
                  <a:cubicBezTo>
                    <a:pt x="61780" y="2587946"/>
                    <a:pt x="57265" y="2561432"/>
                    <a:pt x="48809" y="2536065"/>
                  </a:cubicBezTo>
                  <a:cubicBezTo>
                    <a:pt x="44223" y="2522308"/>
                    <a:pt x="35243" y="2510405"/>
                    <a:pt x="29354" y="2497154"/>
                  </a:cubicBezTo>
                  <a:cubicBezTo>
                    <a:pt x="22262" y="2481197"/>
                    <a:pt x="16384" y="2464729"/>
                    <a:pt x="9899" y="2448516"/>
                  </a:cubicBezTo>
                  <a:cubicBezTo>
                    <a:pt x="1382" y="2312244"/>
                    <a:pt x="-7288" y="2317042"/>
                    <a:pt x="9899" y="2205324"/>
                  </a:cubicBezTo>
                  <a:cubicBezTo>
                    <a:pt x="11932" y="2192110"/>
                    <a:pt x="14932" y="2178932"/>
                    <a:pt x="19626" y="2166414"/>
                  </a:cubicBezTo>
                  <a:cubicBezTo>
                    <a:pt x="24718" y="2152836"/>
                    <a:pt x="33192" y="2140754"/>
                    <a:pt x="39082" y="2127503"/>
                  </a:cubicBezTo>
                  <a:cubicBezTo>
                    <a:pt x="44114" y="2116180"/>
                    <a:pt x="67178" y="2052313"/>
                    <a:pt x="77992" y="2039954"/>
                  </a:cubicBezTo>
                  <a:cubicBezTo>
                    <a:pt x="91664" y="2024328"/>
                    <a:pt x="110418" y="2014013"/>
                    <a:pt x="126631" y="2001043"/>
                  </a:cubicBezTo>
                  <a:cubicBezTo>
                    <a:pt x="129873" y="1991315"/>
                    <a:pt x="131082" y="1980653"/>
                    <a:pt x="136358" y="1971860"/>
                  </a:cubicBezTo>
                  <a:cubicBezTo>
                    <a:pt x="141077" y="1963996"/>
                    <a:pt x="148851" y="1958374"/>
                    <a:pt x="155814" y="1952405"/>
                  </a:cubicBezTo>
                  <a:cubicBezTo>
                    <a:pt x="171578" y="1938893"/>
                    <a:pt x="190563" y="1928927"/>
                    <a:pt x="204452" y="1913494"/>
                  </a:cubicBezTo>
                  <a:cubicBezTo>
                    <a:pt x="220094" y="1896114"/>
                    <a:pt x="243363" y="1855128"/>
                    <a:pt x="243363" y="1855128"/>
                  </a:cubicBezTo>
                  <a:cubicBezTo>
                    <a:pt x="236878" y="1848643"/>
                    <a:pt x="225706" y="1844666"/>
                    <a:pt x="223907" y="1835673"/>
                  </a:cubicBezTo>
                  <a:cubicBezTo>
                    <a:pt x="216597" y="1799123"/>
                    <a:pt x="251414" y="1802045"/>
                    <a:pt x="272545" y="1796763"/>
                  </a:cubicBezTo>
                  <a:cubicBezTo>
                    <a:pt x="307311" y="1761997"/>
                    <a:pt x="274566" y="1788069"/>
                    <a:pt x="330911" y="1767580"/>
                  </a:cubicBezTo>
                  <a:cubicBezTo>
                    <a:pt x="354119" y="1759141"/>
                    <a:pt x="376307" y="1748125"/>
                    <a:pt x="399005" y="1738397"/>
                  </a:cubicBezTo>
                  <a:cubicBezTo>
                    <a:pt x="405490" y="1731912"/>
                    <a:pt x="410596" y="1723660"/>
                    <a:pt x="418460" y="1718941"/>
                  </a:cubicBezTo>
                  <a:cubicBezTo>
                    <a:pt x="428425" y="1712962"/>
                    <a:pt x="479291" y="1701302"/>
                    <a:pt x="486554" y="1699486"/>
                  </a:cubicBezTo>
                  <a:cubicBezTo>
                    <a:pt x="502767" y="1689758"/>
                    <a:pt x="517163" y="1675997"/>
                    <a:pt x="535192" y="1670303"/>
                  </a:cubicBezTo>
                  <a:cubicBezTo>
                    <a:pt x="579464" y="1656323"/>
                    <a:pt x="671380" y="1641120"/>
                    <a:pt x="671380" y="1641120"/>
                  </a:cubicBezTo>
                  <a:cubicBezTo>
                    <a:pt x="778988" y="1555032"/>
                    <a:pt x="662653" y="1656164"/>
                    <a:pt x="758928" y="1543843"/>
                  </a:cubicBezTo>
                  <a:cubicBezTo>
                    <a:pt x="880519" y="1401987"/>
                    <a:pt x="802208" y="1523592"/>
                    <a:pt x="865933" y="1417384"/>
                  </a:cubicBezTo>
                  <a:cubicBezTo>
                    <a:pt x="889242" y="1324140"/>
                    <a:pt x="858486" y="1439724"/>
                    <a:pt x="895116" y="1329835"/>
                  </a:cubicBezTo>
                  <a:cubicBezTo>
                    <a:pt x="902581" y="1307440"/>
                    <a:pt x="908086" y="1284439"/>
                    <a:pt x="914571" y="1261741"/>
                  </a:cubicBezTo>
                  <a:cubicBezTo>
                    <a:pt x="917814" y="1177435"/>
                    <a:pt x="920086" y="1093085"/>
                    <a:pt x="924299" y="1008822"/>
                  </a:cubicBezTo>
                  <a:cubicBezTo>
                    <a:pt x="930974" y="875316"/>
                    <a:pt x="924164" y="912082"/>
                    <a:pt x="943754" y="833724"/>
                  </a:cubicBezTo>
                  <a:cubicBezTo>
                    <a:pt x="938566" y="750712"/>
                    <a:pt x="923001" y="605451"/>
                    <a:pt x="943754" y="522439"/>
                  </a:cubicBezTo>
                  <a:cubicBezTo>
                    <a:pt x="951173" y="492762"/>
                    <a:pt x="982718" y="473638"/>
                    <a:pt x="992392" y="444618"/>
                  </a:cubicBezTo>
                  <a:cubicBezTo>
                    <a:pt x="1005363" y="405707"/>
                    <a:pt x="992392" y="418678"/>
                    <a:pt x="1031303" y="405707"/>
                  </a:cubicBezTo>
                  <a:cubicBezTo>
                    <a:pt x="1037788" y="395979"/>
                    <a:pt x="1043059" y="385322"/>
                    <a:pt x="1050758" y="376524"/>
                  </a:cubicBezTo>
                  <a:cubicBezTo>
                    <a:pt x="1130426" y="285476"/>
                    <a:pt x="1075073" y="364373"/>
                    <a:pt x="1118852" y="298703"/>
                  </a:cubicBezTo>
                  <a:cubicBezTo>
                    <a:pt x="1168748" y="315336"/>
                    <a:pt x="1135079" y="314889"/>
                    <a:pt x="1157763" y="269520"/>
                  </a:cubicBezTo>
                  <a:cubicBezTo>
                    <a:pt x="1161864" y="261317"/>
                    <a:pt x="1136686" y="266277"/>
                    <a:pt x="1148035" y="259792"/>
                  </a:cubicBezTo>
                  <a:close/>
                </a:path>
              </a:pathLst>
            </a:custGeom>
            <a:solidFill>
              <a:schemeClr val="accent2">
                <a:lumMod val="20000"/>
                <a:lumOff val="80000"/>
              </a:schemeClr>
            </a:solidFill>
            <a:ln w="76200" cap="flat" cmpd="sng" algn="ctr">
              <a:solidFill>
                <a:srgbClr val="FFFF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20" name="Freihandform 119"/>
            <p:cNvSpPr/>
            <p:nvPr/>
          </p:nvSpPr>
          <p:spPr bwMode="auto">
            <a:xfrm>
              <a:off x="5787957" y="1964252"/>
              <a:ext cx="1780162" cy="1606626"/>
            </a:xfrm>
            <a:custGeom>
              <a:avLst/>
              <a:gdLst>
                <a:gd name="connsiteX0" fmla="*/ 1400784 w 1731524"/>
                <a:gd name="connsiteY0" fmla="*/ 428754 h 1647598"/>
                <a:gd name="connsiteX1" fmla="*/ 1410511 w 1731524"/>
                <a:gd name="connsiteY1" fmla="*/ 380116 h 1647598"/>
                <a:gd name="connsiteX2" fmla="*/ 1400784 w 1731524"/>
                <a:gd name="connsiteY2" fmla="*/ 350933 h 1647598"/>
                <a:gd name="connsiteX3" fmla="*/ 1322962 w 1731524"/>
                <a:gd name="connsiteY3" fmla="*/ 292567 h 1647598"/>
                <a:gd name="connsiteX4" fmla="*/ 1293779 w 1731524"/>
                <a:gd name="connsiteY4" fmla="*/ 234201 h 1647598"/>
                <a:gd name="connsiteX5" fmla="*/ 1274324 w 1731524"/>
                <a:gd name="connsiteY5" fmla="*/ 214745 h 1647598"/>
                <a:gd name="connsiteX6" fmla="*/ 1206231 w 1731524"/>
                <a:gd name="connsiteY6" fmla="*/ 175835 h 1647598"/>
                <a:gd name="connsiteX7" fmla="*/ 1177048 w 1731524"/>
                <a:gd name="connsiteY7" fmla="*/ 166107 h 1647598"/>
                <a:gd name="connsiteX8" fmla="*/ 1157592 w 1731524"/>
                <a:gd name="connsiteY8" fmla="*/ 146652 h 1647598"/>
                <a:gd name="connsiteX9" fmla="*/ 1070043 w 1731524"/>
                <a:gd name="connsiteY9" fmla="*/ 98014 h 1647598"/>
                <a:gd name="connsiteX10" fmla="*/ 992222 w 1731524"/>
                <a:gd name="connsiteY10" fmla="*/ 39648 h 1647598"/>
                <a:gd name="connsiteX11" fmla="*/ 933856 w 1731524"/>
                <a:gd name="connsiteY11" fmla="*/ 20192 h 1647598"/>
                <a:gd name="connsiteX12" fmla="*/ 642026 w 1731524"/>
                <a:gd name="connsiteY12" fmla="*/ 737 h 1647598"/>
                <a:gd name="connsiteX13" fmla="*/ 525294 w 1731524"/>
                <a:gd name="connsiteY13" fmla="*/ 10465 h 1647598"/>
                <a:gd name="connsiteX14" fmla="*/ 457201 w 1731524"/>
                <a:gd name="connsiteY14" fmla="*/ 29920 h 1647598"/>
                <a:gd name="connsiteX15" fmla="*/ 437745 w 1731524"/>
                <a:gd name="connsiteY15" fmla="*/ 49375 h 1647598"/>
                <a:gd name="connsiteX16" fmla="*/ 428018 w 1731524"/>
                <a:gd name="connsiteY16" fmla="*/ 78558 h 1647598"/>
                <a:gd name="connsiteX17" fmla="*/ 398835 w 1731524"/>
                <a:gd name="connsiteY17" fmla="*/ 88286 h 1647598"/>
                <a:gd name="connsiteX18" fmla="*/ 389107 w 1731524"/>
                <a:gd name="connsiteY18" fmla="*/ 117469 h 1647598"/>
                <a:gd name="connsiteX19" fmla="*/ 330741 w 1731524"/>
                <a:gd name="connsiteY19" fmla="*/ 146652 h 1647598"/>
                <a:gd name="connsiteX20" fmla="*/ 282103 w 1731524"/>
                <a:gd name="connsiteY20" fmla="*/ 185562 h 1647598"/>
                <a:gd name="connsiteX21" fmla="*/ 243192 w 1731524"/>
                <a:gd name="connsiteY21" fmla="*/ 224473 h 1647598"/>
                <a:gd name="connsiteX22" fmla="*/ 214009 w 1731524"/>
                <a:gd name="connsiteY22" fmla="*/ 253656 h 1647598"/>
                <a:gd name="connsiteX23" fmla="*/ 184826 w 1731524"/>
                <a:gd name="connsiteY23" fmla="*/ 273111 h 1647598"/>
                <a:gd name="connsiteX24" fmla="*/ 165371 w 1731524"/>
                <a:gd name="connsiteY24" fmla="*/ 302294 h 1647598"/>
                <a:gd name="connsiteX25" fmla="*/ 145916 w 1731524"/>
                <a:gd name="connsiteY25" fmla="*/ 360660 h 1647598"/>
                <a:gd name="connsiteX26" fmla="*/ 126460 w 1731524"/>
                <a:gd name="connsiteY26" fmla="*/ 419026 h 1647598"/>
                <a:gd name="connsiteX27" fmla="*/ 116733 w 1731524"/>
                <a:gd name="connsiteY27" fmla="*/ 448209 h 1647598"/>
                <a:gd name="connsiteX28" fmla="*/ 107005 w 1731524"/>
                <a:gd name="connsiteY28" fmla="*/ 477392 h 1647598"/>
                <a:gd name="connsiteX29" fmla="*/ 87550 w 1731524"/>
                <a:gd name="connsiteY29" fmla="*/ 564941 h 1647598"/>
                <a:gd name="connsiteX30" fmla="*/ 19456 w 1731524"/>
                <a:gd name="connsiteY30" fmla="*/ 623307 h 1647598"/>
                <a:gd name="connsiteX31" fmla="*/ 1 w 1731524"/>
                <a:gd name="connsiteY31" fmla="*/ 730311 h 1647598"/>
                <a:gd name="connsiteX32" fmla="*/ 9728 w 1731524"/>
                <a:gd name="connsiteY32" fmla="*/ 817860 h 1647598"/>
                <a:gd name="connsiteX33" fmla="*/ 38911 w 1731524"/>
                <a:gd name="connsiteY33" fmla="*/ 837316 h 1647598"/>
                <a:gd name="connsiteX34" fmla="*/ 97277 w 1731524"/>
                <a:gd name="connsiteY34" fmla="*/ 856771 h 1647598"/>
                <a:gd name="connsiteX35" fmla="*/ 116733 w 1731524"/>
                <a:gd name="connsiteY35" fmla="*/ 876226 h 1647598"/>
                <a:gd name="connsiteX36" fmla="*/ 155643 w 1731524"/>
                <a:gd name="connsiteY36" fmla="*/ 885954 h 1647598"/>
                <a:gd name="connsiteX37" fmla="*/ 184826 w 1731524"/>
                <a:gd name="connsiteY37" fmla="*/ 895682 h 1647598"/>
                <a:gd name="connsiteX38" fmla="*/ 214009 w 1731524"/>
                <a:gd name="connsiteY38" fmla="*/ 954048 h 1647598"/>
                <a:gd name="connsiteX39" fmla="*/ 311286 w 1731524"/>
                <a:gd name="connsiteY39" fmla="*/ 983231 h 1647598"/>
                <a:gd name="connsiteX40" fmla="*/ 398835 w 1731524"/>
                <a:gd name="connsiteY40" fmla="*/ 1022141 h 1647598"/>
                <a:gd name="connsiteX41" fmla="*/ 428018 w 1731524"/>
                <a:gd name="connsiteY41" fmla="*/ 1031869 h 1647598"/>
                <a:gd name="connsiteX42" fmla="*/ 457201 w 1731524"/>
                <a:gd name="connsiteY42" fmla="*/ 1041596 h 1647598"/>
                <a:gd name="connsiteX43" fmla="*/ 515567 w 1731524"/>
                <a:gd name="connsiteY43" fmla="*/ 1080507 h 1647598"/>
                <a:gd name="connsiteX44" fmla="*/ 573933 w 1731524"/>
                <a:gd name="connsiteY44" fmla="*/ 1099962 h 1647598"/>
                <a:gd name="connsiteX45" fmla="*/ 622571 w 1731524"/>
                <a:gd name="connsiteY45" fmla="*/ 1148601 h 1647598"/>
                <a:gd name="connsiteX46" fmla="*/ 651754 w 1731524"/>
                <a:gd name="connsiteY46" fmla="*/ 1177784 h 1647598"/>
                <a:gd name="connsiteX47" fmla="*/ 690665 w 1731524"/>
                <a:gd name="connsiteY47" fmla="*/ 1226422 h 1647598"/>
                <a:gd name="connsiteX48" fmla="*/ 739303 w 1731524"/>
                <a:gd name="connsiteY48" fmla="*/ 1313971 h 1647598"/>
                <a:gd name="connsiteX49" fmla="*/ 768486 w 1731524"/>
                <a:gd name="connsiteY49" fmla="*/ 1343154 h 1647598"/>
                <a:gd name="connsiteX50" fmla="*/ 826852 w 1731524"/>
                <a:gd name="connsiteY50" fmla="*/ 1352882 h 1647598"/>
                <a:gd name="connsiteX51" fmla="*/ 836579 w 1731524"/>
                <a:gd name="connsiteY51" fmla="*/ 1382065 h 1647598"/>
                <a:gd name="connsiteX52" fmla="*/ 856035 w 1731524"/>
                <a:gd name="connsiteY52" fmla="*/ 1401520 h 1647598"/>
                <a:gd name="connsiteX53" fmla="*/ 875490 w 1731524"/>
                <a:gd name="connsiteY53" fmla="*/ 1459886 h 1647598"/>
                <a:gd name="connsiteX54" fmla="*/ 894945 w 1731524"/>
                <a:gd name="connsiteY54" fmla="*/ 1518252 h 1647598"/>
                <a:gd name="connsiteX55" fmla="*/ 904673 w 1731524"/>
                <a:gd name="connsiteY55" fmla="*/ 1557162 h 1647598"/>
                <a:gd name="connsiteX56" fmla="*/ 972767 w 1731524"/>
                <a:gd name="connsiteY56" fmla="*/ 1605801 h 1647598"/>
                <a:gd name="connsiteX57" fmla="*/ 992222 w 1731524"/>
                <a:gd name="connsiteY57" fmla="*/ 1634984 h 1647598"/>
                <a:gd name="connsiteX58" fmla="*/ 1245141 w 1731524"/>
                <a:gd name="connsiteY58" fmla="*/ 1615528 h 1647598"/>
                <a:gd name="connsiteX59" fmla="*/ 1702341 w 1731524"/>
                <a:gd name="connsiteY59" fmla="*/ 1605801 h 1647598"/>
                <a:gd name="connsiteX60" fmla="*/ 1712069 w 1731524"/>
                <a:gd name="connsiteY60" fmla="*/ 1576618 h 1647598"/>
                <a:gd name="connsiteX61" fmla="*/ 1731524 w 1731524"/>
                <a:gd name="connsiteY61" fmla="*/ 1557162 h 1647598"/>
                <a:gd name="connsiteX62" fmla="*/ 1712069 w 1731524"/>
                <a:gd name="connsiteY62" fmla="*/ 1498796 h 1647598"/>
                <a:gd name="connsiteX63" fmla="*/ 1702341 w 1731524"/>
                <a:gd name="connsiteY63" fmla="*/ 1391792 h 1647598"/>
                <a:gd name="connsiteX64" fmla="*/ 1692614 w 1731524"/>
                <a:gd name="connsiteY64" fmla="*/ 1333426 h 1647598"/>
                <a:gd name="connsiteX65" fmla="*/ 1682886 w 1731524"/>
                <a:gd name="connsiteY65" fmla="*/ 1265333 h 1647598"/>
                <a:gd name="connsiteX66" fmla="*/ 1682886 w 1731524"/>
                <a:gd name="connsiteY66" fmla="*/ 1031869 h 1647598"/>
                <a:gd name="connsiteX67" fmla="*/ 1634248 w 1731524"/>
                <a:gd name="connsiteY67" fmla="*/ 954048 h 1647598"/>
                <a:gd name="connsiteX68" fmla="*/ 1624520 w 1731524"/>
                <a:gd name="connsiteY68" fmla="*/ 924865 h 1647598"/>
                <a:gd name="connsiteX69" fmla="*/ 1605065 w 1731524"/>
                <a:gd name="connsiteY69" fmla="*/ 905409 h 1647598"/>
                <a:gd name="connsiteX70" fmla="*/ 1585609 w 1731524"/>
                <a:gd name="connsiteY70" fmla="*/ 847043 h 1647598"/>
                <a:gd name="connsiteX71" fmla="*/ 1575882 w 1731524"/>
                <a:gd name="connsiteY71" fmla="*/ 798405 h 1647598"/>
                <a:gd name="connsiteX72" fmla="*/ 1566154 w 1731524"/>
                <a:gd name="connsiteY72" fmla="*/ 730311 h 1647598"/>
                <a:gd name="connsiteX73" fmla="*/ 1546699 w 1731524"/>
                <a:gd name="connsiteY73" fmla="*/ 671945 h 1647598"/>
                <a:gd name="connsiteX74" fmla="*/ 1536971 w 1731524"/>
                <a:gd name="connsiteY74" fmla="*/ 642762 h 1647598"/>
                <a:gd name="connsiteX75" fmla="*/ 1527243 w 1731524"/>
                <a:gd name="connsiteY75" fmla="*/ 603852 h 1647598"/>
                <a:gd name="connsiteX76" fmla="*/ 1478605 w 1731524"/>
                <a:gd name="connsiteY76" fmla="*/ 555214 h 1647598"/>
                <a:gd name="connsiteX77" fmla="*/ 1449422 w 1731524"/>
                <a:gd name="connsiteY77" fmla="*/ 506575 h 1647598"/>
                <a:gd name="connsiteX78" fmla="*/ 1439694 w 1731524"/>
                <a:gd name="connsiteY78" fmla="*/ 477392 h 1647598"/>
                <a:gd name="connsiteX79" fmla="*/ 1391056 w 1731524"/>
                <a:gd name="connsiteY79" fmla="*/ 419026 h 1647598"/>
                <a:gd name="connsiteX80" fmla="*/ 1381328 w 1731524"/>
                <a:gd name="connsiteY80" fmla="*/ 341205 h 1647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Lst>
              <a:rect l="l" t="t" r="r" b="b"/>
              <a:pathLst>
                <a:path w="1731524" h="1647598">
                  <a:moveTo>
                    <a:pt x="1400784" y="428754"/>
                  </a:moveTo>
                  <a:cubicBezTo>
                    <a:pt x="1404026" y="412541"/>
                    <a:pt x="1410511" y="396650"/>
                    <a:pt x="1410511" y="380116"/>
                  </a:cubicBezTo>
                  <a:cubicBezTo>
                    <a:pt x="1410511" y="369862"/>
                    <a:pt x="1406936" y="359136"/>
                    <a:pt x="1400784" y="350933"/>
                  </a:cubicBezTo>
                  <a:cubicBezTo>
                    <a:pt x="1363524" y="301253"/>
                    <a:pt x="1365566" y="306767"/>
                    <a:pt x="1322962" y="292567"/>
                  </a:cubicBezTo>
                  <a:cubicBezTo>
                    <a:pt x="1277656" y="247258"/>
                    <a:pt x="1329635" y="305914"/>
                    <a:pt x="1293779" y="234201"/>
                  </a:cubicBezTo>
                  <a:cubicBezTo>
                    <a:pt x="1289677" y="225998"/>
                    <a:pt x="1281486" y="220474"/>
                    <a:pt x="1274324" y="214745"/>
                  </a:cubicBezTo>
                  <a:cubicBezTo>
                    <a:pt x="1255538" y="199716"/>
                    <a:pt x="1227736" y="185052"/>
                    <a:pt x="1206231" y="175835"/>
                  </a:cubicBezTo>
                  <a:cubicBezTo>
                    <a:pt x="1196806" y="171796"/>
                    <a:pt x="1186776" y="169350"/>
                    <a:pt x="1177048" y="166107"/>
                  </a:cubicBezTo>
                  <a:cubicBezTo>
                    <a:pt x="1170563" y="159622"/>
                    <a:pt x="1165456" y="151371"/>
                    <a:pt x="1157592" y="146652"/>
                  </a:cubicBezTo>
                  <a:cubicBezTo>
                    <a:pt x="1096439" y="109961"/>
                    <a:pt x="1159260" y="187235"/>
                    <a:pt x="1070043" y="98014"/>
                  </a:cubicBezTo>
                  <a:cubicBezTo>
                    <a:pt x="1046996" y="74966"/>
                    <a:pt x="1025225" y="50649"/>
                    <a:pt x="992222" y="39648"/>
                  </a:cubicBezTo>
                  <a:lnTo>
                    <a:pt x="933856" y="20192"/>
                  </a:lnTo>
                  <a:cubicBezTo>
                    <a:pt x="821568" y="-17237"/>
                    <a:pt x="914846" y="10842"/>
                    <a:pt x="642026" y="737"/>
                  </a:cubicBezTo>
                  <a:cubicBezTo>
                    <a:pt x="603115" y="3980"/>
                    <a:pt x="564038" y="5622"/>
                    <a:pt x="525294" y="10465"/>
                  </a:cubicBezTo>
                  <a:cubicBezTo>
                    <a:pt x="505746" y="12908"/>
                    <a:pt x="476587" y="23458"/>
                    <a:pt x="457201" y="29920"/>
                  </a:cubicBezTo>
                  <a:cubicBezTo>
                    <a:pt x="450716" y="36405"/>
                    <a:pt x="442464" y="41511"/>
                    <a:pt x="437745" y="49375"/>
                  </a:cubicBezTo>
                  <a:cubicBezTo>
                    <a:pt x="432469" y="58168"/>
                    <a:pt x="435268" y="71307"/>
                    <a:pt x="428018" y="78558"/>
                  </a:cubicBezTo>
                  <a:cubicBezTo>
                    <a:pt x="420767" y="85809"/>
                    <a:pt x="408563" y="85043"/>
                    <a:pt x="398835" y="88286"/>
                  </a:cubicBezTo>
                  <a:cubicBezTo>
                    <a:pt x="395592" y="98014"/>
                    <a:pt x="395513" y="109462"/>
                    <a:pt x="389107" y="117469"/>
                  </a:cubicBezTo>
                  <a:cubicBezTo>
                    <a:pt x="375393" y="134611"/>
                    <a:pt x="349965" y="140244"/>
                    <a:pt x="330741" y="146652"/>
                  </a:cubicBezTo>
                  <a:cubicBezTo>
                    <a:pt x="283334" y="217763"/>
                    <a:pt x="341904" y="142847"/>
                    <a:pt x="282103" y="185562"/>
                  </a:cubicBezTo>
                  <a:cubicBezTo>
                    <a:pt x="267177" y="196223"/>
                    <a:pt x="256162" y="211503"/>
                    <a:pt x="243192" y="224473"/>
                  </a:cubicBezTo>
                  <a:cubicBezTo>
                    <a:pt x="233464" y="234201"/>
                    <a:pt x="225456" y="246025"/>
                    <a:pt x="214009" y="253656"/>
                  </a:cubicBezTo>
                  <a:lnTo>
                    <a:pt x="184826" y="273111"/>
                  </a:lnTo>
                  <a:cubicBezTo>
                    <a:pt x="178341" y="282839"/>
                    <a:pt x="170119" y="291610"/>
                    <a:pt x="165371" y="302294"/>
                  </a:cubicBezTo>
                  <a:cubicBezTo>
                    <a:pt x="157042" y="321034"/>
                    <a:pt x="152401" y="341205"/>
                    <a:pt x="145916" y="360660"/>
                  </a:cubicBezTo>
                  <a:lnTo>
                    <a:pt x="126460" y="419026"/>
                  </a:lnTo>
                  <a:lnTo>
                    <a:pt x="116733" y="448209"/>
                  </a:lnTo>
                  <a:cubicBezTo>
                    <a:pt x="113490" y="457937"/>
                    <a:pt x="108691" y="467278"/>
                    <a:pt x="107005" y="477392"/>
                  </a:cubicBezTo>
                  <a:cubicBezTo>
                    <a:pt x="106274" y="481779"/>
                    <a:pt x="97960" y="550366"/>
                    <a:pt x="87550" y="564941"/>
                  </a:cubicBezTo>
                  <a:cubicBezTo>
                    <a:pt x="66106" y="594964"/>
                    <a:pt x="47500" y="604612"/>
                    <a:pt x="19456" y="623307"/>
                  </a:cubicBezTo>
                  <a:cubicBezTo>
                    <a:pt x="5775" y="664349"/>
                    <a:pt x="1" y="675310"/>
                    <a:pt x="1" y="730311"/>
                  </a:cubicBezTo>
                  <a:cubicBezTo>
                    <a:pt x="1" y="759674"/>
                    <a:pt x="-306" y="790265"/>
                    <a:pt x="9728" y="817860"/>
                  </a:cubicBezTo>
                  <a:cubicBezTo>
                    <a:pt x="13723" y="828847"/>
                    <a:pt x="28227" y="832568"/>
                    <a:pt x="38911" y="837316"/>
                  </a:cubicBezTo>
                  <a:cubicBezTo>
                    <a:pt x="57651" y="845645"/>
                    <a:pt x="97277" y="856771"/>
                    <a:pt x="97277" y="856771"/>
                  </a:cubicBezTo>
                  <a:cubicBezTo>
                    <a:pt x="103762" y="863256"/>
                    <a:pt x="108530" y="872124"/>
                    <a:pt x="116733" y="876226"/>
                  </a:cubicBezTo>
                  <a:cubicBezTo>
                    <a:pt x="128691" y="882205"/>
                    <a:pt x="142788" y="882281"/>
                    <a:pt x="155643" y="885954"/>
                  </a:cubicBezTo>
                  <a:cubicBezTo>
                    <a:pt x="165502" y="888771"/>
                    <a:pt x="175098" y="892439"/>
                    <a:pt x="184826" y="895682"/>
                  </a:cubicBezTo>
                  <a:cubicBezTo>
                    <a:pt x="190126" y="911582"/>
                    <a:pt x="198130" y="944124"/>
                    <a:pt x="214009" y="954048"/>
                  </a:cubicBezTo>
                  <a:cubicBezTo>
                    <a:pt x="229796" y="963915"/>
                    <a:pt x="288507" y="977536"/>
                    <a:pt x="311286" y="983231"/>
                  </a:cubicBezTo>
                  <a:cubicBezTo>
                    <a:pt x="357533" y="1014062"/>
                    <a:pt x="329377" y="998988"/>
                    <a:pt x="398835" y="1022141"/>
                  </a:cubicBezTo>
                  <a:lnTo>
                    <a:pt x="428018" y="1031869"/>
                  </a:lnTo>
                  <a:lnTo>
                    <a:pt x="457201" y="1041596"/>
                  </a:lnTo>
                  <a:cubicBezTo>
                    <a:pt x="476656" y="1054566"/>
                    <a:pt x="493384" y="1073113"/>
                    <a:pt x="515567" y="1080507"/>
                  </a:cubicBezTo>
                  <a:lnTo>
                    <a:pt x="573933" y="1099962"/>
                  </a:lnTo>
                  <a:lnTo>
                    <a:pt x="622571" y="1148601"/>
                  </a:lnTo>
                  <a:cubicBezTo>
                    <a:pt x="632299" y="1158329"/>
                    <a:pt x="644123" y="1166337"/>
                    <a:pt x="651754" y="1177784"/>
                  </a:cubicBezTo>
                  <a:cubicBezTo>
                    <a:pt x="676296" y="1214598"/>
                    <a:pt x="662942" y="1198700"/>
                    <a:pt x="690665" y="1226422"/>
                  </a:cubicBezTo>
                  <a:cubicBezTo>
                    <a:pt x="702897" y="1263120"/>
                    <a:pt x="705852" y="1280520"/>
                    <a:pt x="739303" y="1313971"/>
                  </a:cubicBezTo>
                  <a:cubicBezTo>
                    <a:pt x="749031" y="1323699"/>
                    <a:pt x="755915" y="1337567"/>
                    <a:pt x="768486" y="1343154"/>
                  </a:cubicBezTo>
                  <a:cubicBezTo>
                    <a:pt x="786510" y="1351165"/>
                    <a:pt x="807397" y="1349639"/>
                    <a:pt x="826852" y="1352882"/>
                  </a:cubicBezTo>
                  <a:cubicBezTo>
                    <a:pt x="830094" y="1362610"/>
                    <a:pt x="831303" y="1373272"/>
                    <a:pt x="836579" y="1382065"/>
                  </a:cubicBezTo>
                  <a:cubicBezTo>
                    <a:pt x="841298" y="1389929"/>
                    <a:pt x="851933" y="1393317"/>
                    <a:pt x="856035" y="1401520"/>
                  </a:cubicBezTo>
                  <a:cubicBezTo>
                    <a:pt x="865206" y="1419863"/>
                    <a:pt x="869005" y="1440431"/>
                    <a:pt x="875490" y="1459886"/>
                  </a:cubicBezTo>
                  <a:lnTo>
                    <a:pt x="894945" y="1518252"/>
                  </a:lnTo>
                  <a:cubicBezTo>
                    <a:pt x="898188" y="1531222"/>
                    <a:pt x="897587" y="1545825"/>
                    <a:pt x="904673" y="1557162"/>
                  </a:cubicBezTo>
                  <a:cubicBezTo>
                    <a:pt x="928969" y="1596035"/>
                    <a:pt x="938406" y="1594347"/>
                    <a:pt x="972767" y="1605801"/>
                  </a:cubicBezTo>
                  <a:cubicBezTo>
                    <a:pt x="979252" y="1615529"/>
                    <a:pt x="980579" y="1633926"/>
                    <a:pt x="992222" y="1634984"/>
                  </a:cubicBezTo>
                  <a:cubicBezTo>
                    <a:pt x="1375712" y="1669846"/>
                    <a:pt x="1071319" y="1622087"/>
                    <a:pt x="1245141" y="1615528"/>
                  </a:cubicBezTo>
                  <a:cubicBezTo>
                    <a:pt x="1397467" y="1609780"/>
                    <a:pt x="1549941" y="1609043"/>
                    <a:pt x="1702341" y="1605801"/>
                  </a:cubicBezTo>
                  <a:cubicBezTo>
                    <a:pt x="1705584" y="1596073"/>
                    <a:pt x="1706793" y="1585411"/>
                    <a:pt x="1712069" y="1576618"/>
                  </a:cubicBezTo>
                  <a:cubicBezTo>
                    <a:pt x="1716788" y="1568754"/>
                    <a:pt x="1731524" y="1566333"/>
                    <a:pt x="1731524" y="1557162"/>
                  </a:cubicBezTo>
                  <a:cubicBezTo>
                    <a:pt x="1731524" y="1536654"/>
                    <a:pt x="1712069" y="1498796"/>
                    <a:pt x="1712069" y="1498796"/>
                  </a:cubicBezTo>
                  <a:cubicBezTo>
                    <a:pt x="1708826" y="1463128"/>
                    <a:pt x="1706526" y="1427362"/>
                    <a:pt x="1702341" y="1391792"/>
                  </a:cubicBezTo>
                  <a:cubicBezTo>
                    <a:pt x="1700036" y="1372203"/>
                    <a:pt x="1695613" y="1352920"/>
                    <a:pt x="1692614" y="1333426"/>
                  </a:cubicBezTo>
                  <a:cubicBezTo>
                    <a:pt x="1689128" y="1310764"/>
                    <a:pt x="1686129" y="1288031"/>
                    <a:pt x="1682886" y="1265333"/>
                  </a:cubicBezTo>
                  <a:cubicBezTo>
                    <a:pt x="1712636" y="1176087"/>
                    <a:pt x="1703317" y="1215748"/>
                    <a:pt x="1682886" y="1031869"/>
                  </a:cubicBezTo>
                  <a:cubicBezTo>
                    <a:pt x="1676403" y="973524"/>
                    <a:pt x="1670992" y="978543"/>
                    <a:pt x="1634248" y="954048"/>
                  </a:cubicBezTo>
                  <a:cubicBezTo>
                    <a:pt x="1631005" y="944320"/>
                    <a:pt x="1629796" y="933658"/>
                    <a:pt x="1624520" y="924865"/>
                  </a:cubicBezTo>
                  <a:cubicBezTo>
                    <a:pt x="1619801" y="917001"/>
                    <a:pt x="1609167" y="913612"/>
                    <a:pt x="1605065" y="905409"/>
                  </a:cubicBezTo>
                  <a:cubicBezTo>
                    <a:pt x="1595894" y="887066"/>
                    <a:pt x="1589631" y="867153"/>
                    <a:pt x="1585609" y="847043"/>
                  </a:cubicBezTo>
                  <a:cubicBezTo>
                    <a:pt x="1582367" y="830830"/>
                    <a:pt x="1578600" y="814714"/>
                    <a:pt x="1575882" y="798405"/>
                  </a:cubicBezTo>
                  <a:cubicBezTo>
                    <a:pt x="1572113" y="775788"/>
                    <a:pt x="1571310" y="752652"/>
                    <a:pt x="1566154" y="730311"/>
                  </a:cubicBezTo>
                  <a:cubicBezTo>
                    <a:pt x="1561543" y="710328"/>
                    <a:pt x="1553184" y="691400"/>
                    <a:pt x="1546699" y="671945"/>
                  </a:cubicBezTo>
                  <a:cubicBezTo>
                    <a:pt x="1543456" y="662217"/>
                    <a:pt x="1539458" y="652710"/>
                    <a:pt x="1536971" y="642762"/>
                  </a:cubicBezTo>
                  <a:cubicBezTo>
                    <a:pt x="1533728" y="629792"/>
                    <a:pt x="1534659" y="614976"/>
                    <a:pt x="1527243" y="603852"/>
                  </a:cubicBezTo>
                  <a:cubicBezTo>
                    <a:pt x="1514525" y="584775"/>
                    <a:pt x="1478605" y="555214"/>
                    <a:pt x="1478605" y="555214"/>
                  </a:cubicBezTo>
                  <a:cubicBezTo>
                    <a:pt x="1451047" y="472543"/>
                    <a:pt x="1489481" y="573341"/>
                    <a:pt x="1449422" y="506575"/>
                  </a:cubicBezTo>
                  <a:cubicBezTo>
                    <a:pt x="1444146" y="497782"/>
                    <a:pt x="1445382" y="485924"/>
                    <a:pt x="1439694" y="477392"/>
                  </a:cubicBezTo>
                  <a:cubicBezTo>
                    <a:pt x="1396666" y="412850"/>
                    <a:pt x="1422883" y="482679"/>
                    <a:pt x="1391056" y="419026"/>
                  </a:cubicBezTo>
                  <a:cubicBezTo>
                    <a:pt x="1376201" y="389316"/>
                    <a:pt x="1381328" y="376612"/>
                    <a:pt x="1381328" y="341205"/>
                  </a:cubicBezTo>
                </a:path>
              </a:pathLst>
            </a:custGeom>
            <a:solidFill>
              <a:srgbClr val="FFCCCC"/>
            </a:solidFill>
            <a:ln w="9525" cap="flat" cmpd="sng" algn="ctr">
              <a:no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sp>
        <p:nvSpPr>
          <p:cNvPr id="71" name="Freihandform 70"/>
          <p:cNvSpPr/>
          <p:nvPr/>
        </p:nvSpPr>
        <p:spPr bwMode="auto">
          <a:xfrm>
            <a:off x="2409209" y="1907633"/>
            <a:ext cx="1906626" cy="4460740"/>
          </a:xfrm>
          <a:custGeom>
            <a:avLst/>
            <a:gdLst>
              <a:gd name="connsiteX0" fmla="*/ 155643 w 1855187"/>
              <a:gd name="connsiteY0" fmla="*/ 476672 h 4523378"/>
              <a:gd name="connsiteX1" fmla="*/ 233464 w 1855187"/>
              <a:gd name="connsiteY1" fmla="*/ 447489 h 4523378"/>
              <a:gd name="connsiteX2" fmla="*/ 252919 w 1855187"/>
              <a:gd name="connsiteY2" fmla="*/ 418306 h 4523378"/>
              <a:gd name="connsiteX3" fmla="*/ 311285 w 1855187"/>
              <a:gd name="connsiteY3" fmla="*/ 398851 h 4523378"/>
              <a:gd name="connsiteX4" fmla="*/ 359923 w 1855187"/>
              <a:gd name="connsiteY4" fmla="*/ 408578 h 4523378"/>
              <a:gd name="connsiteX5" fmla="*/ 379379 w 1855187"/>
              <a:gd name="connsiteY5" fmla="*/ 428034 h 4523378"/>
              <a:gd name="connsiteX6" fmla="*/ 408562 w 1855187"/>
              <a:gd name="connsiteY6" fmla="*/ 437761 h 4523378"/>
              <a:gd name="connsiteX7" fmla="*/ 428017 w 1855187"/>
              <a:gd name="connsiteY7" fmla="*/ 466944 h 4523378"/>
              <a:gd name="connsiteX8" fmla="*/ 476655 w 1855187"/>
              <a:gd name="connsiteY8" fmla="*/ 505855 h 4523378"/>
              <a:gd name="connsiteX9" fmla="*/ 505838 w 1855187"/>
              <a:gd name="connsiteY9" fmla="*/ 515582 h 4523378"/>
              <a:gd name="connsiteX10" fmla="*/ 535021 w 1855187"/>
              <a:gd name="connsiteY10" fmla="*/ 535038 h 4523378"/>
              <a:gd name="connsiteX11" fmla="*/ 583660 w 1855187"/>
              <a:gd name="connsiteY11" fmla="*/ 573948 h 4523378"/>
              <a:gd name="connsiteX12" fmla="*/ 612843 w 1855187"/>
              <a:gd name="connsiteY12" fmla="*/ 583676 h 4523378"/>
              <a:gd name="connsiteX13" fmla="*/ 690664 w 1855187"/>
              <a:gd name="connsiteY13" fmla="*/ 573948 h 4523378"/>
              <a:gd name="connsiteX14" fmla="*/ 749030 w 1855187"/>
              <a:gd name="connsiteY14" fmla="*/ 544765 h 4523378"/>
              <a:gd name="connsiteX15" fmla="*/ 778213 w 1855187"/>
              <a:gd name="connsiteY15" fmla="*/ 535038 h 4523378"/>
              <a:gd name="connsiteX16" fmla="*/ 826851 w 1855187"/>
              <a:gd name="connsiteY16" fmla="*/ 486400 h 4523378"/>
              <a:gd name="connsiteX17" fmla="*/ 856034 w 1855187"/>
              <a:gd name="connsiteY17" fmla="*/ 466944 h 4523378"/>
              <a:gd name="connsiteX18" fmla="*/ 885217 w 1855187"/>
              <a:gd name="connsiteY18" fmla="*/ 437761 h 4523378"/>
              <a:gd name="connsiteX19" fmla="*/ 904672 w 1855187"/>
              <a:gd name="connsiteY19" fmla="*/ 408578 h 4523378"/>
              <a:gd name="connsiteX20" fmla="*/ 963038 w 1855187"/>
              <a:gd name="connsiteY20" fmla="*/ 369668 h 4523378"/>
              <a:gd name="connsiteX21" fmla="*/ 1021404 w 1855187"/>
              <a:gd name="connsiteY21" fmla="*/ 340485 h 4523378"/>
              <a:gd name="connsiteX22" fmla="*/ 1050587 w 1855187"/>
              <a:gd name="connsiteY22" fmla="*/ 321029 h 4523378"/>
              <a:gd name="connsiteX23" fmla="*/ 1070043 w 1855187"/>
              <a:gd name="connsiteY23" fmla="*/ 155659 h 4523378"/>
              <a:gd name="connsiteX24" fmla="*/ 1089498 w 1855187"/>
              <a:gd name="connsiteY24" fmla="*/ 116748 h 4523378"/>
              <a:gd name="connsiteX25" fmla="*/ 1118681 w 1855187"/>
              <a:gd name="connsiteY25" fmla="*/ 107021 h 4523378"/>
              <a:gd name="connsiteX26" fmla="*/ 1147864 w 1855187"/>
              <a:gd name="connsiteY26" fmla="*/ 87565 h 4523378"/>
              <a:gd name="connsiteX27" fmla="*/ 1186775 w 1855187"/>
              <a:gd name="connsiteY27" fmla="*/ 68110 h 4523378"/>
              <a:gd name="connsiteX28" fmla="*/ 1225685 w 1855187"/>
              <a:gd name="connsiteY28" fmla="*/ 29200 h 4523378"/>
              <a:gd name="connsiteX29" fmla="*/ 1245140 w 1855187"/>
              <a:gd name="connsiteY29" fmla="*/ 9744 h 4523378"/>
              <a:gd name="connsiteX30" fmla="*/ 1322962 w 1855187"/>
              <a:gd name="connsiteY30" fmla="*/ 9744 h 4523378"/>
              <a:gd name="connsiteX31" fmla="*/ 1352145 w 1855187"/>
              <a:gd name="connsiteY31" fmla="*/ 29200 h 4523378"/>
              <a:gd name="connsiteX32" fmla="*/ 1381328 w 1855187"/>
              <a:gd name="connsiteY32" fmla="*/ 38927 h 4523378"/>
              <a:gd name="connsiteX33" fmla="*/ 1410511 w 1855187"/>
              <a:gd name="connsiteY33" fmla="*/ 68110 h 4523378"/>
              <a:gd name="connsiteX34" fmla="*/ 1449421 w 1855187"/>
              <a:gd name="connsiteY34" fmla="*/ 87565 h 4523378"/>
              <a:gd name="connsiteX35" fmla="*/ 1459149 w 1855187"/>
              <a:gd name="connsiteY35" fmla="*/ 116748 h 4523378"/>
              <a:gd name="connsiteX36" fmla="*/ 1478604 w 1855187"/>
              <a:gd name="connsiteY36" fmla="*/ 136204 h 4523378"/>
              <a:gd name="connsiteX37" fmla="*/ 1488332 w 1855187"/>
              <a:gd name="connsiteY37" fmla="*/ 175114 h 4523378"/>
              <a:gd name="connsiteX38" fmla="*/ 1536970 w 1855187"/>
              <a:gd name="connsiteY38" fmla="*/ 223753 h 4523378"/>
              <a:gd name="connsiteX39" fmla="*/ 1566153 w 1855187"/>
              <a:gd name="connsiteY39" fmla="*/ 282119 h 4523378"/>
              <a:gd name="connsiteX40" fmla="*/ 1575881 w 1855187"/>
              <a:gd name="connsiteY40" fmla="*/ 311302 h 4523378"/>
              <a:gd name="connsiteX41" fmla="*/ 1595336 w 1855187"/>
              <a:gd name="connsiteY41" fmla="*/ 350212 h 4523378"/>
              <a:gd name="connsiteX42" fmla="*/ 1614792 w 1855187"/>
              <a:gd name="connsiteY42" fmla="*/ 564221 h 4523378"/>
              <a:gd name="connsiteX43" fmla="*/ 1595336 w 1855187"/>
              <a:gd name="connsiteY43" fmla="*/ 1225702 h 4523378"/>
              <a:gd name="connsiteX44" fmla="*/ 1585609 w 1855187"/>
              <a:gd name="connsiteY44" fmla="*/ 1556442 h 4523378"/>
              <a:gd name="connsiteX45" fmla="*/ 1575881 w 1855187"/>
              <a:gd name="connsiteY45" fmla="*/ 1614808 h 4523378"/>
              <a:gd name="connsiteX46" fmla="*/ 1585609 w 1855187"/>
              <a:gd name="connsiteY46" fmla="*/ 1828817 h 4523378"/>
              <a:gd name="connsiteX47" fmla="*/ 1575881 w 1855187"/>
              <a:gd name="connsiteY47" fmla="*/ 1974731 h 4523378"/>
              <a:gd name="connsiteX48" fmla="*/ 1566153 w 1855187"/>
              <a:gd name="connsiteY48" fmla="*/ 2072008 h 4523378"/>
              <a:gd name="connsiteX49" fmla="*/ 1595336 w 1855187"/>
              <a:gd name="connsiteY49" fmla="*/ 2334655 h 4523378"/>
              <a:gd name="connsiteX50" fmla="*/ 1605064 w 1855187"/>
              <a:gd name="connsiteY50" fmla="*/ 2655668 h 4523378"/>
              <a:gd name="connsiteX51" fmla="*/ 1634247 w 1855187"/>
              <a:gd name="connsiteY51" fmla="*/ 2996136 h 4523378"/>
              <a:gd name="connsiteX52" fmla="*/ 1653702 w 1855187"/>
              <a:gd name="connsiteY52" fmla="*/ 3035046 h 4523378"/>
              <a:gd name="connsiteX53" fmla="*/ 1673158 w 1855187"/>
              <a:gd name="connsiteY53" fmla="*/ 3103140 h 4523378"/>
              <a:gd name="connsiteX54" fmla="*/ 1682885 w 1855187"/>
              <a:gd name="connsiteY54" fmla="*/ 3132323 h 4523378"/>
              <a:gd name="connsiteX55" fmla="*/ 1702340 w 1855187"/>
              <a:gd name="connsiteY55" fmla="*/ 3287965 h 4523378"/>
              <a:gd name="connsiteX56" fmla="*/ 1721796 w 1855187"/>
              <a:gd name="connsiteY56" fmla="*/ 3346331 h 4523378"/>
              <a:gd name="connsiteX57" fmla="*/ 1741251 w 1855187"/>
              <a:gd name="connsiteY57" fmla="*/ 3375514 h 4523378"/>
              <a:gd name="connsiteX58" fmla="*/ 1750979 w 1855187"/>
              <a:gd name="connsiteY58" fmla="*/ 3414425 h 4523378"/>
              <a:gd name="connsiteX59" fmla="*/ 1760706 w 1855187"/>
              <a:gd name="connsiteY59" fmla="*/ 3443608 h 4523378"/>
              <a:gd name="connsiteX60" fmla="*/ 1750979 w 1855187"/>
              <a:gd name="connsiteY60" fmla="*/ 3482519 h 4523378"/>
              <a:gd name="connsiteX61" fmla="*/ 1799617 w 1855187"/>
              <a:gd name="connsiteY61" fmla="*/ 3492246 h 4523378"/>
              <a:gd name="connsiteX62" fmla="*/ 1819072 w 1855187"/>
              <a:gd name="connsiteY62" fmla="*/ 3774348 h 4523378"/>
              <a:gd name="connsiteX63" fmla="*/ 1838528 w 1855187"/>
              <a:gd name="connsiteY63" fmla="*/ 3793804 h 4523378"/>
              <a:gd name="connsiteX64" fmla="*/ 1838528 w 1855187"/>
              <a:gd name="connsiteY64" fmla="*/ 4036995 h 4523378"/>
              <a:gd name="connsiteX65" fmla="*/ 1819072 w 1855187"/>
              <a:gd name="connsiteY65" fmla="*/ 4095361 h 4523378"/>
              <a:gd name="connsiteX66" fmla="*/ 1799617 w 1855187"/>
              <a:gd name="connsiteY66" fmla="*/ 4124544 h 4523378"/>
              <a:gd name="connsiteX67" fmla="*/ 1770434 w 1855187"/>
              <a:gd name="connsiteY67" fmla="*/ 4192638 h 4523378"/>
              <a:gd name="connsiteX68" fmla="*/ 1731523 w 1855187"/>
              <a:gd name="connsiteY68" fmla="*/ 4251004 h 4523378"/>
              <a:gd name="connsiteX69" fmla="*/ 1673158 w 1855187"/>
              <a:gd name="connsiteY69" fmla="*/ 4289914 h 4523378"/>
              <a:gd name="connsiteX70" fmla="*/ 1614792 w 1855187"/>
              <a:gd name="connsiteY70" fmla="*/ 4328825 h 4523378"/>
              <a:gd name="connsiteX71" fmla="*/ 1536970 w 1855187"/>
              <a:gd name="connsiteY71" fmla="*/ 4387191 h 4523378"/>
              <a:gd name="connsiteX72" fmla="*/ 1468877 w 1855187"/>
              <a:gd name="connsiteY72" fmla="*/ 4435829 h 4523378"/>
              <a:gd name="connsiteX73" fmla="*/ 1410511 w 1855187"/>
              <a:gd name="connsiteY73" fmla="*/ 4474740 h 4523378"/>
              <a:gd name="connsiteX74" fmla="*/ 1313234 w 1855187"/>
              <a:gd name="connsiteY74" fmla="*/ 4484468 h 4523378"/>
              <a:gd name="connsiteX75" fmla="*/ 1118681 w 1855187"/>
              <a:gd name="connsiteY75" fmla="*/ 4513651 h 4523378"/>
              <a:gd name="connsiteX76" fmla="*/ 778213 w 1855187"/>
              <a:gd name="connsiteY76" fmla="*/ 4523378 h 4523378"/>
              <a:gd name="connsiteX77" fmla="*/ 642026 w 1855187"/>
              <a:gd name="connsiteY77" fmla="*/ 4513651 h 4523378"/>
              <a:gd name="connsiteX78" fmla="*/ 573932 w 1855187"/>
              <a:gd name="connsiteY78" fmla="*/ 4494195 h 4523378"/>
              <a:gd name="connsiteX79" fmla="*/ 525294 w 1855187"/>
              <a:gd name="connsiteY79" fmla="*/ 4484468 h 4523378"/>
              <a:gd name="connsiteX80" fmla="*/ 466928 w 1855187"/>
              <a:gd name="connsiteY80" fmla="*/ 4455285 h 4523378"/>
              <a:gd name="connsiteX81" fmla="*/ 428017 w 1855187"/>
              <a:gd name="connsiteY81" fmla="*/ 4445557 h 4523378"/>
              <a:gd name="connsiteX82" fmla="*/ 398834 w 1855187"/>
              <a:gd name="connsiteY82" fmla="*/ 4416374 h 4523378"/>
              <a:gd name="connsiteX83" fmla="*/ 359923 w 1855187"/>
              <a:gd name="connsiteY83" fmla="*/ 4396919 h 4523378"/>
              <a:gd name="connsiteX84" fmla="*/ 350196 w 1855187"/>
              <a:gd name="connsiteY84" fmla="*/ 4367736 h 4523378"/>
              <a:gd name="connsiteX85" fmla="*/ 321013 w 1855187"/>
              <a:gd name="connsiteY85" fmla="*/ 4348280 h 4523378"/>
              <a:gd name="connsiteX86" fmla="*/ 214009 w 1855187"/>
              <a:gd name="connsiteY86" fmla="*/ 4299642 h 4523378"/>
              <a:gd name="connsiteX87" fmla="*/ 165370 w 1855187"/>
              <a:gd name="connsiteY87" fmla="*/ 4231548 h 4523378"/>
              <a:gd name="connsiteX88" fmla="*/ 155643 w 1855187"/>
              <a:gd name="connsiteY88" fmla="*/ 4192638 h 4523378"/>
              <a:gd name="connsiteX89" fmla="*/ 136187 w 1855187"/>
              <a:gd name="connsiteY89" fmla="*/ 4173182 h 4523378"/>
              <a:gd name="connsiteX90" fmla="*/ 116732 w 1855187"/>
              <a:gd name="connsiteY90" fmla="*/ 4144000 h 4523378"/>
              <a:gd name="connsiteX91" fmla="*/ 77821 w 1855187"/>
              <a:gd name="connsiteY91" fmla="*/ 4095361 h 4523378"/>
              <a:gd name="connsiteX92" fmla="*/ 29183 w 1855187"/>
              <a:gd name="connsiteY92" fmla="*/ 4017540 h 4523378"/>
              <a:gd name="connsiteX93" fmla="*/ 9728 w 1855187"/>
              <a:gd name="connsiteY93" fmla="*/ 3939719 h 4523378"/>
              <a:gd name="connsiteX94" fmla="*/ 0 w 1855187"/>
              <a:gd name="connsiteY94" fmla="*/ 3910536 h 4523378"/>
              <a:gd name="connsiteX95" fmla="*/ 19455 w 1855187"/>
              <a:gd name="connsiteY95" fmla="*/ 3881353 h 452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855187" h="4523378">
                <a:moveTo>
                  <a:pt x="155643" y="476672"/>
                </a:moveTo>
                <a:cubicBezTo>
                  <a:pt x="190441" y="469712"/>
                  <a:pt x="208416" y="472537"/>
                  <a:pt x="233464" y="447489"/>
                </a:cubicBezTo>
                <a:cubicBezTo>
                  <a:pt x="241731" y="439222"/>
                  <a:pt x="243005" y="424502"/>
                  <a:pt x="252919" y="418306"/>
                </a:cubicBezTo>
                <a:cubicBezTo>
                  <a:pt x="270309" y="407437"/>
                  <a:pt x="311285" y="398851"/>
                  <a:pt x="311285" y="398851"/>
                </a:cubicBezTo>
                <a:cubicBezTo>
                  <a:pt x="327498" y="402093"/>
                  <a:pt x="344726" y="402065"/>
                  <a:pt x="359923" y="408578"/>
                </a:cubicBezTo>
                <a:cubicBezTo>
                  <a:pt x="368353" y="412191"/>
                  <a:pt x="371514" y="423315"/>
                  <a:pt x="379379" y="428034"/>
                </a:cubicBezTo>
                <a:cubicBezTo>
                  <a:pt x="388172" y="433309"/>
                  <a:pt x="398834" y="434519"/>
                  <a:pt x="408562" y="437761"/>
                </a:cubicBezTo>
                <a:cubicBezTo>
                  <a:pt x="415047" y="447489"/>
                  <a:pt x="420714" y="457815"/>
                  <a:pt x="428017" y="466944"/>
                </a:cubicBezTo>
                <a:cubicBezTo>
                  <a:pt x="440082" y="482025"/>
                  <a:pt x="459799" y="497427"/>
                  <a:pt x="476655" y="505855"/>
                </a:cubicBezTo>
                <a:cubicBezTo>
                  <a:pt x="485826" y="510441"/>
                  <a:pt x="496110" y="512340"/>
                  <a:pt x="505838" y="515582"/>
                </a:cubicBezTo>
                <a:cubicBezTo>
                  <a:pt x="515566" y="522067"/>
                  <a:pt x="525892" y="527735"/>
                  <a:pt x="535021" y="535038"/>
                </a:cubicBezTo>
                <a:cubicBezTo>
                  <a:pt x="565179" y="559164"/>
                  <a:pt x="543743" y="553989"/>
                  <a:pt x="583660" y="573948"/>
                </a:cubicBezTo>
                <a:cubicBezTo>
                  <a:pt x="592831" y="578534"/>
                  <a:pt x="603115" y="580433"/>
                  <a:pt x="612843" y="583676"/>
                </a:cubicBezTo>
                <a:cubicBezTo>
                  <a:pt x="638783" y="580433"/>
                  <a:pt x="664943" y="578624"/>
                  <a:pt x="690664" y="573948"/>
                </a:cubicBezTo>
                <a:cubicBezTo>
                  <a:pt x="729091" y="566961"/>
                  <a:pt x="713422" y="562569"/>
                  <a:pt x="749030" y="544765"/>
                </a:cubicBezTo>
                <a:cubicBezTo>
                  <a:pt x="758201" y="540179"/>
                  <a:pt x="768485" y="538280"/>
                  <a:pt x="778213" y="535038"/>
                </a:cubicBezTo>
                <a:cubicBezTo>
                  <a:pt x="856036" y="483154"/>
                  <a:pt x="762000" y="551251"/>
                  <a:pt x="826851" y="486400"/>
                </a:cubicBezTo>
                <a:cubicBezTo>
                  <a:pt x="835118" y="478133"/>
                  <a:pt x="847053" y="474429"/>
                  <a:pt x="856034" y="466944"/>
                </a:cubicBezTo>
                <a:cubicBezTo>
                  <a:pt x="866602" y="458137"/>
                  <a:pt x="876410" y="448329"/>
                  <a:pt x="885217" y="437761"/>
                </a:cubicBezTo>
                <a:cubicBezTo>
                  <a:pt x="892701" y="428780"/>
                  <a:pt x="895874" y="416277"/>
                  <a:pt x="904672" y="408578"/>
                </a:cubicBezTo>
                <a:cubicBezTo>
                  <a:pt x="922269" y="393181"/>
                  <a:pt x="943583" y="382638"/>
                  <a:pt x="963038" y="369668"/>
                </a:cubicBezTo>
                <a:cubicBezTo>
                  <a:pt x="1000755" y="344523"/>
                  <a:pt x="981127" y="353910"/>
                  <a:pt x="1021404" y="340485"/>
                </a:cubicBezTo>
                <a:cubicBezTo>
                  <a:pt x="1031132" y="334000"/>
                  <a:pt x="1047612" y="332335"/>
                  <a:pt x="1050587" y="321029"/>
                </a:cubicBezTo>
                <a:cubicBezTo>
                  <a:pt x="1064712" y="267353"/>
                  <a:pt x="1059658" y="210182"/>
                  <a:pt x="1070043" y="155659"/>
                </a:cubicBezTo>
                <a:cubicBezTo>
                  <a:pt x="1072756" y="141414"/>
                  <a:pt x="1079244" y="127002"/>
                  <a:pt x="1089498" y="116748"/>
                </a:cubicBezTo>
                <a:cubicBezTo>
                  <a:pt x="1096749" y="109497"/>
                  <a:pt x="1108953" y="110263"/>
                  <a:pt x="1118681" y="107021"/>
                </a:cubicBezTo>
                <a:cubicBezTo>
                  <a:pt x="1128409" y="100536"/>
                  <a:pt x="1137713" y="93366"/>
                  <a:pt x="1147864" y="87565"/>
                </a:cubicBezTo>
                <a:cubicBezTo>
                  <a:pt x="1160455" y="80370"/>
                  <a:pt x="1176521" y="78364"/>
                  <a:pt x="1186775" y="68110"/>
                </a:cubicBezTo>
                <a:cubicBezTo>
                  <a:pt x="1238655" y="16230"/>
                  <a:pt x="1147864" y="55139"/>
                  <a:pt x="1225685" y="29200"/>
                </a:cubicBezTo>
                <a:cubicBezTo>
                  <a:pt x="1232170" y="22715"/>
                  <a:pt x="1237276" y="14463"/>
                  <a:pt x="1245140" y="9744"/>
                </a:cubicBezTo>
                <a:cubicBezTo>
                  <a:pt x="1275051" y="-8203"/>
                  <a:pt x="1288388" y="2830"/>
                  <a:pt x="1322962" y="9744"/>
                </a:cubicBezTo>
                <a:cubicBezTo>
                  <a:pt x="1332690" y="16229"/>
                  <a:pt x="1341688" y="23971"/>
                  <a:pt x="1352145" y="29200"/>
                </a:cubicBezTo>
                <a:cubicBezTo>
                  <a:pt x="1361316" y="33786"/>
                  <a:pt x="1372796" y="33239"/>
                  <a:pt x="1381328" y="38927"/>
                </a:cubicBezTo>
                <a:cubicBezTo>
                  <a:pt x="1392775" y="46558"/>
                  <a:pt x="1399316" y="60114"/>
                  <a:pt x="1410511" y="68110"/>
                </a:cubicBezTo>
                <a:cubicBezTo>
                  <a:pt x="1422311" y="76538"/>
                  <a:pt x="1436451" y="81080"/>
                  <a:pt x="1449421" y="87565"/>
                </a:cubicBezTo>
                <a:cubicBezTo>
                  <a:pt x="1452664" y="97293"/>
                  <a:pt x="1453873" y="107955"/>
                  <a:pt x="1459149" y="116748"/>
                </a:cubicBezTo>
                <a:cubicBezTo>
                  <a:pt x="1463868" y="124612"/>
                  <a:pt x="1474502" y="128001"/>
                  <a:pt x="1478604" y="136204"/>
                </a:cubicBezTo>
                <a:cubicBezTo>
                  <a:pt x="1484583" y="148162"/>
                  <a:pt x="1480916" y="163990"/>
                  <a:pt x="1488332" y="175114"/>
                </a:cubicBezTo>
                <a:cubicBezTo>
                  <a:pt x="1501050" y="194192"/>
                  <a:pt x="1536970" y="223753"/>
                  <a:pt x="1536970" y="223753"/>
                </a:cubicBezTo>
                <a:cubicBezTo>
                  <a:pt x="1561422" y="297106"/>
                  <a:pt x="1528438" y="206689"/>
                  <a:pt x="1566153" y="282119"/>
                </a:cubicBezTo>
                <a:cubicBezTo>
                  <a:pt x="1570739" y="291290"/>
                  <a:pt x="1571842" y="301877"/>
                  <a:pt x="1575881" y="311302"/>
                </a:cubicBezTo>
                <a:cubicBezTo>
                  <a:pt x="1581593" y="324630"/>
                  <a:pt x="1588851" y="337242"/>
                  <a:pt x="1595336" y="350212"/>
                </a:cubicBezTo>
                <a:cubicBezTo>
                  <a:pt x="1612690" y="436980"/>
                  <a:pt x="1614792" y="435839"/>
                  <a:pt x="1614792" y="564221"/>
                </a:cubicBezTo>
                <a:cubicBezTo>
                  <a:pt x="1614792" y="1022912"/>
                  <a:pt x="1617905" y="954881"/>
                  <a:pt x="1595336" y="1225702"/>
                </a:cubicBezTo>
                <a:cubicBezTo>
                  <a:pt x="1592094" y="1335949"/>
                  <a:pt x="1591117" y="1446285"/>
                  <a:pt x="1585609" y="1556442"/>
                </a:cubicBezTo>
                <a:cubicBezTo>
                  <a:pt x="1584624" y="1576141"/>
                  <a:pt x="1575881" y="1595084"/>
                  <a:pt x="1575881" y="1614808"/>
                </a:cubicBezTo>
                <a:cubicBezTo>
                  <a:pt x="1575881" y="1686218"/>
                  <a:pt x="1582366" y="1757481"/>
                  <a:pt x="1585609" y="1828817"/>
                </a:cubicBezTo>
                <a:cubicBezTo>
                  <a:pt x="1582366" y="1877455"/>
                  <a:pt x="1579768" y="1926140"/>
                  <a:pt x="1575881" y="1974731"/>
                </a:cubicBezTo>
                <a:cubicBezTo>
                  <a:pt x="1573282" y="2007215"/>
                  <a:pt x="1566153" y="2039421"/>
                  <a:pt x="1566153" y="2072008"/>
                </a:cubicBezTo>
                <a:cubicBezTo>
                  <a:pt x="1566153" y="2183169"/>
                  <a:pt x="1577863" y="2229816"/>
                  <a:pt x="1595336" y="2334655"/>
                </a:cubicBezTo>
                <a:cubicBezTo>
                  <a:pt x="1598579" y="2441659"/>
                  <a:pt x="1600869" y="2548697"/>
                  <a:pt x="1605064" y="2655668"/>
                </a:cubicBezTo>
                <a:cubicBezTo>
                  <a:pt x="1608684" y="2747981"/>
                  <a:pt x="1616685" y="2903933"/>
                  <a:pt x="1634247" y="2996136"/>
                </a:cubicBezTo>
                <a:cubicBezTo>
                  <a:pt x="1636960" y="3010381"/>
                  <a:pt x="1647990" y="3021718"/>
                  <a:pt x="1653702" y="3035046"/>
                </a:cubicBezTo>
                <a:cubicBezTo>
                  <a:pt x="1663698" y="3058370"/>
                  <a:pt x="1666106" y="3078458"/>
                  <a:pt x="1673158" y="3103140"/>
                </a:cubicBezTo>
                <a:cubicBezTo>
                  <a:pt x="1675975" y="3112999"/>
                  <a:pt x="1679643" y="3122595"/>
                  <a:pt x="1682885" y="3132323"/>
                </a:cubicBezTo>
                <a:cubicBezTo>
                  <a:pt x="1686266" y="3166136"/>
                  <a:pt x="1692285" y="3247746"/>
                  <a:pt x="1702340" y="3287965"/>
                </a:cubicBezTo>
                <a:cubicBezTo>
                  <a:pt x="1707314" y="3307860"/>
                  <a:pt x="1710420" y="3329267"/>
                  <a:pt x="1721796" y="3346331"/>
                </a:cubicBezTo>
                <a:lnTo>
                  <a:pt x="1741251" y="3375514"/>
                </a:lnTo>
                <a:cubicBezTo>
                  <a:pt x="1744494" y="3388484"/>
                  <a:pt x="1747306" y="3401570"/>
                  <a:pt x="1750979" y="3414425"/>
                </a:cubicBezTo>
                <a:cubicBezTo>
                  <a:pt x="1753796" y="3424284"/>
                  <a:pt x="1760706" y="3433354"/>
                  <a:pt x="1760706" y="3443608"/>
                </a:cubicBezTo>
                <a:cubicBezTo>
                  <a:pt x="1760706" y="3456977"/>
                  <a:pt x="1754221" y="3469549"/>
                  <a:pt x="1750979" y="3482519"/>
                </a:cubicBezTo>
                <a:cubicBezTo>
                  <a:pt x="1767192" y="3485761"/>
                  <a:pt x="1794866" y="3476410"/>
                  <a:pt x="1799617" y="3492246"/>
                </a:cubicBezTo>
                <a:cubicBezTo>
                  <a:pt x="1812566" y="3535408"/>
                  <a:pt x="1802410" y="3707701"/>
                  <a:pt x="1819072" y="3774348"/>
                </a:cubicBezTo>
                <a:cubicBezTo>
                  <a:pt x="1821296" y="3783246"/>
                  <a:pt x="1832043" y="3787319"/>
                  <a:pt x="1838528" y="3793804"/>
                </a:cubicBezTo>
                <a:cubicBezTo>
                  <a:pt x="1862912" y="3891345"/>
                  <a:pt x="1858458" y="3857629"/>
                  <a:pt x="1838528" y="4036995"/>
                </a:cubicBezTo>
                <a:cubicBezTo>
                  <a:pt x="1836263" y="4057377"/>
                  <a:pt x="1830448" y="4078297"/>
                  <a:pt x="1819072" y="4095361"/>
                </a:cubicBezTo>
                <a:lnTo>
                  <a:pt x="1799617" y="4124544"/>
                </a:lnTo>
                <a:cubicBezTo>
                  <a:pt x="1779371" y="4205525"/>
                  <a:pt x="1804023" y="4125461"/>
                  <a:pt x="1770434" y="4192638"/>
                </a:cubicBezTo>
                <a:cubicBezTo>
                  <a:pt x="1749775" y="4233955"/>
                  <a:pt x="1776785" y="4215800"/>
                  <a:pt x="1731523" y="4251004"/>
                </a:cubicBezTo>
                <a:cubicBezTo>
                  <a:pt x="1713066" y="4265359"/>
                  <a:pt x="1673158" y="4289914"/>
                  <a:pt x="1673158" y="4289914"/>
                </a:cubicBezTo>
                <a:cubicBezTo>
                  <a:pt x="1624313" y="4363180"/>
                  <a:pt x="1690171" y="4278572"/>
                  <a:pt x="1614792" y="4328825"/>
                </a:cubicBezTo>
                <a:cubicBezTo>
                  <a:pt x="1503014" y="4403344"/>
                  <a:pt x="1612899" y="4361881"/>
                  <a:pt x="1536970" y="4387191"/>
                </a:cubicBezTo>
                <a:cubicBezTo>
                  <a:pt x="1485386" y="4438775"/>
                  <a:pt x="1532896" y="4397417"/>
                  <a:pt x="1468877" y="4435829"/>
                </a:cubicBezTo>
                <a:cubicBezTo>
                  <a:pt x="1448827" y="4447859"/>
                  <a:pt x="1433777" y="4472413"/>
                  <a:pt x="1410511" y="4474740"/>
                </a:cubicBezTo>
                <a:lnTo>
                  <a:pt x="1313234" y="4484468"/>
                </a:lnTo>
                <a:cubicBezTo>
                  <a:pt x="1219080" y="4515852"/>
                  <a:pt x="1258929" y="4507927"/>
                  <a:pt x="1118681" y="4513651"/>
                </a:cubicBezTo>
                <a:cubicBezTo>
                  <a:pt x="1005240" y="4518281"/>
                  <a:pt x="891702" y="4520136"/>
                  <a:pt x="778213" y="4523378"/>
                </a:cubicBezTo>
                <a:cubicBezTo>
                  <a:pt x="732817" y="4520136"/>
                  <a:pt x="687259" y="4518677"/>
                  <a:pt x="642026" y="4513651"/>
                </a:cubicBezTo>
                <a:cubicBezTo>
                  <a:pt x="609271" y="4510012"/>
                  <a:pt x="603448" y="4501574"/>
                  <a:pt x="573932" y="4494195"/>
                </a:cubicBezTo>
                <a:cubicBezTo>
                  <a:pt x="557892" y="4490185"/>
                  <a:pt x="541507" y="4487710"/>
                  <a:pt x="525294" y="4484468"/>
                </a:cubicBezTo>
                <a:cubicBezTo>
                  <a:pt x="505839" y="4474740"/>
                  <a:pt x="487124" y="4463363"/>
                  <a:pt x="466928" y="4455285"/>
                </a:cubicBezTo>
                <a:cubicBezTo>
                  <a:pt x="454515" y="4450320"/>
                  <a:pt x="439625" y="4452190"/>
                  <a:pt x="428017" y="4445557"/>
                </a:cubicBezTo>
                <a:cubicBezTo>
                  <a:pt x="416073" y="4438732"/>
                  <a:pt x="410029" y="4424370"/>
                  <a:pt x="398834" y="4416374"/>
                </a:cubicBezTo>
                <a:cubicBezTo>
                  <a:pt x="387034" y="4407945"/>
                  <a:pt x="372893" y="4403404"/>
                  <a:pt x="359923" y="4396919"/>
                </a:cubicBezTo>
                <a:cubicBezTo>
                  <a:pt x="356681" y="4387191"/>
                  <a:pt x="356601" y="4375743"/>
                  <a:pt x="350196" y="4367736"/>
                </a:cubicBezTo>
                <a:cubicBezTo>
                  <a:pt x="342893" y="4358607"/>
                  <a:pt x="330527" y="4355075"/>
                  <a:pt x="321013" y="4348280"/>
                </a:cubicBezTo>
                <a:cubicBezTo>
                  <a:pt x="258403" y="4303558"/>
                  <a:pt x="304701" y="4325554"/>
                  <a:pt x="214009" y="4299642"/>
                </a:cubicBezTo>
                <a:cubicBezTo>
                  <a:pt x="173405" y="4259038"/>
                  <a:pt x="177792" y="4275026"/>
                  <a:pt x="165370" y="4231548"/>
                </a:cubicBezTo>
                <a:cubicBezTo>
                  <a:pt x="161697" y="4218693"/>
                  <a:pt x="161622" y="4204596"/>
                  <a:pt x="155643" y="4192638"/>
                </a:cubicBezTo>
                <a:cubicBezTo>
                  <a:pt x="151541" y="4184435"/>
                  <a:pt x="141917" y="4180344"/>
                  <a:pt x="136187" y="4173182"/>
                </a:cubicBezTo>
                <a:cubicBezTo>
                  <a:pt x="128884" y="4164053"/>
                  <a:pt x="124035" y="4153129"/>
                  <a:pt x="116732" y="4144000"/>
                </a:cubicBezTo>
                <a:cubicBezTo>
                  <a:pt x="61286" y="4074691"/>
                  <a:pt x="137707" y="4185186"/>
                  <a:pt x="77821" y="4095361"/>
                </a:cubicBezTo>
                <a:cubicBezTo>
                  <a:pt x="54669" y="4025904"/>
                  <a:pt x="75430" y="4048370"/>
                  <a:pt x="29183" y="4017540"/>
                </a:cubicBezTo>
                <a:cubicBezTo>
                  <a:pt x="6946" y="3950832"/>
                  <a:pt x="33205" y="4033628"/>
                  <a:pt x="9728" y="3939719"/>
                </a:cubicBezTo>
                <a:cubicBezTo>
                  <a:pt x="7241" y="3929771"/>
                  <a:pt x="3243" y="3920264"/>
                  <a:pt x="0" y="3910536"/>
                </a:cubicBezTo>
                <a:cubicBezTo>
                  <a:pt x="36061" y="3898515"/>
                  <a:pt x="33769" y="3909979"/>
                  <a:pt x="19455" y="3881353"/>
                </a:cubicBezTo>
              </a:path>
            </a:pathLst>
          </a:custGeom>
          <a:solidFill>
            <a:schemeClr val="accent2">
              <a:lumMod val="20000"/>
              <a:lumOff val="80000"/>
            </a:schemeClr>
          </a:solidFill>
          <a:ln w="76200" cap="flat" cmpd="sng" algn="ctr">
            <a:solidFill>
              <a:srgbClr val="FFFF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0" name="Freihandform 69"/>
          <p:cNvSpPr/>
          <p:nvPr/>
        </p:nvSpPr>
        <p:spPr bwMode="auto">
          <a:xfrm>
            <a:off x="512322" y="1907639"/>
            <a:ext cx="2451370" cy="4140200"/>
          </a:xfrm>
          <a:custGeom>
            <a:avLst/>
            <a:gdLst>
              <a:gd name="connsiteX0" fmla="*/ 1148035 w 3166463"/>
              <a:gd name="connsiteY0" fmla="*/ 259792 h 3003477"/>
              <a:gd name="connsiteX1" fmla="*/ 1225856 w 3166463"/>
              <a:gd name="connsiteY1" fmla="*/ 230609 h 3003477"/>
              <a:gd name="connsiteX2" fmla="*/ 1255039 w 3166463"/>
              <a:gd name="connsiteY2" fmla="*/ 220882 h 3003477"/>
              <a:gd name="connsiteX3" fmla="*/ 1313405 w 3166463"/>
              <a:gd name="connsiteY3" fmla="*/ 172243 h 3003477"/>
              <a:gd name="connsiteX4" fmla="*/ 1371771 w 3166463"/>
              <a:gd name="connsiteY4" fmla="*/ 143060 h 3003477"/>
              <a:gd name="connsiteX5" fmla="*/ 1400954 w 3166463"/>
              <a:gd name="connsiteY5" fmla="*/ 113877 h 3003477"/>
              <a:gd name="connsiteX6" fmla="*/ 1430137 w 3166463"/>
              <a:gd name="connsiteY6" fmla="*/ 104150 h 3003477"/>
              <a:gd name="connsiteX7" fmla="*/ 1469048 w 3166463"/>
              <a:gd name="connsiteY7" fmla="*/ 65239 h 3003477"/>
              <a:gd name="connsiteX8" fmla="*/ 1498231 w 3166463"/>
              <a:gd name="connsiteY8" fmla="*/ 55511 h 3003477"/>
              <a:gd name="connsiteX9" fmla="*/ 1527414 w 3166463"/>
              <a:gd name="connsiteY9" fmla="*/ 36056 h 3003477"/>
              <a:gd name="connsiteX10" fmla="*/ 1595507 w 3166463"/>
              <a:gd name="connsiteY10" fmla="*/ 26328 h 3003477"/>
              <a:gd name="connsiteX11" fmla="*/ 1624690 w 3166463"/>
              <a:gd name="connsiteY11" fmla="*/ 16601 h 3003477"/>
              <a:gd name="connsiteX12" fmla="*/ 1955431 w 3166463"/>
              <a:gd name="connsiteY12" fmla="*/ 16601 h 3003477"/>
              <a:gd name="connsiteX13" fmla="*/ 2120801 w 3166463"/>
              <a:gd name="connsiteY13" fmla="*/ 36056 h 3003477"/>
              <a:gd name="connsiteX14" fmla="*/ 2188894 w 3166463"/>
              <a:gd name="connsiteY14" fmla="*/ 45784 h 3003477"/>
              <a:gd name="connsiteX15" fmla="*/ 2266716 w 3166463"/>
              <a:gd name="connsiteY15" fmla="*/ 55511 h 3003477"/>
              <a:gd name="connsiteX16" fmla="*/ 2325082 w 3166463"/>
              <a:gd name="connsiteY16" fmla="*/ 74967 h 3003477"/>
              <a:gd name="connsiteX17" fmla="*/ 2354265 w 3166463"/>
              <a:gd name="connsiteY17" fmla="*/ 94422 h 3003477"/>
              <a:gd name="connsiteX18" fmla="*/ 2422358 w 3166463"/>
              <a:gd name="connsiteY18" fmla="*/ 113877 h 3003477"/>
              <a:gd name="connsiteX19" fmla="*/ 2451541 w 3166463"/>
              <a:gd name="connsiteY19" fmla="*/ 143060 h 3003477"/>
              <a:gd name="connsiteX20" fmla="*/ 2568273 w 3166463"/>
              <a:gd name="connsiteY20" fmla="*/ 191699 h 3003477"/>
              <a:gd name="connsiteX21" fmla="*/ 2607184 w 3166463"/>
              <a:gd name="connsiteY21" fmla="*/ 230609 h 3003477"/>
              <a:gd name="connsiteX22" fmla="*/ 2685005 w 3166463"/>
              <a:gd name="connsiteY22" fmla="*/ 250065 h 3003477"/>
              <a:gd name="connsiteX23" fmla="*/ 2723916 w 3166463"/>
              <a:gd name="connsiteY23" fmla="*/ 298703 h 3003477"/>
              <a:gd name="connsiteX24" fmla="*/ 2762826 w 3166463"/>
              <a:gd name="connsiteY24" fmla="*/ 366797 h 3003477"/>
              <a:gd name="connsiteX25" fmla="*/ 2792009 w 3166463"/>
              <a:gd name="connsiteY25" fmla="*/ 386252 h 3003477"/>
              <a:gd name="connsiteX26" fmla="*/ 2821192 w 3166463"/>
              <a:gd name="connsiteY26" fmla="*/ 415435 h 3003477"/>
              <a:gd name="connsiteX27" fmla="*/ 2860103 w 3166463"/>
              <a:gd name="connsiteY27" fmla="*/ 493256 h 3003477"/>
              <a:gd name="connsiteX28" fmla="*/ 2879558 w 3166463"/>
              <a:gd name="connsiteY28" fmla="*/ 522439 h 3003477"/>
              <a:gd name="connsiteX29" fmla="*/ 2889286 w 3166463"/>
              <a:gd name="connsiteY29" fmla="*/ 551622 h 3003477"/>
              <a:gd name="connsiteX30" fmla="*/ 2918469 w 3166463"/>
              <a:gd name="connsiteY30" fmla="*/ 571077 h 3003477"/>
              <a:gd name="connsiteX31" fmla="*/ 2937924 w 3166463"/>
              <a:gd name="connsiteY31" fmla="*/ 629443 h 3003477"/>
              <a:gd name="connsiteX32" fmla="*/ 2947652 w 3166463"/>
              <a:gd name="connsiteY32" fmla="*/ 658626 h 3003477"/>
              <a:gd name="connsiteX33" fmla="*/ 2996290 w 3166463"/>
              <a:gd name="connsiteY33" fmla="*/ 716992 h 3003477"/>
              <a:gd name="connsiteX34" fmla="*/ 3035201 w 3166463"/>
              <a:gd name="connsiteY34" fmla="*/ 775358 h 3003477"/>
              <a:gd name="connsiteX35" fmla="*/ 3044928 w 3166463"/>
              <a:gd name="connsiteY35" fmla="*/ 804541 h 3003477"/>
              <a:gd name="connsiteX36" fmla="*/ 3064384 w 3166463"/>
              <a:gd name="connsiteY36" fmla="*/ 823997 h 3003477"/>
              <a:gd name="connsiteX37" fmla="*/ 3093567 w 3166463"/>
              <a:gd name="connsiteY37" fmla="*/ 921273 h 3003477"/>
              <a:gd name="connsiteX38" fmla="*/ 3113022 w 3166463"/>
              <a:gd name="connsiteY38" fmla="*/ 950456 h 3003477"/>
              <a:gd name="connsiteX39" fmla="*/ 3132477 w 3166463"/>
              <a:gd name="connsiteY39" fmla="*/ 1018550 h 3003477"/>
              <a:gd name="connsiteX40" fmla="*/ 3142205 w 3166463"/>
              <a:gd name="connsiteY40" fmla="*/ 1154737 h 3003477"/>
              <a:gd name="connsiteX41" fmla="*/ 3151933 w 3166463"/>
              <a:gd name="connsiteY41" fmla="*/ 1349290 h 3003477"/>
              <a:gd name="connsiteX42" fmla="*/ 3161660 w 3166463"/>
              <a:gd name="connsiteY42" fmla="*/ 1504933 h 3003477"/>
              <a:gd name="connsiteX43" fmla="*/ 3151933 w 3166463"/>
              <a:gd name="connsiteY43" fmla="*/ 1563299 h 3003477"/>
              <a:gd name="connsiteX44" fmla="*/ 3142205 w 3166463"/>
              <a:gd name="connsiteY44" fmla="*/ 1923222 h 3003477"/>
              <a:gd name="connsiteX45" fmla="*/ 3132477 w 3166463"/>
              <a:gd name="connsiteY45" fmla="*/ 1952405 h 3003477"/>
              <a:gd name="connsiteX46" fmla="*/ 3054656 w 3166463"/>
              <a:gd name="connsiteY46" fmla="*/ 2039954 h 3003477"/>
              <a:gd name="connsiteX47" fmla="*/ 3015745 w 3166463"/>
              <a:gd name="connsiteY47" fmla="*/ 2069137 h 3003477"/>
              <a:gd name="connsiteX48" fmla="*/ 2967107 w 3166463"/>
              <a:gd name="connsiteY48" fmla="*/ 2117775 h 3003477"/>
              <a:gd name="connsiteX49" fmla="*/ 2957380 w 3166463"/>
              <a:gd name="connsiteY49" fmla="*/ 2146958 h 3003477"/>
              <a:gd name="connsiteX50" fmla="*/ 2928197 w 3166463"/>
              <a:gd name="connsiteY50" fmla="*/ 2166414 h 3003477"/>
              <a:gd name="connsiteX51" fmla="*/ 2908741 w 3166463"/>
              <a:gd name="connsiteY51" fmla="*/ 2195597 h 3003477"/>
              <a:gd name="connsiteX52" fmla="*/ 2879558 w 3166463"/>
              <a:gd name="connsiteY52" fmla="*/ 2263690 h 3003477"/>
              <a:gd name="connsiteX53" fmla="*/ 2840648 w 3166463"/>
              <a:gd name="connsiteY53" fmla="*/ 2351239 h 3003477"/>
              <a:gd name="connsiteX54" fmla="*/ 2811465 w 3166463"/>
              <a:gd name="connsiteY54" fmla="*/ 2448516 h 3003477"/>
              <a:gd name="connsiteX55" fmla="*/ 2792009 w 3166463"/>
              <a:gd name="connsiteY55" fmla="*/ 2487426 h 3003477"/>
              <a:gd name="connsiteX56" fmla="*/ 2762826 w 3166463"/>
              <a:gd name="connsiteY56" fmla="*/ 2555520 h 3003477"/>
              <a:gd name="connsiteX57" fmla="*/ 2723916 w 3166463"/>
              <a:gd name="connsiteY57" fmla="*/ 2613886 h 3003477"/>
              <a:gd name="connsiteX58" fmla="*/ 2704460 w 3166463"/>
              <a:gd name="connsiteY58" fmla="*/ 2652797 h 3003477"/>
              <a:gd name="connsiteX59" fmla="*/ 2694733 w 3166463"/>
              <a:gd name="connsiteY59" fmla="*/ 2681980 h 3003477"/>
              <a:gd name="connsiteX60" fmla="*/ 2665550 w 3166463"/>
              <a:gd name="connsiteY60" fmla="*/ 2701435 h 3003477"/>
              <a:gd name="connsiteX61" fmla="*/ 2646094 w 3166463"/>
              <a:gd name="connsiteY61" fmla="*/ 2720890 h 3003477"/>
              <a:gd name="connsiteX62" fmla="*/ 2607184 w 3166463"/>
              <a:gd name="connsiteY62" fmla="*/ 2740346 h 3003477"/>
              <a:gd name="connsiteX63" fmla="*/ 2578001 w 3166463"/>
              <a:gd name="connsiteY63" fmla="*/ 2750073 h 3003477"/>
              <a:gd name="connsiteX64" fmla="*/ 2470997 w 3166463"/>
              <a:gd name="connsiteY64" fmla="*/ 2769528 h 3003477"/>
              <a:gd name="connsiteX65" fmla="*/ 2363992 w 3166463"/>
              <a:gd name="connsiteY65" fmla="*/ 2788984 h 3003477"/>
              <a:gd name="connsiteX66" fmla="*/ 1537141 w 3166463"/>
              <a:gd name="connsiteY66" fmla="*/ 2798711 h 3003477"/>
              <a:gd name="connsiteX67" fmla="*/ 1459320 w 3166463"/>
              <a:gd name="connsiteY67" fmla="*/ 2818167 h 3003477"/>
              <a:gd name="connsiteX68" fmla="*/ 1400954 w 3166463"/>
              <a:gd name="connsiteY68" fmla="*/ 2837622 h 3003477"/>
              <a:gd name="connsiteX69" fmla="*/ 1362043 w 3166463"/>
              <a:gd name="connsiteY69" fmla="*/ 2857077 h 3003477"/>
              <a:gd name="connsiteX70" fmla="*/ 1284222 w 3166463"/>
              <a:gd name="connsiteY70" fmla="*/ 2876533 h 3003477"/>
              <a:gd name="connsiteX71" fmla="*/ 1255039 w 3166463"/>
              <a:gd name="connsiteY71" fmla="*/ 2895988 h 3003477"/>
              <a:gd name="connsiteX72" fmla="*/ 1216128 w 3166463"/>
              <a:gd name="connsiteY72" fmla="*/ 2915443 h 3003477"/>
              <a:gd name="connsiteX73" fmla="*/ 1157763 w 3166463"/>
              <a:gd name="connsiteY73" fmla="*/ 2954354 h 3003477"/>
              <a:gd name="connsiteX74" fmla="*/ 1109124 w 3166463"/>
              <a:gd name="connsiteY74" fmla="*/ 2964082 h 3003477"/>
              <a:gd name="connsiteX75" fmla="*/ 1079941 w 3166463"/>
              <a:gd name="connsiteY75" fmla="*/ 2973809 h 3003477"/>
              <a:gd name="connsiteX76" fmla="*/ 1060486 w 3166463"/>
              <a:gd name="connsiteY76" fmla="*/ 2993265 h 3003477"/>
              <a:gd name="connsiteX77" fmla="*/ 613014 w 3166463"/>
              <a:gd name="connsiteY77" fmla="*/ 2993265 h 3003477"/>
              <a:gd name="connsiteX78" fmla="*/ 583831 w 3166463"/>
              <a:gd name="connsiteY78" fmla="*/ 2983537 h 3003477"/>
              <a:gd name="connsiteX79" fmla="*/ 535192 w 3166463"/>
              <a:gd name="connsiteY79" fmla="*/ 2973809 h 3003477"/>
              <a:gd name="connsiteX80" fmla="*/ 506009 w 3166463"/>
              <a:gd name="connsiteY80" fmla="*/ 2954354 h 3003477"/>
              <a:gd name="connsiteX81" fmla="*/ 476826 w 3166463"/>
              <a:gd name="connsiteY81" fmla="*/ 2925171 h 3003477"/>
              <a:gd name="connsiteX82" fmla="*/ 408733 w 3166463"/>
              <a:gd name="connsiteY82" fmla="*/ 2915443 h 3003477"/>
              <a:gd name="connsiteX83" fmla="*/ 369822 w 3166463"/>
              <a:gd name="connsiteY83" fmla="*/ 2905716 h 3003477"/>
              <a:gd name="connsiteX84" fmla="*/ 321184 w 3166463"/>
              <a:gd name="connsiteY84" fmla="*/ 2876533 h 3003477"/>
              <a:gd name="connsiteX85" fmla="*/ 282273 w 3166463"/>
              <a:gd name="connsiteY85" fmla="*/ 2847350 h 3003477"/>
              <a:gd name="connsiteX86" fmla="*/ 243363 w 3166463"/>
              <a:gd name="connsiteY86" fmla="*/ 2827894 h 3003477"/>
              <a:gd name="connsiteX87" fmla="*/ 184997 w 3166463"/>
              <a:gd name="connsiteY87" fmla="*/ 2769528 h 3003477"/>
              <a:gd name="connsiteX88" fmla="*/ 146086 w 3166463"/>
              <a:gd name="connsiteY88" fmla="*/ 2720890 h 3003477"/>
              <a:gd name="connsiteX89" fmla="*/ 68265 w 3166463"/>
              <a:gd name="connsiteY89" fmla="*/ 2613886 h 3003477"/>
              <a:gd name="connsiteX90" fmla="*/ 48809 w 3166463"/>
              <a:gd name="connsiteY90" fmla="*/ 2536065 h 3003477"/>
              <a:gd name="connsiteX91" fmla="*/ 29354 w 3166463"/>
              <a:gd name="connsiteY91" fmla="*/ 2497154 h 3003477"/>
              <a:gd name="connsiteX92" fmla="*/ 9899 w 3166463"/>
              <a:gd name="connsiteY92" fmla="*/ 2448516 h 3003477"/>
              <a:gd name="connsiteX93" fmla="*/ 9899 w 3166463"/>
              <a:gd name="connsiteY93" fmla="*/ 2205324 h 3003477"/>
              <a:gd name="connsiteX94" fmla="*/ 19626 w 3166463"/>
              <a:gd name="connsiteY94" fmla="*/ 2166414 h 3003477"/>
              <a:gd name="connsiteX95" fmla="*/ 39082 w 3166463"/>
              <a:gd name="connsiteY95" fmla="*/ 2127503 h 3003477"/>
              <a:gd name="connsiteX96" fmla="*/ 77992 w 3166463"/>
              <a:gd name="connsiteY96" fmla="*/ 2039954 h 3003477"/>
              <a:gd name="connsiteX97" fmla="*/ 126631 w 3166463"/>
              <a:gd name="connsiteY97" fmla="*/ 2001043 h 3003477"/>
              <a:gd name="connsiteX98" fmla="*/ 136358 w 3166463"/>
              <a:gd name="connsiteY98" fmla="*/ 1971860 h 3003477"/>
              <a:gd name="connsiteX99" fmla="*/ 155814 w 3166463"/>
              <a:gd name="connsiteY99" fmla="*/ 1952405 h 3003477"/>
              <a:gd name="connsiteX100" fmla="*/ 204452 w 3166463"/>
              <a:gd name="connsiteY100" fmla="*/ 1913494 h 3003477"/>
              <a:gd name="connsiteX101" fmla="*/ 243363 w 3166463"/>
              <a:gd name="connsiteY101" fmla="*/ 1855128 h 3003477"/>
              <a:gd name="connsiteX102" fmla="*/ 223907 w 3166463"/>
              <a:gd name="connsiteY102" fmla="*/ 1835673 h 3003477"/>
              <a:gd name="connsiteX103" fmla="*/ 272545 w 3166463"/>
              <a:gd name="connsiteY103" fmla="*/ 1796763 h 3003477"/>
              <a:gd name="connsiteX104" fmla="*/ 330911 w 3166463"/>
              <a:gd name="connsiteY104" fmla="*/ 1767580 h 3003477"/>
              <a:gd name="connsiteX105" fmla="*/ 399005 w 3166463"/>
              <a:gd name="connsiteY105" fmla="*/ 1738397 h 3003477"/>
              <a:gd name="connsiteX106" fmla="*/ 418460 w 3166463"/>
              <a:gd name="connsiteY106" fmla="*/ 1718941 h 3003477"/>
              <a:gd name="connsiteX107" fmla="*/ 486554 w 3166463"/>
              <a:gd name="connsiteY107" fmla="*/ 1699486 h 3003477"/>
              <a:gd name="connsiteX108" fmla="*/ 535192 w 3166463"/>
              <a:gd name="connsiteY108" fmla="*/ 1670303 h 3003477"/>
              <a:gd name="connsiteX109" fmla="*/ 671380 w 3166463"/>
              <a:gd name="connsiteY109" fmla="*/ 1641120 h 3003477"/>
              <a:gd name="connsiteX110" fmla="*/ 758928 w 3166463"/>
              <a:gd name="connsiteY110" fmla="*/ 1543843 h 3003477"/>
              <a:gd name="connsiteX111" fmla="*/ 865933 w 3166463"/>
              <a:gd name="connsiteY111" fmla="*/ 1417384 h 3003477"/>
              <a:gd name="connsiteX112" fmla="*/ 895116 w 3166463"/>
              <a:gd name="connsiteY112" fmla="*/ 1329835 h 3003477"/>
              <a:gd name="connsiteX113" fmla="*/ 914571 w 3166463"/>
              <a:gd name="connsiteY113" fmla="*/ 1261741 h 3003477"/>
              <a:gd name="connsiteX114" fmla="*/ 924299 w 3166463"/>
              <a:gd name="connsiteY114" fmla="*/ 1008822 h 3003477"/>
              <a:gd name="connsiteX115" fmla="*/ 943754 w 3166463"/>
              <a:gd name="connsiteY115" fmla="*/ 833724 h 3003477"/>
              <a:gd name="connsiteX116" fmla="*/ 943754 w 3166463"/>
              <a:gd name="connsiteY116" fmla="*/ 522439 h 3003477"/>
              <a:gd name="connsiteX117" fmla="*/ 992392 w 3166463"/>
              <a:gd name="connsiteY117" fmla="*/ 444618 h 3003477"/>
              <a:gd name="connsiteX118" fmla="*/ 1031303 w 3166463"/>
              <a:gd name="connsiteY118" fmla="*/ 405707 h 3003477"/>
              <a:gd name="connsiteX119" fmla="*/ 1050758 w 3166463"/>
              <a:gd name="connsiteY119" fmla="*/ 376524 h 3003477"/>
              <a:gd name="connsiteX120" fmla="*/ 1118852 w 3166463"/>
              <a:gd name="connsiteY120" fmla="*/ 298703 h 3003477"/>
              <a:gd name="connsiteX121" fmla="*/ 1157763 w 3166463"/>
              <a:gd name="connsiteY121" fmla="*/ 269520 h 3003477"/>
              <a:gd name="connsiteX122" fmla="*/ 1148035 w 3166463"/>
              <a:gd name="connsiteY122" fmla="*/ 259792 h 300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166463" h="3003477">
                <a:moveTo>
                  <a:pt x="1148035" y="259792"/>
                </a:moveTo>
                <a:cubicBezTo>
                  <a:pt x="1159384" y="253307"/>
                  <a:pt x="1199820" y="240077"/>
                  <a:pt x="1225856" y="230609"/>
                </a:cubicBezTo>
                <a:cubicBezTo>
                  <a:pt x="1235492" y="227105"/>
                  <a:pt x="1245868" y="225468"/>
                  <a:pt x="1255039" y="220882"/>
                </a:cubicBezTo>
                <a:cubicBezTo>
                  <a:pt x="1291265" y="202769"/>
                  <a:pt x="1281137" y="199133"/>
                  <a:pt x="1313405" y="172243"/>
                </a:cubicBezTo>
                <a:cubicBezTo>
                  <a:pt x="1338547" y="151291"/>
                  <a:pt x="1342524" y="152809"/>
                  <a:pt x="1371771" y="143060"/>
                </a:cubicBezTo>
                <a:cubicBezTo>
                  <a:pt x="1381499" y="133332"/>
                  <a:pt x="1389507" y="121508"/>
                  <a:pt x="1400954" y="113877"/>
                </a:cubicBezTo>
                <a:cubicBezTo>
                  <a:pt x="1409486" y="108189"/>
                  <a:pt x="1421793" y="110110"/>
                  <a:pt x="1430137" y="104150"/>
                </a:cubicBezTo>
                <a:cubicBezTo>
                  <a:pt x="1445063" y="93489"/>
                  <a:pt x="1451647" y="71040"/>
                  <a:pt x="1469048" y="65239"/>
                </a:cubicBezTo>
                <a:cubicBezTo>
                  <a:pt x="1478776" y="61996"/>
                  <a:pt x="1489060" y="60097"/>
                  <a:pt x="1498231" y="55511"/>
                </a:cubicBezTo>
                <a:cubicBezTo>
                  <a:pt x="1508688" y="50283"/>
                  <a:pt x="1516216" y="39415"/>
                  <a:pt x="1527414" y="36056"/>
                </a:cubicBezTo>
                <a:cubicBezTo>
                  <a:pt x="1549375" y="29468"/>
                  <a:pt x="1572809" y="29571"/>
                  <a:pt x="1595507" y="26328"/>
                </a:cubicBezTo>
                <a:cubicBezTo>
                  <a:pt x="1605235" y="23086"/>
                  <a:pt x="1614831" y="19418"/>
                  <a:pt x="1624690" y="16601"/>
                </a:cubicBezTo>
                <a:cubicBezTo>
                  <a:pt x="1743105" y="-17231"/>
                  <a:pt x="1758861" y="10048"/>
                  <a:pt x="1955431" y="16601"/>
                </a:cubicBezTo>
                <a:cubicBezTo>
                  <a:pt x="2042158" y="38282"/>
                  <a:pt x="1959502" y="19925"/>
                  <a:pt x="2120801" y="36056"/>
                </a:cubicBezTo>
                <a:cubicBezTo>
                  <a:pt x="2143615" y="38338"/>
                  <a:pt x="2166167" y="42754"/>
                  <a:pt x="2188894" y="45784"/>
                </a:cubicBezTo>
                <a:lnTo>
                  <a:pt x="2266716" y="55511"/>
                </a:lnTo>
                <a:cubicBezTo>
                  <a:pt x="2286171" y="61996"/>
                  <a:pt x="2308018" y="63591"/>
                  <a:pt x="2325082" y="74967"/>
                </a:cubicBezTo>
                <a:cubicBezTo>
                  <a:pt x="2334810" y="81452"/>
                  <a:pt x="2343808" y="89194"/>
                  <a:pt x="2354265" y="94422"/>
                </a:cubicBezTo>
                <a:cubicBezTo>
                  <a:pt x="2368224" y="101401"/>
                  <a:pt x="2409886" y="110759"/>
                  <a:pt x="2422358" y="113877"/>
                </a:cubicBezTo>
                <a:cubicBezTo>
                  <a:pt x="2432086" y="123605"/>
                  <a:pt x="2439402" y="136586"/>
                  <a:pt x="2451541" y="143060"/>
                </a:cubicBezTo>
                <a:cubicBezTo>
                  <a:pt x="2488735" y="162897"/>
                  <a:pt x="2568273" y="191699"/>
                  <a:pt x="2568273" y="191699"/>
                </a:cubicBezTo>
                <a:cubicBezTo>
                  <a:pt x="2581243" y="204669"/>
                  <a:pt x="2590778" y="222406"/>
                  <a:pt x="2607184" y="230609"/>
                </a:cubicBezTo>
                <a:cubicBezTo>
                  <a:pt x="2631100" y="242567"/>
                  <a:pt x="2685005" y="250065"/>
                  <a:pt x="2685005" y="250065"/>
                </a:cubicBezTo>
                <a:cubicBezTo>
                  <a:pt x="2703944" y="306879"/>
                  <a:pt x="2679915" y="254702"/>
                  <a:pt x="2723916" y="298703"/>
                </a:cubicBezTo>
                <a:cubicBezTo>
                  <a:pt x="2762269" y="337056"/>
                  <a:pt x="2724680" y="321021"/>
                  <a:pt x="2762826" y="366797"/>
                </a:cubicBezTo>
                <a:cubicBezTo>
                  <a:pt x="2770310" y="375778"/>
                  <a:pt x="2783028" y="378768"/>
                  <a:pt x="2792009" y="386252"/>
                </a:cubicBezTo>
                <a:cubicBezTo>
                  <a:pt x="2802577" y="395059"/>
                  <a:pt x="2812385" y="404867"/>
                  <a:pt x="2821192" y="415435"/>
                </a:cubicBezTo>
                <a:cubicBezTo>
                  <a:pt x="2849365" y="449243"/>
                  <a:pt x="2837753" y="448555"/>
                  <a:pt x="2860103" y="493256"/>
                </a:cubicBezTo>
                <a:cubicBezTo>
                  <a:pt x="2865331" y="503713"/>
                  <a:pt x="2874330" y="511982"/>
                  <a:pt x="2879558" y="522439"/>
                </a:cubicBezTo>
                <a:cubicBezTo>
                  <a:pt x="2884144" y="531610"/>
                  <a:pt x="2882880" y="543615"/>
                  <a:pt x="2889286" y="551622"/>
                </a:cubicBezTo>
                <a:cubicBezTo>
                  <a:pt x="2896589" y="560751"/>
                  <a:pt x="2908741" y="564592"/>
                  <a:pt x="2918469" y="571077"/>
                </a:cubicBezTo>
                <a:lnTo>
                  <a:pt x="2937924" y="629443"/>
                </a:lnTo>
                <a:cubicBezTo>
                  <a:pt x="2941167" y="639171"/>
                  <a:pt x="2940402" y="651375"/>
                  <a:pt x="2947652" y="658626"/>
                </a:cubicBezTo>
                <a:cubicBezTo>
                  <a:pt x="2974209" y="685185"/>
                  <a:pt x="2969314" y="678455"/>
                  <a:pt x="2996290" y="716992"/>
                </a:cubicBezTo>
                <a:cubicBezTo>
                  <a:pt x="3009699" y="736148"/>
                  <a:pt x="3035201" y="775358"/>
                  <a:pt x="3035201" y="775358"/>
                </a:cubicBezTo>
                <a:cubicBezTo>
                  <a:pt x="3038443" y="785086"/>
                  <a:pt x="3039653" y="795748"/>
                  <a:pt x="3044928" y="804541"/>
                </a:cubicBezTo>
                <a:cubicBezTo>
                  <a:pt x="3049647" y="812406"/>
                  <a:pt x="3060282" y="815794"/>
                  <a:pt x="3064384" y="823997"/>
                </a:cubicBezTo>
                <a:cubicBezTo>
                  <a:pt x="3091579" y="878387"/>
                  <a:pt x="3050717" y="856997"/>
                  <a:pt x="3093567" y="921273"/>
                </a:cubicBezTo>
                <a:cubicBezTo>
                  <a:pt x="3100052" y="931001"/>
                  <a:pt x="3107794" y="939999"/>
                  <a:pt x="3113022" y="950456"/>
                </a:cubicBezTo>
                <a:cubicBezTo>
                  <a:pt x="3120002" y="964416"/>
                  <a:pt x="3129359" y="1006077"/>
                  <a:pt x="3132477" y="1018550"/>
                </a:cubicBezTo>
                <a:cubicBezTo>
                  <a:pt x="3135720" y="1063946"/>
                  <a:pt x="3139532" y="1109304"/>
                  <a:pt x="3142205" y="1154737"/>
                </a:cubicBezTo>
                <a:cubicBezTo>
                  <a:pt x="3146018" y="1219557"/>
                  <a:pt x="3148331" y="1284458"/>
                  <a:pt x="3151933" y="1349290"/>
                </a:cubicBezTo>
                <a:cubicBezTo>
                  <a:pt x="3154816" y="1401192"/>
                  <a:pt x="3158418" y="1453052"/>
                  <a:pt x="3161660" y="1504933"/>
                </a:cubicBezTo>
                <a:cubicBezTo>
                  <a:pt x="3158418" y="1524388"/>
                  <a:pt x="3151933" y="1543575"/>
                  <a:pt x="3151933" y="1563299"/>
                </a:cubicBezTo>
                <a:cubicBezTo>
                  <a:pt x="3151933" y="1864372"/>
                  <a:pt x="3190375" y="1505753"/>
                  <a:pt x="3142205" y="1923222"/>
                </a:cubicBezTo>
                <a:cubicBezTo>
                  <a:pt x="3141030" y="1933408"/>
                  <a:pt x="3137063" y="1943234"/>
                  <a:pt x="3132477" y="1952405"/>
                </a:cubicBezTo>
                <a:cubicBezTo>
                  <a:pt x="3117309" y="1982741"/>
                  <a:pt x="3075283" y="2024484"/>
                  <a:pt x="3054656" y="2039954"/>
                </a:cubicBezTo>
                <a:cubicBezTo>
                  <a:pt x="3041686" y="2049682"/>
                  <a:pt x="3027863" y="2058366"/>
                  <a:pt x="3015745" y="2069137"/>
                </a:cubicBezTo>
                <a:cubicBezTo>
                  <a:pt x="2998608" y="2084370"/>
                  <a:pt x="2967107" y="2117775"/>
                  <a:pt x="2967107" y="2117775"/>
                </a:cubicBezTo>
                <a:cubicBezTo>
                  <a:pt x="2963865" y="2127503"/>
                  <a:pt x="2963785" y="2138951"/>
                  <a:pt x="2957380" y="2146958"/>
                </a:cubicBezTo>
                <a:cubicBezTo>
                  <a:pt x="2950077" y="2156087"/>
                  <a:pt x="2936464" y="2158147"/>
                  <a:pt x="2928197" y="2166414"/>
                </a:cubicBezTo>
                <a:cubicBezTo>
                  <a:pt x="2919930" y="2174681"/>
                  <a:pt x="2915226" y="2185869"/>
                  <a:pt x="2908741" y="2195597"/>
                </a:cubicBezTo>
                <a:cubicBezTo>
                  <a:pt x="2877435" y="2289523"/>
                  <a:pt x="2927633" y="2143504"/>
                  <a:pt x="2879558" y="2263690"/>
                </a:cubicBezTo>
                <a:cubicBezTo>
                  <a:pt x="2844827" y="2350516"/>
                  <a:pt x="2878079" y="2295091"/>
                  <a:pt x="2840648" y="2351239"/>
                </a:cubicBezTo>
                <a:cubicBezTo>
                  <a:pt x="2833667" y="2379162"/>
                  <a:pt x="2823305" y="2424838"/>
                  <a:pt x="2811465" y="2448516"/>
                </a:cubicBezTo>
                <a:cubicBezTo>
                  <a:pt x="2804980" y="2461486"/>
                  <a:pt x="2797721" y="2474097"/>
                  <a:pt x="2792009" y="2487426"/>
                </a:cubicBezTo>
                <a:cubicBezTo>
                  <a:pt x="2771877" y="2534399"/>
                  <a:pt x="2795097" y="2501734"/>
                  <a:pt x="2762826" y="2555520"/>
                </a:cubicBezTo>
                <a:cubicBezTo>
                  <a:pt x="2750796" y="2575570"/>
                  <a:pt x="2734373" y="2592972"/>
                  <a:pt x="2723916" y="2613886"/>
                </a:cubicBezTo>
                <a:cubicBezTo>
                  <a:pt x="2717431" y="2626856"/>
                  <a:pt x="2710172" y="2639468"/>
                  <a:pt x="2704460" y="2652797"/>
                </a:cubicBezTo>
                <a:cubicBezTo>
                  <a:pt x="2700421" y="2662222"/>
                  <a:pt x="2701138" y="2673973"/>
                  <a:pt x="2694733" y="2681980"/>
                </a:cubicBezTo>
                <a:cubicBezTo>
                  <a:pt x="2687430" y="2691109"/>
                  <a:pt x="2674679" y="2694132"/>
                  <a:pt x="2665550" y="2701435"/>
                </a:cubicBezTo>
                <a:cubicBezTo>
                  <a:pt x="2658388" y="2707164"/>
                  <a:pt x="2653725" y="2715803"/>
                  <a:pt x="2646094" y="2720890"/>
                </a:cubicBezTo>
                <a:cubicBezTo>
                  <a:pt x="2634028" y="2728934"/>
                  <a:pt x="2620513" y="2734634"/>
                  <a:pt x="2607184" y="2740346"/>
                </a:cubicBezTo>
                <a:cubicBezTo>
                  <a:pt x="2597759" y="2744385"/>
                  <a:pt x="2587860" y="2747256"/>
                  <a:pt x="2578001" y="2750073"/>
                </a:cubicBezTo>
                <a:cubicBezTo>
                  <a:pt x="2532129" y="2763179"/>
                  <a:pt x="2526116" y="2761654"/>
                  <a:pt x="2470997" y="2769528"/>
                </a:cubicBezTo>
                <a:cubicBezTo>
                  <a:pt x="2428468" y="2783705"/>
                  <a:pt x="2422783" y="2787720"/>
                  <a:pt x="2363992" y="2788984"/>
                </a:cubicBezTo>
                <a:lnTo>
                  <a:pt x="1537141" y="2798711"/>
                </a:lnTo>
                <a:cubicBezTo>
                  <a:pt x="1448605" y="2828224"/>
                  <a:pt x="1588425" y="2782957"/>
                  <a:pt x="1459320" y="2818167"/>
                </a:cubicBezTo>
                <a:cubicBezTo>
                  <a:pt x="1439535" y="2823563"/>
                  <a:pt x="1420409" y="2831137"/>
                  <a:pt x="1400954" y="2837622"/>
                </a:cubicBezTo>
                <a:cubicBezTo>
                  <a:pt x="1387197" y="2842208"/>
                  <a:pt x="1375800" y="2852491"/>
                  <a:pt x="1362043" y="2857077"/>
                </a:cubicBezTo>
                <a:cubicBezTo>
                  <a:pt x="1336676" y="2865533"/>
                  <a:pt x="1284222" y="2876533"/>
                  <a:pt x="1284222" y="2876533"/>
                </a:cubicBezTo>
                <a:cubicBezTo>
                  <a:pt x="1274494" y="2883018"/>
                  <a:pt x="1265190" y="2890188"/>
                  <a:pt x="1255039" y="2895988"/>
                </a:cubicBezTo>
                <a:cubicBezTo>
                  <a:pt x="1242448" y="2903182"/>
                  <a:pt x="1228194" y="2907399"/>
                  <a:pt x="1216128" y="2915443"/>
                </a:cubicBezTo>
                <a:cubicBezTo>
                  <a:pt x="1171606" y="2945124"/>
                  <a:pt x="1228298" y="2930842"/>
                  <a:pt x="1157763" y="2954354"/>
                </a:cubicBezTo>
                <a:cubicBezTo>
                  <a:pt x="1142077" y="2959583"/>
                  <a:pt x="1125164" y="2960072"/>
                  <a:pt x="1109124" y="2964082"/>
                </a:cubicBezTo>
                <a:cubicBezTo>
                  <a:pt x="1099176" y="2966569"/>
                  <a:pt x="1089669" y="2970567"/>
                  <a:pt x="1079941" y="2973809"/>
                </a:cubicBezTo>
                <a:cubicBezTo>
                  <a:pt x="1073456" y="2980294"/>
                  <a:pt x="1069592" y="2992172"/>
                  <a:pt x="1060486" y="2993265"/>
                </a:cubicBezTo>
                <a:cubicBezTo>
                  <a:pt x="901816" y="3012305"/>
                  <a:pt x="771684" y="3000163"/>
                  <a:pt x="613014" y="2993265"/>
                </a:cubicBezTo>
                <a:cubicBezTo>
                  <a:pt x="603286" y="2990022"/>
                  <a:pt x="593779" y="2986024"/>
                  <a:pt x="583831" y="2983537"/>
                </a:cubicBezTo>
                <a:cubicBezTo>
                  <a:pt x="567791" y="2979527"/>
                  <a:pt x="550673" y="2979614"/>
                  <a:pt x="535192" y="2973809"/>
                </a:cubicBezTo>
                <a:cubicBezTo>
                  <a:pt x="524245" y="2969704"/>
                  <a:pt x="514990" y="2961838"/>
                  <a:pt x="506009" y="2954354"/>
                </a:cubicBezTo>
                <a:cubicBezTo>
                  <a:pt x="495441" y="2945547"/>
                  <a:pt x="489599" y="2930280"/>
                  <a:pt x="476826" y="2925171"/>
                </a:cubicBezTo>
                <a:cubicBezTo>
                  <a:pt x="455538" y="2916656"/>
                  <a:pt x="431291" y="2919544"/>
                  <a:pt x="408733" y="2915443"/>
                </a:cubicBezTo>
                <a:cubicBezTo>
                  <a:pt x="395579" y="2913051"/>
                  <a:pt x="382792" y="2908958"/>
                  <a:pt x="369822" y="2905716"/>
                </a:cubicBezTo>
                <a:cubicBezTo>
                  <a:pt x="324294" y="2860185"/>
                  <a:pt x="380112" y="2910205"/>
                  <a:pt x="321184" y="2876533"/>
                </a:cubicBezTo>
                <a:cubicBezTo>
                  <a:pt x="307107" y="2868489"/>
                  <a:pt x="296021" y="2855943"/>
                  <a:pt x="282273" y="2847350"/>
                </a:cubicBezTo>
                <a:cubicBezTo>
                  <a:pt x="269976" y="2839664"/>
                  <a:pt x="254686" y="2836953"/>
                  <a:pt x="243363" y="2827894"/>
                </a:cubicBezTo>
                <a:cubicBezTo>
                  <a:pt x="221878" y="2810706"/>
                  <a:pt x="184997" y="2769528"/>
                  <a:pt x="184997" y="2769528"/>
                </a:cubicBezTo>
                <a:cubicBezTo>
                  <a:pt x="163788" y="2705907"/>
                  <a:pt x="192675" y="2772656"/>
                  <a:pt x="146086" y="2720890"/>
                </a:cubicBezTo>
                <a:cubicBezTo>
                  <a:pt x="118062" y="2689752"/>
                  <a:pt x="92237" y="2649845"/>
                  <a:pt x="68265" y="2613886"/>
                </a:cubicBezTo>
                <a:cubicBezTo>
                  <a:pt x="61780" y="2587946"/>
                  <a:pt x="57265" y="2561432"/>
                  <a:pt x="48809" y="2536065"/>
                </a:cubicBezTo>
                <a:cubicBezTo>
                  <a:pt x="44223" y="2522308"/>
                  <a:pt x="35243" y="2510405"/>
                  <a:pt x="29354" y="2497154"/>
                </a:cubicBezTo>
                <a:cubicBezTo>
                  <a:pt x="22262" y="2481197"/>
                  <a:pt x="16384" y="2464729"/>
                  <a:pt x="9899" y="2448516"/>
                </a:cubicBezTo>
                <a:cubicBezTo>
                  <a:pt x="1382" y="2312244"/>
                  <a:pt x="-7288" y="2317042"/>
                  <a:pt x="9899" y="2205324"/>
                </a:cubicBezTo>
                <a:cubicBezTo>
                  <a:pt x="11932" y="2192110"/>
                  <a:pt x="14932" y="2178932"/>
                  <a:pt x="19626" y="2166414"/>
                </a:cubicBezTo>
                <a:cubicBezTo>
                  <a:pt x="24718" y="2152836"/>
                  <a:pt x="33192" y="2140754"/>
                  <a:pt x="39082" y="2127503"/>
                </a:cubicBezTo>
                <a:cubicBezTo>
                  <a:pt x="44114" y="2116180"/>
                  <a:pt x="67178" y="2052313"/>
                  <a:pt x="77992" y="2039954"/>
                </a:cubicBezTo>
                <a:cubicBezTo>
                  <a:pt x="91664" y="2024328"/>
                  <a:pt x="110418" y="2014013"/>
                  <a:pt x="126631" y="2001043"/>
                </a:cubicBezTo>
                <a:cubicBezTo>
                  <a:pt x="129873" y="1991315"/>
                  <a:pt x="131082" y="1980653"/>
                  <a:pt x="136358" y="1971860"/>
                </a:cubicBezTo>
                <a:cubicBezTo>
                  <a:pt x="141077" y="1963996"/>
                  <a:pt x="148851" y="1958374"/>
                  <a:pt x="155814" y="1952405"/>
                </a:cubicBezTo>
                <a:cubicBezTo>
                  <a:pt x="171578" y="1938893"/>
                  <a:pt x="190563" y="1928927"/>
                  <a:pt x="204452" y="1913494"/>
                </a:cubicBezTo>
                <a:cubicBezTo>
                  <a:pt x="220094" y="1896114"/>
                  <a:pt x="243363" y="1855128"/>
                  <a:pt x="243363" y="1855128"/>
                </a:cubicBezTo>
                <a:cubicBezTo>
                  <a:pt x="236878" y="1848643"/>
                  <a:pt x="225706" y="1844666"/>
                  <a:pt x="223907" y="1835673"/>
                </a:cubicBezTo>
                <a:cubicBezTo>
                  <a:pt x="216597" y="1799123"/>
                  <a:pt x="251414" y="1802045"/>
                  <a:pt x="272545" y="1796763"/>
                </a:cubicBezTo>
                <a:cubicBezTo>
                  <a:pt x="307311" y="1761997"/>
                  <a:pt x="274566" y="1788069"/>
                  <a:pt x="330911" y="1767580"/>
                </a:cubicBezTo>
                <a:cubicBezTo>
                  <a:pt x="354119" y="1759141"/>
                  <a:pt x="376307" y="1748125"/>
                  <a:pt x="399005" y="1738397"/>
                </a:cubicBezTo>
                <a:cubicBezTo>
                  <a:pt x="405490" y="1731912"/>
                  <a:pt x="410596" y="1723660"/>
                  <a:pt x="418460" y="1718941"/>
                </a:cubicBezTo>
                <a:cubicBezTo>
                  <a:pt x="428425" y="1712962"/>
                  <a:pt x="479291" y="1701302"/>
                  <a:pt x="486554" y="1699486"/>
                </a:cubicBezTo>
                <a:cubicBezTo>
                  <a:pt x="502767" y="1689758"/>
                  <a:pt x="517163" y="1675997"/>
                  <a:pt x="535192" y="1670303"/>
                </a:cubicBezTo>
                <a:cubicBezTo>
                  <a:pt x="579464" y="1656323"/>
                  <a:pt x="671380" y="1641120"/>
                  <a:pt x="671380" y="1641120"/>
                </a:cubicBezTo>
                <a:cubicBezTo>
                  <a:pt x="778988" y="1555032"/>
                  <a:pt x="662653" y="1656164"/>
                  <a:pt x="758928" y="1543843"/>
                </a:cubicBezTo>
                <a:cubicBezTo>
                  <a:pt x="880519" y="1401987"/>
                  <a:pt x="802208" y="1523592"/>
                  <a:pt x="865933" y="1417384"/>
                </a:cubicBezTo>
                <a:cubicBezTo>
                  <a:pt x="889242" y="1324140"/>
                  <a:pt x="858486" y="1439724"/>
                  <a:pt x="895116" y="1329835"/>
                </a:cubicBezTo>
                <a:cubicBezTo>
                  <a:pt x="902581" y="1307440"/>
                  <a:pt x="908086" y="1284439"/>
                  <a:pt x="914571" y="1261741"/>
                </a:cubicBezTo>
                <a:cubicBezTo>
                  <a:pt x="917814" y="1177435"/>
                  <a:pt x="920086" y="1093085"/>
                  <a:pt x="924299" y="1008822"/>
                </a:cubicBezTo>
                <a:cubicBezTo>
                  <a:pt x="930974" y="875316"/>
                  <a:pt x="924164" y="912082"/>
                  <a:pt x="943754" y="833724"/>
                </a:cubicBezTo>
                <a:cubicBezTo>
                  <a:pt x="938566" y="750712"/>
                  <a:pt x="923001" y="605451"/>
                  <a:pt x="943754" y="522439"/>
                </a:cubicBezTo>
                <a:cubicBezTo>
                  <a:pt x="951173" y="492762"/>
                  <a:pt x="982718" y="473638"/>
                  <a:pt x="992392" y="444618"/>
                </a:cubicBezTo>
                <a:cubicBezTo>
                  <a:pt x="1005363" y="405707"/>
                  <a:pt x="992392" y="418678"/>
                  <a:pt x="1031303" y="405707"/>
                </a:cubicBezTo>
                <a:cubicBezTo>
                  <a:pt x="1037788" y="395979"/>
                  <a:pt x="1043059" y="385322"/>
                  <a:pt x="1050758" y="376524"/>
                </a:cubicBezTo>
                <a:cubicBezTo>
                  <a:pt x="1130426" y="285476"/>
                  <a:pt x="1075073" y="364373"/>
                  <a:pt x="1118852" y="298703"/>
                </a:cubicBezTo>
                <a:cubicBezTo>
                  <a:pt x="1168748" y="315336"/>
                  <a:pt x="1135079" y="314889"/>
                  <a:pt x="1157763" y="269520"/>
                </a:cubicBezTo>
                <a:cubicBezTo>
                  <a:pt x="1161864" y="261317"/>
                  <a:pt x="1136686" y="266277"/>
                  <a:pt x="1148035" y="259792"/>
                </a:cubicBezTo>
                <a:close/>
              </a:path>
            </a:pathLst>
          </a:custGeom>
          <a:solidFill>
            <a:srgbClr val="FFCCCC"/>
          </a:solidFill>
          <a:ln w="76200" cap="flat" cmpd="sng" algn="ctr">
            <a:solidFill>
              <a:srgbClr val="FFFFFF"/>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 name="Freihandform 6"/>
          <p:cNvSpPr/>
          <p:nvPr/>
        </p:nvSpPr>
        <p:spPr bwMode="auto">
          <a:xfrm>
            <a:off x="2412455" y="1901153"/>
            <a:ext cx="1906626" cy="4460740"/>
          </a:xfrm>
          <a:custGeom>
            <a:avLst/>
            <a:gdLst>
              <a:gd name="connsiteX0" fmla="*/ 155643 w 1855187"/>
              <a:gd name="connsiteY0" fmla="*/ 476672 h 4523378"/>
              <a:gd name="connsiteX1" fmla="*/ 233464 w 1855187"/>
              <a:gd name="connsiteY1" fmla="*/ 447489 h 4523378"/>
              <a:gd name="connsiteX2" fmla="*/ 252919 w 1855187"/>
              <a:gd name="connsiteY2" fmla="*/ 418306 h 4523378"/>
              <a:gd name="connsiteX3" fmla="*/ 311285 w 1855187"/>
              <a:gd name="connsiteY3" fmla="*/ 398851 h 4523378"/>
              <a:gd name="connsiteX4" fmla="*/ 359923 w 1855187"/>
              <a:gd name="connsiteY4" fmla="*/ 408578 h 4523378"/>
              <a:gd name="connsiteX5" fmla="*/ 379379 w 1855187"/>
              <a:gd name="connsiteY5" fmla="*/ 428034 h 4523378"/>
              <a:gd name="connsiteX6" fmla="*/ 408562 w 1855187"/>
              <a:gd name="connsiteY6" fmla="*/ 437761 h 4523378"/>
              <a:gd name="connsiteX7" fmla="*/ 428017 w 1855187"/>
              <a:gd name="connsiteY7" fmla="*/ 466944 h 4523378"/>
              <a:gd name="connsiteX8" fmla="*/ 476655 w 1855187"/>
              <a:gd name="connsiteY8" fmla="*/ 505855 h 4523378"/>
              <a:gd name="connsiteX9" fmla="*/ 505838 w 1855187"/>
              <a:gd name="connsiteY9" fmla="*/ 515582 h 4523378"/>
              <a:gd name="connsiteX10" fmla="*/ 535021 w 1855187"/>
              <a:gd name="connsiteY10" fmla="*/ 535038 h 4523378"/>
              <a:gd name="connsiteX11" fmla="*/ 583660 w 1855187"/>
              <a:gd name="connsiteY11" fmla="*/ 573948 h 4523378"/>
              <a:gd name="connsiteX12" fmla="*/ 612843 w 1855187"/>
              <a:gd name="connsiteY12" fmla="*/ 583676 h 4523378"/>
              <a:gd name="connsiteX13" fmla="*/ 690664 w 1855187"/>
              <a:gd name="connsiteY13" fmla="*/ 573948 h 4523378"/>
              <a:gd name="connsiteX14" fmla="*/ 749030 w 1855187"/>
              <a:gd name="connsiteY14" fmla="*/ 544765 h 4523378"/>
              <a:gd name="connsiteX15" fmla="*/ 778213 w 1855187"/>
              <a:gd name="connsiteY15" fmla="*/ 535038 h 4523378"/>
              <a:gd name="connsiteX16" fmla="*/ 826851 w 1855187"/>
              <a:gd name="connsiteY16" fmla="*/ 486400 h 4523378"/>
              <a:gd name="connsiteX17" fmla="*/ 856034 w 1855187"/>
              <a:gd name="connsiteY17" fmla="*/ 466944 h 4523378"/>
              <a:gd name="connsiteX18" fmla="*/ 885217 w 1855187"/>
              <a:gd name="connsiteY18" fmla="*/ 437761 h 4523378"/>
              <a:gd name="connsiteX19" fmla="*/ 904672 w 1855187"/>
              <a:gd name="connsiteY19" fmla="*/ 408578 h 4523378"/>
              <a:gd name="connsiteX20" fmla="*/ 963038 w 1855187"/>
              <a:gd name="connsiteY20" fmla="*/ 369668 h 4523378"/>
              <a:gd name="connsiteX21" fmla="*/ 1021404 w 1855187"/>
              <a:gd name="connsiteY21" fmla="*/ 340485 h 4523378"/>
              <a:gd name="connsiteX22" fmla="*/ 1050587 w 1855187"/>
              <a:gd name="connsiteY22" fmla="*/ 321029 h 4523378"/>
              <a:gd name="connsiteX23" fmla="*/ 1070043 w 1855187"/>
              <a:gd name="connsiteY23" fmla="*/ 155659 h 4523378"/>
              <a:gd name="connsiteX24" fmla="*/ 1089498 w 1855187"/>
              <a:gd name="connsiteY24" fmla="*/ 116748 h 4523378"/>
              <a:gd name="connsiteX25" fmla="*/ 1118681 w 1855187"/>
              <a:gd name="connsiteY25" fmla="*/ 107021 h 4523378"/>
              <a:gd name="connsiteX26" fmla="*/ 1147864 w 1855187"/>
              <a:gd name="connsiteY26" fmla="*/ 87565 h 4523378"/>
              <a:gd name="connsiteX27" fmla="*/ 1186775 w 1855187"/>
              <a:gd name="connsiteY27" fmla="*/ 68110 h 4523378"/>
              <a:gd name="connsiteX28" fmla="*/ 1225685 w 1855187"/>
              <a:gd name="connsiteY28" fmla="*/ 29200 h 4523378"/>
              <a:gd name="connsiteX29" fmla="*/ 1245140 w 1855187"/>
              <a:gd name="connsiteY29" fmla="*/ 9744 h 4523378"/>
              <a:gd name="connsiteX30" fmla="*/ 1322962 w 1855187"/>
              <a:gd name="connsiteY30" fmla="*/ 9744 h 4523378"/>
              <a:gd name="connsiteX31" fmla="*/ 1352145 w 1855187"/>
              <a:gd name="connsiteY31" fmla="*/ 29200 h 4523378"/>
              <a:gd name="connsiteX32" fmla="*/ 1381328 w 1855187"/>
              <a:gd name="connsiteY32" fmla="*/ 38927 h 4523378"/>
              <a:gd name="connsiteX33" fmla="*/ 1410511 w 1855187"/>
              <a:gd name="connsiteY33" fmla="*/ 68110 h 4523378"/>
              <a:gd name="connsiteX34" fmla="*/ 1449421 w 1855187"/>
              <a:gd name="connsiteY34" fmla="*/ 87565 h 4523378"/>
              <a:gd name="connsiteX35" fmla="*/ 1459149 w 1855187"/>
              <a:gd name="connsiteY35" fmla="*/ 116748 h 4523378"/>
              <a:gd name="connsiteX36" fmla="*/ 1478604 w 1855187"/>
              <a:gd name="connsiteY36" fmla="*/ 136204 h 4523378"/>
              <a:gd name="connsiteX37" fmla="*/ 1488332 w 1855187"/>
              <a:gd name="connsiteY37" fmla="*/ 175114 h 4523378"/>
              <a:gd name="connsiteX38" fmla="*/ 1536970 w 1855187"/>
              <a:gd name="connsiteY38" fmla="*/ 223753 h 4523378"/>
              <a:gd name="connsiteX39" fmla="*/ 1566153 w 1855187"/>
              <a:gd name="connsiteY39" fmla="*/ 282119 h 4523378"/>
              <a:gd name="connsiteX40" fmla="*/ 1575881 w 1855187"/>
              <a:gd name="connsiteY40" fmla="*/ 311302 h 4523378"/>
              <a:gd name="connsiteX41" fmla="*/ 1595336 w 1855187"/>
              <a:gd name="connsiteY41" fmla="*/ 350212 h 4523378"/>
              <a:gd name="connsiteX42" fmla="*/ 1614792 w 1855187"/>
              <a:gd name="connsiteY42" fmla="*/ 564221 h 4523378"/>
              <a:gd name="connsiteX43" fmla="*/ 1595336 w 1855187"/>
              <a:gd name="connsiteY43" fmla="*/ 1225702 h 4523378"/>
              <a:gd name="connsiteX44" fmla="*/ 1585609 w 1855187"/>
              <a:gd name="connsiteY44" fmla="*/ 1556442 h 4523378"/>
              <a:gd name="connsiteX45" fmla="*/ 1575881 w 1855187"/>
              <a:gd name="connsiteY45" fmla="*/ 1614808 h 4523378"/>
              <a:gd name="connsiteX46" fmla="*/ 1585609 w 1855187"/>
              <a:gd name="connsiteY46" fmla="*/ 1828817 h 4523378"/>
              <a:gd name="connsiteX47" fmla="*/ 1575881 w 1855187"/>
              <a:gd name="connsiteY47" fmla="*/ 1974731 h 4523378"/>
              <a:gd name="connsiteX48" fmla="*/ 1566153 w 1855187"/>
              <a:gd name="connsiteY48" fmla="*/ 2072008 h 4523378"/>
              <a:gd name="connsiteX49" fmla="*/ 1595336 w 1855187"/>
              <a:gd name="connsiteY49" fmla="*/ 2334655 h 4523378"/>
              <a:gd name="connsiteX50" fmla="*/ 1605064 w 1855187"/>
              <a:gd name="connsiteY50" fmla="*/ 2655668 h 4523378"/>
              <a:gd name="connsiteX51" fmla="*/ 1634247 w 1855187"/>
              <a:gd name="connsiteY51" fmla="*/ 2996136 h 4523378"/>
              <a:gd name="connsiteX52" fmla="*/ 1653702 w 1855187"/>
              <a:gd name="connsiteY52" fmla="*/ 3035046 h 4523378"/>
              <a:gd name="connsiteX53" fmla="*/ 1673158 w 1855187"/>
              <a:gd name="connsiteY53" fmla="*/ 3103140 h 4523378"/>
              <a:gd name="connsiteX54" fmla="*/ 1682885 w 1855187"/>
              <a:gd name="connsiteY54" fmla="*/ 3132323 h 4523378"/>
              <a:gd name="connsiteX55" fmla="*/ 1702340 w 1855187"/>
              <a:gd name="connsiteY55" fmla="*/ 3287965 h 4523378"/>
              <a:gd name="connsiteX56" fmla="*/ 1721796 w 1855187"/>
              <a:gd name="connsiteY56" fmla="*/ 3346331 h 4523378"/>
              <a:gd name="connsiteX57" fmla="*/ 1741251 w 1855187"/>
              <a:gd name="connsiteY57" fmla="*/ 3375514 h 4523378"/>
              <a:gd name="connsiteX58" fmla="*/ 1750979 w 1855187"/>
              <a:gd name="connsiteY58" fmla="*/ 3414425 h 4523378"/>
              <a:gd name="connsiteX59" fmla="*/ 1760706 w 1855187"/>
              <a:gd name="connsiteY59" fmla="*/ 3443608 h 4523378"/>
              <a:gd name="connsiteX60" fmla="*/ 1750979 w 1855187"/>
              <a:gd name="connsiteY60" fmla="*/ 3482519 h 4523378"/>
              <a:gd name="connsiteX61" fmla="*/ 1799617 w 1855187"/>
              <a:gd name="connsiteY61" fmla="*/ 3492246 h 4523378"/>
              <a:gd name="connsiteX62" fmla="*/ 1819072 w 1855187"/>
              <a:gd name="connsiteY62" fmla="*/ 3774348 h 4523378"/>
              <a:gd name="connsiteX63" fmla="*/ 1838528 w 1855187"/>
              <a:gd name="connsiteY63" fmla="*/ 3793804 h 4523378"/>
              <a:gd name="connsiteX64" fmla="*/ 1838528 w 1855187"/>
              <a:gd name="connsiteY64" fmla="*/ 4036995 h 4523378"/>
              <a:gd name="connsiteX65" fmla="*/ 1819072 w 1855187"/>
              <a:gd name="connsiteY65" fmla="*/ 4095361 h 4523378"/>
              <a:gd name="connsiteX66" fmla="*/ 1799617 w 1855187"/>
              <a:gd name="connsiteY66" fmla="*/ 4124544 h 4523378"/>
              <a:gd name="connsiteX67" fmla="*/ 1770434 w 1855187"/>
              <a:gd name="connsiteY67" fmla="*/ 4192638 h 4523378"/>
              <a:gd name="connsiteX68" fmla="*/ 1731523 w 1855187"/>
              <a:gd name="connsiteY68" fmla="*/ 4251004 h 4523378"/>
              <a:gd name="connsiteX69" fmla="*/ 1673158 w 1855187"/>
              <a:gd name="connsiteY69" fmla="*/ 4289914 h 4523378"/>
              <a:gd name="connsiteX70" fmla="*/ 1614792 w 1855187"/>
              <a:gd name="connsiteY70" fmla="*/ 4328825 h 4523378"/>
              <a:gd name="connsiteX71" fmla="*/ 1536970 w 1855187"/>
              <a:gd name="connsiteY71" fmla="*/ 4387191 h 4523378"/>
              <a:gd name="connsiteX72" fmla="*/ 1468877 w 1855187"/>
              <a:gd name="connsiteY72" fmla="*/ 4435829 h 4523378"/>
              <a:gd name="connsiteX73" fmla="*/ 1410511 w 1855187"/>
              <a:gd name="connsiteY73" fmla="*/ 4474740 h 4523378"/>
              <a:gd name="connsiteX74" fmla="*/ 1313234 w 1855187"/>
              <a:gd name="connsiteY74" fmla="*/ 4484468 h 4523378"/>
              <a:gd name="connsiteX75" fmla="*/ 1118681 w 1855187"/>
              <a:gd name="connsiteY75" fmla="*/ 4513651 h 4523378"/>
              <a:gd name="connsiteX76" fmla="*/ 778213 w 1855187"/>
              <a:gd name="connsiteY76" fmla="*/ 4523378 h 4523378"/>
              <a:gd name="connsiteX77" fmla="*/ 642026 w 1855187"/>
              <a:gd name="connsiteY77" fmla="*/ 4513651 h 4523378"/>
              <a:gd name="connsiteX78" fmla="*/ 573932 w 1855187"/>
              <a:gd name="connsiteY78" fmla="*/ 4494195 h 4523378"/>
              <a:gd name="connsiteX79" fmla="*/ 525294 w 1855187"/>
              <a:gd name="connsiteY79" fmla="*/ 4484468 h 4523378"/>
              <a:gd name="connsiteX80" fmla="*/ 466928 w 1855187"/>
              <a:gd name="connsiteY80" fmla="*/ 4455285 h 4523378"/>
              <a:gd name="connsiteX81" fmla="*/ 428017 w 1855187"/>
              <a:gd name="connsiteY81" fmla="*/ 4445557 h 4523378"/>
              <a:gd name="connsiteX82" fmla="*/ 398834 w 1855187"/>
              <a:gd name="connsiteY82" fmla="*/ 4416374 h 4523378"/>
              <a:gd name="connsiteX83" fmla="*/ 359923 w 1855187"/>
              <a:gd name="connsiteY83" fmla="*/ 4396919 h 4523378"/>
              <a:gd name="connsiteX84" fmla="*/ 350196 w 1855187"/>
              <a:gd name="connsiteY84" fmla="*/ 4367736 h 4523378"/>
              <a:gd name="connsiteX85" fmla="*/ 321013 w 1855187"/>
              <a:gd name="connsiteY85" fmla="*/ 4348280 h 4523378"/>
              <a:gd name="connsiteX86" fmla="*/ 214009 w 1855187"/>
              <a:gd name="connsiteY86" fmla="*/ 4299642 h 4523378"/>
              <a:gd name="connsiteX87" fmla="*/ 165370 w 1855187"/>
              <a:gd name="connsiteY87" fmla="*/ 4231548 h 4523378"/>
              <a:gd name="connsiteX88" fmla="*/ 155643 w 1855187"/>
              <a:gd name="connsiteY88" fmla="*/ 4192638 h 4523378"/>
              <a:gd name="connsiteX89" fmla="*/ 136187 w 1855187"/>
              <a:gd name="connsiteY89" fmla="*/ 4173182 h 4523378"/>
              <a:gd name="connsiteX90" fmla="*/ 116732 w 1855187"/>
              <a:gd name="connsiteY90" fmla="*/ 4144000 h 4523378"/>
              <a:gd name="connsiteX91" fmla="*/ 77821 w 1855187"/>
              <a:gd name="connsiteY91" fmla="*/ 4095361 h 4523378"/>
              <a:gd name="connsiteX92" fmla="*/ 29183 w 1855187"/>
              <a:gd name="connsiteY92" fmla="*/ 4017540 h 4523378"/>
              <a:gd name="connsiteX93" fmla="*/ 9728 w 1855187"/>
              <a:gd name="connsiteY93" fmla="*/ 3939719 h 4523378"/>
              <a:gd name="connsiteX94" fmla="*/ 0 w 1855187"/>
              <a:gd name="connsiteY94" fmla="*/ 3910536 h 4523378"/>
              <a:gd name="connsiteX95" fmla="*/ 19455 w 1855187"/>
              <a:gd name="connsiteY95" fmla="*/ 3881353 h 452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855187" h="4523378">
                <a:moveTo>
                  <a:pt x="155643" y="476672"/>
                </a:moveTo>
                <a:cubicBezTo>
                  <a:pt x="190441" y="469712"/>
                  <a:pt x="208416" y="472537"/>
                  <a:pt x="233464" y="447489"/>
                </a:cubicBezTo>
                <a:cubicBezTo>
                  <a:pt x="241731" y="439222"/>
                  <a:pt x="243005" y="424502"/>
                  <a:pt x="252919" y="418306"/>
                </a:cubicBezTo>
                <a:cubicBezTo>
                  <a:pt x="270309" y="407437"/>
                  <a:pt x="311285" y="398851"/>
                  <a:pt x="311285" y="398851"/>
                </a:cubicBezTo>
                <a:cubicBezTo>
                  <a:pt x="327498" y="402093"/>
                  <a:pt x="344726" y="402065"/>
                  <a:pt x="359923" y="408578"/>
                </a:cubicBezTo>
                <a:cubicBezTo>
                  <a:pt x="368353" y="412191"/>
                  <a:pt x="371514" y="423315"/>
                  <a:pt x="379379" y="428034"/>
                </a:cubicBezTo>
                <a:cubicBezTo>
                  <a:pt x="388172" y="433309"/>
                  <a:pt x="398834" y="434519"/>
                  <a:pt x="408562" y="437761"/>
                </a:cubicBezTo>
                <a:cubicBezTo>
                  <a:pt x="415047" y="447489"/>
                  <a:pt x="420714" y="457815"/>
                  <a:pt x="428017" y="466944"/>
                </a:cubicBezTo>
                <a:cubicBezTo>
                  <a:pt x="440082" y="482025"/>
                  <a:pt x="459799" y="497427"/>
                  <a:pt x="476655" y="505855"/>
                </a:cubicBezTo>
                <a:cubicBezTo>
                  <a:pt x="485826" y="510441"/>
                  <a:pt x="496110" y="512340"/>
                  <a:pt x="505838" y="515582"/>
                </a:cubicBezTo>
                <a:cubicBezTo>
                  <a:pt x="515566" y="522067"/>
                  <a:pt x="525892" y="527735"/>
                  <a:pt x="535021" y="535038"/>
                </a:cubicBezTo>
                <a:cubicBezTo>
                  <a:pt x="565179" y="559164"/>
                  <a:pt x="543743" y="553989"/>
                  <a:pt x="583660" y="573948"/>
                </a:cubicBezTo>
                <a:cubicBezTo>
                  <a:pt x="592831" y="578534"/>
                  <a:pt x="603115" y="580433"/>
                  <a:pt x="612843" y="583676"/>
                </a:cubicBezTo>
                <a:cubicBezTo>
                  <a:pt x="638783" y="580433"/>
                  <a:pt x="664943" y="578624"/>
                  <a:pt x="690664" y="573948"/>
                </a:cubicBezTo>
                <a:cubicBezTo>
                  <a:pt x="729091" y="566961"/>
                  <a:pt x="713422" y="562569"/>
                  <a:pt x="749030" y="544765"/>
                </a:cubicBezTo>
                <a:cubicBezTo>
                  <a:pt x="758201" y="540179"/>
                  <a:pt x="768485" y="538280"/>
                  <a:pt x="778213" y="535038"/>
                </a:cubicBezTo>
                <a:cubicBezTo>
                  <a:pt x="856036" y="483154"/>
                  <a:pt x="762000" y="551251"/>
                  <a:pt x="826851" y="486400"/>
                </a:cubicBezTo>
                <a:cubicBezTo>
                  <a:pt x="835118" y="478133"/>
                  <a:pt x="847053" y="474429"/>
                  <a:pt x="856034" y="466944"/>
                </a:cubicBezTo>
                <a:cubicBezTo>
                  <a:pt x="866602" y="458137"/>
                  <a:pt x="876410" y="448329"/>
                  <a:pt x="885217" y="437761"/>
                </a:cubicBezTo>
                <a:cubicBezTo>
                  <a:pt x="892701" y="428780"/>
                  <a:pt x="895874" y="416277"/>
                  <a:pt x="904672" y="408578"/>
                </a:cubicBezTo>
                <a:cubicBezTo>
                  <a:pt x="922269" y="393181"/>
                  <a:pt x="943583" y="382638"/>
                  <a:pt x="963038" y="369668"/>
                </a:cubicBezTo>
                <a:cubicBezTo>
                  <a:pt x="1000755" y="344523"/>
                  <a:pt x="981127" y="353910"/>
                  <a:pt x="1021404" y="340485"/>
                </a:cubicBezTo>
                <a:cubicBezTo>
                  <a:pt x="1031132" y="334000"/>
                  <a:pt x="1047612" y="332335"/>
                  <a:pt x="1050587" y="321029"/>
                </a:cubicBezTo>
                <a:cubicBezTo>
                  <a:pt x="1064712" y="267353"/>
                  <a:pt x="1059658" y="210182"/>
                  <a:pt x="1070043" y="155659"/>
                </a:cubicBezTo>
                <a:cubicBezTo>
                  <a:pt x="1072756" y="141414"/>
                  <a:pt x="1079244" y="127002"/>
                  <a:pt x="1089498" y="116748"/>
                </a:cubicBezTo>
                <a:cubicBezTo>
                  <a:pt x="1096749" y="109497"/>
                  <a:pt x="1108953" y="110263"/>
                  <a:pt x="1118681" y="107021"/>
                </a:cubicBezTo>
                <a:cubicBezTo>
                  <a:pt x="1128409" y="100536"/>
                  <a:pt x="1137713" y="93366"/>
                  <a:pt x="1147864" y="87565"/>
                </a:cubicBezTo>
                <a:cubicBezTo>
                  <a:pt x="1160455" y="80370"/>
                  <a:pt x="1176521" y="78364"/>
                  <a:pt x="1186775" y="68110"/>
                </a:cubicBezTo>
                <a:cubicBezTo>
                  <a:pt x="1238655" y="16230"/>
                  <a:pt x="1147864" y="55139"/>
                  <a:pt x="1225685" y="29200"/>
                </a:cubicBezTo>
                <a:cubicBezTo>
                  <a:pt x="1232170" y="22715"/>
                  <a:pt x="1237276" y="14463"/>
                  <a:pt x="1245140" y="9744"/>
                </a:cubicBezTo>
                <a:cubicBezTo>
                  <a:pt x="1275051" y="-8203"/>
                  <a:pt x="1288388" y="2830"/>
                  <a:pt x="1322962" y="9744"/>
                </a:cubicBezTo>
                <a:cubicBezTo>
                  <a:pt x="1332690" y="16229"/>
                  <a:pt x="1341688" y="23971"/>
                  <a:pt x="1352145" y="29200"/>
                </a:cubicBezTo>
                <a:cubicBezTo>
                  <a:pt x="1361316" y="33786"/>
                  <a:pt x="1372796" y="33239"/>
                  <a:pt x="1381328" y="38927"/>
                </a:cubicBezTo>
                <a:cubicBezTo>
                  <a:pt x="1392775" y="46558"/>
                  <a:pt x="1399316" y="60114"/>
                  <a:pt x="1410511" y="68110"/>
                </a:cubicBezTo>
                <a:cubicBezTo>
                  <a:pt x="1422311" y="76538"/>
                  <a:pt x="1436451" y="81080"/>
                  <a:pt x="1449421" y="87565"/>
                </a:cubicBezTo>
                <a:cubicBezTo>
                  <a:pt x="1452664" y="97293"/>
                  <a:pt x="1453873" y="107955"/>
                  <a:pt x="1459149" y="116748"/>
                </a:cubicBezTo>
                <a:cubicBezTo>
                  <a:pt x="1463868" y="124612"/>
                  <a:pt x="1474502" y="128001"/>
                  <a:pt x="1478604" y="136204"/>
                </a:cubicBezTo>
                <a:cubicBezTo>
                  <a:pt x="1484583" y="148162"/>
                  <a:pt x="1480916" y="163990"/>
                  <a:pt x="1488332" y="175114"/>
                </a:cubicBezTo>
                <a:cubicBezTo>
                  <a:pt x="1501050" y="194192"/>
                  <a:pt x="1536970" y="223753"/>
                  <a:pt x="1536970" y="223753"/>
                </a:cubicBezTo>
                <a:cubicBezTo>
                  <a:pt x="1561422" y="297106"/>
                  <a:pt x="1528438" y="206689"/>
                  <a:pt x="1566153" y="282119"/>
                </a:cubicBezTo>
                <a:cubicBezTo>
                  <a:pt x="1570739" y="291290"/>
                  <a:pt x="1571842" y="301877"/>
                  <a:pt x="1575881" y="311302"/>
                </a:cubicBezTo>
                <a:cubicBezTo>
                  <a:pt x="1581593" y="324630"/>
                  <a:pt x="1588851" y="337242"/>
                  <a:pt x="1595336" y="350212"/>
                </a:cubicBezTo>
                <a:cubicBezTo>
                  <a:pt x="1612690" y="436980"/>
                  <a:pt x="1614792" y="435839"/>
                  <a:pt x="1614792" y="564221"/>
                </a:cubicBezTo>
                <a:cubicBezTo>
                  <a:pt x="1614792" y="1022912"/>
                  <a:pt x="1617905" y="954881"/>
                  <a:pt x="1595336" y="1225702"/>
                </a:cubicBezTo>
                <a:cubicBezTo>
                  <a:pt x="1592094" y="1335949"/>
                  <a:pt x="1591117" y="1446285"/>
                  <a:pt x="1585609" y="1556442"/>
                </a:cubicBezTo>
                <a:cubicBezTo>
                  <a:pt x="1584624" y="1576141"/>
                  <a:pt x="1575881" y="1595084"/>
                  <a:pt x="1575881" y="1614808"/>
                </a:cubicBezTo>
                <a:cubicBezTo>
                  <a:pt x="1575881" y="1686218"/>
                  <a:pt x="1582366" y="1757481"/>
                  <a:pt x="1585609" y="1828817"/>
                </a:cubicBezTo>
                <a:cubicBezTo>
                  <a:pt x="1582366" y="1877455"/>
                  <a:pt x="1579768" y="1926140"/>
                  <a:pt x="1575881" y="1974731"/>
                </a:cubicBezTo>
                <a:cubicBezTo>
                  <a:pt x="1573282" y="2007215"/>
                  <a:pt x="1566153" y="2039421"/>
                  <a:pt x="1566153" y="2072008"/>
                </a:cubicBezTo>
                <a:cubicBezTo>
                  <a:pt x="1566153" y="2183169"/>
                  <a:pt x="1577863" y="2229816"/>
                  <a:pt x="1595336" y="2334655"/>
                </a:cubicBezTo>
                <a:cubicBezTo>
                  <a:pt x="1598579" y="2441659"/>
                  <a:pt x="1600869" y="2548697"/>
                  <a:pt x="1605064" y="2655668"/>
                </a:cubicBezTo>
                <a:cubicBezTo>
                  <a:pt x="1608684" y="2747981"/>
                  <a:pt x="1616685" y="2903933"/>
                  <a:pt x="1634247" y="2996136"/>
                </a:cubicBezTo>
                <a:cubicBezTo>
                  <a:pt x="1636960" y="3010381"/>
                  <a:pt x="1647990" y="3021718"/>
                  <a:pt x="1653702" y="3035046"/>
                </a:cubicBezTo>
                <a:cubicBezTo>
                  <a:pt x="1663698" y="3058370"/>
                  <a:pt x="1666106" y="3078458"/>
                  <a:pt x="1673158" y="3103140"/>
                </a:cubicBezTo>
                <a:cubicBezTo>
                  <a:pt x="1675975" y="3112999"/>
                  <a:pt x="1679643" y="3122595"/>
                  <a:pt x="1682885" y="3132323"/>
                </a:cubicBezTo>
                <a:cubicBezTo>
                  <a:pt x="1686266" y="3166136"/>
                  <a:pt x="1692285" y="3247746"/>
                  <a:pt x="1702340" y="3287965"/>
                </a:cubicBezTo>
                <a:cubicBezTo>
                  <a:pt x="1707314" y="3307860"/>
                  <a:pt x="1710420" y="3329267"/>
                  <a:pt x="1721796" y="3346331"/>
                </a:cubicBezTo>
                <a:lnTo>
                  <a:pt x="1741251" y="3375514"/>
                </a:lnTo>
                <a:cubicBezTo>
                  <a:pt x="1744494" y="3388484"/>
                  <a:pt x="1747306" y="3401570"/>
                  <a:pt x="1750979" y="3414425"/>
                </a:cubicBezTo>
                <a:cubicBezTo>
                  <a:pt x="1753796" y="3424284"/>
                  <a:pt x="1760706" y="3433354"/>
                  <a:pt x="1760706" y="3443608"/>
                </a:cubicBezTo>
                <a:cubicBezTo>
                  <a:pt x="1760706" y="3456977"/>
                  <a:pt x="1754221" y="3469549"/>
                  <a:pt x="1750979" y="3482519"/>
                </a:cubicBezTo>
                <a:cubicBezTo>
                  <a:pt x="1767192" y="3485761"/>
                  <a:pt x="1794866" y="3476410"/>
                  <a:pt x="1799617" y="3492246"/>
                </a:cubicBezTo>
                <a:cubicBezTo>
                  <a:pt x="1812566" y="3535408"/>
                  <a:pt x="1802410" y="3707701"/>
                  <a:pt x="1819072" y="3774348"/>
                </a:cubicBezTo>
                <a:cubicBezTo>
                  <a:pt x="1821296" y="3783246"/>
                  <a:pt x="1832043" y="3787319"/>
                  <a:pt x="1838528" y="3793804"/>
                </a:cubicBezTo>
                <a:cubicBezTo>
                  <a:pt x="1862912" y="3891345"/>
                  <a:pt x="1858458" y="3857629"/>
                  <a:pt x="1838528" y="4036995"/>
                </a:cubicBezTo>
                <a:cubicBezTo>
                  <a:pt x="1836263" y="4057377"/>
                  <a:pt x="1830448" y="4078297"/>
                  <a:pt x="1819072" y="4095361"/>
                </a:cubicBezTo>
                <a:lnTo>
                  <a:pt x="1799617" y="4124544"/>
                </a:lnTo>
                <a:cubicBezTo>
                  <a:pt x="1779371" y="4205525"/>
                  <a:pt x="1804023" y="4125461"/>
                  <a:pt x="1770434" y="4192638"/>
                </a:cubicBezTo>
                <a:cubicBezTo>
                  <a:pt x="1749775" y="4233955"/>
                  <a:pt x="1776785" y="4215800"/>
                  <a:pt x="1731523" y="4251004"/>
                </a:cubicBezTo>
                <a:cubicBezTo>
                  <a:pt x="1713066" y="4265359"/>
                  <a:pt x="1673158" y="4289914"/>
                  <a:pt x="1673158" y="4289914"/>
                </a:cubicBezTo>
                <a:cubicBezTo>
                  <a:pt x="1624313" y="4363180"/>
                  <a:pt x="1690171" y="4278572"/>
                  <a:pt x="1614792" y="4328825"/>
                </a:cubicBezTo>
                <a:cubicBezTo>
                  <a:pt x="1503014" y="4403344"/>
                  <a:pt x="1612899" y="4361881"/>
                  <a:pt x="1536970" y="4387191"/>
                </a:cubicBezTo>
                <a:cubicBezTo>
                  <a:pt x="1485386" y="4438775"/>
                  <a:pt x="1532896" y="4397417"/>
                  <a:pt x="1468877" y="4435829"/>
                </a:cubicBezTo>
                <a:cubicBezTo>
                  <a:pt x="1448827" y="4447859"/>
                  <a:pt x="1433777" y="4472413"/>
                  <a:pt x="1410511" y="4474740"/>
                </a:cubicBezTo>
                <a:lnTo>
                  <a:pt x="1313234" y="4484468"/>
                </a:lnTo>
                <a:cubicBezTo>
                  <a:pt x="1219080" y="4515852"/>
                  <a:pt x="1258929" y="4507927"/>
                  <a:pt x="1118681" y="4513651"/>
                </a:cubicBezTo>
                <a:cubicBezTo>
                  <a:pt x="1005240" y="4518281"/>
                  <a:pt x="891702" y="4520136"/>
                  <a:pt x="778213" y="4523378"/>
                </a:cubicBezTo>
                <a:cubicBezTo>
                  <a:pt x="732817" y="4520136"/>
                  <a:pt x="687259" y="4518677"/>
                  <a:pt x="642026" y="4513651"/>
                </a:cubicBezTo>
                <a:cubicBezTo>
                  <a:pt x="609271" y="4510012"/>
                  <a:pt x="603448" y="4501574"/>
                  <a:pt x="573932" y="4494195"/>
                </a:cubicBezTo>
                <a:cubicBezTo>
                  <a:pt x="557892" y="4490185"/>
                  <a:pt x="541507" y="4487710"/>
                  <a:pt x="525294" y="4484468"/>
                </a:cubicBezTo>
                <a:cubicBezTo>
                  <a:pt x="505839" y="4474740"/>
                  <a:pt x="487124" y="4463363"/>
                  <a:pt x="466928" y="4455285"/>
                </a:cubicBezTo>
                <a:cubicBezTo>
                  <a:pt x="454515" y="4450320"/>
                  <a:pt x="439625" y="4452190"/>
                  <a:pt x="428017" y="4445557"/>
                </a:cubicBezTo>
                <a:cubicBezTo>
                  <a:pt x="416073" y="4438732"/>
                  <a:pt x="410029" y="4424370"/>
                  <a:pt x="398834" y="4416374"/>
                </a:cubicBezTo>
                <a:cubicBezTo>
                  <a:pt x="387034" y="4407945"/>
                  <a:pt x="372893" y="4403404"/>
                  <a:pt x="359923" y="4396919"/>
                </a:cubicBezTo>
                <a:cubicBezTo>
                  <a:pt x="356681" y="4387191"/>
                  <a:pt x="356601" y="4375743"/>
                  <a:pt x="350196" y="4367736"/>
                </a:cubicBezTo>
                <a:cubicBezTo>
                  <a:pt x="342893" y="4358607"/>
                  <a:pt x="330527" y="4355075"/>
                  <a:pt x="321013" y="4348280"/>
                </a:cubicBezTo>
                <a:cubicBezTo>
                  <a:pt x="258403" y="4303558"/>
                  <a:pt x="304701" y="4325554"/>
                  <a:pt x="214009" y="4299642"/>
                </a:cubicBezTo>
                <a:cubicBezTo>
                  <a:pt x="173405" y="4259038"/>
                  <a:pt x="177792" y="4275026"/>
                  <a:pt x="165370" y="4231548"/>
                </a:cubicBezTo>
                <a:cubicBezTo>
                  <a:pt x="161697" y="4218693"/>
                  <a:pt x="161622" y="4204596"/>
                  <a:pt x="155643" y="4192638"/>
                </a:cubicBezTo>
                <a:cubicBezTo>
                  <a:pt x="151541" y="4184435"/>
                  <a:pt x="141917" y="4180344"/>
                  <a:pt x="136187" y="4173182"/>
                </a:cubicBezTo>
                <a:cubicBezTo>
                  <a:pt x="128884" y="4164053"/>
                  <a:pt x="124035" y="4153129"/>
                  <a:pt x="116732" y="4144000"/>
                </a:cubicBezTo>
                <a:cubicBezTo>
                  <a:pt x="61286" y="4074691"/>
                  <a:pt x="137707" y="4185186"/>
                  <a:pt x="77821" y="4095361"/>
                </a:cubicBezTo>
                <a:cubicBezTo>
                  <a:pt x="54669" y="4025904"/>
                  <a:pt x="75430" y="4048370"/>
                  <a:pt x="29183" y="4017540"/>
                </a:cubicBezTo>
                <a:cubicBezTo>
                  <a:pt x="6946" y="3950832"/>
                  <a:pt x="33205" y="4033628"/>
                  <a:pt x="9728" y="3939719"/>
                </a:cubicBezTo>
                <a:cubicBezTo>
                  <a:pt x="7241" y="3929771"/>
                  <a:pt x="3243" y="3920264"/>
                  <a:pt x="0" y="3910536"/>
                </a:cubicBezTo>
                <a:cubicBezTo>
                  <a:pt x="36061" y="3898515"/>
                  <a:pt x="33769" y="3909979"/>
                  <a:pt x="19455" y="3881353"/>
                </a:cubicBezTo>
              </a:path>
            </a:pathLst>
          </a:custGeom>
          <a:noFill/>
          <a:ln w="76200"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2" name="Titel 1"/>
          <p:cNvSpPr>
            <a:spLocks noGrp="1"/>
          </p:cNvSpPr>
          <p:nvPr>
            <p:ph type="title"/>
          </p:nvPr>
        </p:nvSpPr>
        <p:spPr>
          <a:xfrm>
            <a:off x="274454" y="430591"/>
            <a:ext cx="8930640" cy="640080"/>
          </a:xfrm>
        </p:spPr>
        <p:txBody>
          <a:bodyPr/>
          <a:lstStyle/>
          <a:p>
            <a:r>
              <a:rPr lang="de-DE" sz="2400" dirty="0" smtClean="0"/>
              <a:t>Binnendifferenzierung: </a:t>
            </a:r>
            <a:br>
              <a:rPr lang="de-DE" sz="2400" dirty="0" smtClean="0"/>
            </a:br>
            <a:r>
              <a:rPr lang="de-DE" sz="2400" dirty="0" smtClean="0"/>
              <a:t>Immissionsbasierte Abgrenzung der Gebiete</a:t>
            </a:r>
            <a:endParaRPr lang="de-DE" sz="2400" dirty="0"/>
          </a:p>
        </p:txBody>
      </p:sp>
      <p:sp>
        <p:nvSpPr>
          <p:cNvPr id="4" name="Fußzeilenplatzhalter 3"/>
          <p:cNvSpPr>
            <a:spLocks noGrp="1"/>
          </p:cNvSpPr>
          <p:nvPr>
            <p:ph type="ftr" sz="quarter" idx="10"/>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800" b="0" i="0" u="none" strike="noStrike" kern="1200" cap="none" spc="0" normalizeH="0" baseline="0" noProof="0" smtClean="0">
                <a:ln>
                  <a:noFill/>
                </a:ln>
                <a:solidFill>
                  <a:srgbClr val="000000"/>
                </a:solidFill>
                <a:effectLst/>
                <a:uLnTx/>
                <a:uFillTx/>
                <a:latin typeface="Arial" charset="0"/>
                <a:ea typeface="+mn-ea"/>
                <a:cs typeface="+mn-cs"/>
              </a:rPr>
              <a:t>LK NRW-FB 61</a:t>
            </a:r>
            <a:endParaRPr kumimoji="0" lang="de-DE" sz="18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Foliennummernplatzhalter 4"/>
          <p:cNvSpPr>
            <a:spLocks noGrp="1"/>
          </p:cNvSpPr>
          <p:nvPr>
            <p:ph type="sldNum" sz="quarter" idx="11"/>
          </p:nvPr>
        </p:nvSpPr>
        <p:spPr/>
        <p:txBody>
          <a:bodyPr/>
          <a:lstStyle/>
          <a:p>
            <a:pPr marL="0" marR="0" lvl="0" indent="0" algn="l" defTabSz="914400" rtl="0" eaLnBrk="1" fontAlgn="base" latinLnBrk="0" hangingPunct="1">
              <a:lnSpc>
                <a:spcPct val="100000"/>
              </a:lnSpc>
              <a:spcBef>
                <a:spcPct val="0"/>
              </a:spcBef>
              <a:spcAft>
                <a:spcPct val="0"/>
              </a:spcAft>
              <a:buClrTx/>
              <a:buSzTx/>
              <a:buFontTx/>
              <a:buNone/>
              <a:tabLst/>
              <a:defRPr/>
            </a:pPr>
            <a:fld id="{DD30A32B-51A8-4DBC-A942-3854F512F165}" type="slidenum">
              <a:rPr kumimoji="0" lang="de-DE" sz="18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9</a:t>
            </a:fld>
            <a:endParaRPr kumimoji="0" lang="de-DE" sz="1800" b="0" i="0" u="none" strike="noStrike" kern="1200" cap="none" spc="0" normalizeH="0" baseline="0" noProof="0">
              <a:ln>
                <a:noFill/>
              </a:ln>
              <a:solidFill>
                <a:srgbClr val="000000"/>
              </a:solidFill>
              <a:effectLst/>
              <a:uLnTx/>
              <a:uFillTx/>
              <a:latin typeface="Arial" charset="0"/>
              <a:ea typeface="+mn-ea"/>
              <a:cs typeface="+mn-cs"/>
            </a:endParaRPr>
          </a:p>
        </p:txBody>
      </p:sp>
      <p:sp>
        <p:nvSpPr>
          <p:cNvPr id="6" name="Freihandform 5"/>
          <p:cNvSpPr/>
          <p:nvPr/>
        </p:nvSpPr>
        <p:spPr bwMode="auto">
          <a:xfrm>
            <a:off x="505834" y="1910881"/>
            <a:ext cx="2451370" cy="4140200"/>
          </a:xfrm>
          <a:custGeom>
            <a:avLst/>
            <a:gdLst>
              <a:gd name="connsiteX0" fmla="*/ 1148035 w 3166463"/>
              <a:gd name="connsiteY0" fmla="*/ 259792 h 3003477"/>
              <a:gd name="connsiteX1" fmla="*/ 1225856 w 3166463"/>
              <a:gd name="connsiteY1" fmla="*/ 230609 h 3003477"/>
              <a:gd name="connsiteX2" fmla="*/ 1255039 w 3166463"/>
              <a:gd name="connsiteY2" fmla="*/ 220882 h 3003477"/>
              <a:gd name="connsiteX3" fmla="*/ 1313405 w 3166463"/>
              <a:gd name="connsiteY3" fmla="*/ 172243 h 3003477"/>
              <a:gd name="connsiteX4" fmla="*/ 1371771 w 3166463"/>
              <a:gd name="connsiteY4" fmla="*/ 143060 h 3003477"/>
              <a:gd name="connsiteX5" fmla="*/ 1400954 w 3166463"/>
              <a:gd name="connsiteY5" fmla="*/ 113877 h 3003477"/>
              <a:gd name="connsiteX6" fmla="*/ 1430137 w 3166463"/>
              <a:gd name="connsiteY6" fmla="*/ 104150 h 3003477"/>
              <a:gd name="connsiteX7" fmla="*/ 1469048 w 3166463"/>
              <a:gd name="connsiteY7" fmla="*/ 65239 h 3003477"/>
              <a:gd name="connsiteX8" fmla="*/ 1498231 w 3166463"/>
              <a:gd name="connsiteY8" fmla="*/ 55511 h 3003477"/>
              <a:gd name="connsiteX9" fmla="*/ 1527414 w 3166463"/>
              <a:gd name="connsiteY9" fmla="*/ 36056 h 3003477"/>
              <a:gd name="connsiteX10" fmla="*/ 1595507 w 3166463"/>
              <a:gd name="connsiteY10" fmla="*/ 26328 h 3003477"/>
              <a:gd name="connsiteX11" fmla="*/ 1624690 w 3166463"/>
              <a:gd name="connsiteY11" fmla="*/ 16601 h 3003477"/>
              <a:gd name="connsiteX12" fmla="*/ 1955431 w 3166463"/>
              <a:gd name="connsiteY12" fmla="*/ 16601 h 3003477"/>
              <a:gd name="connsiteX13" fmla="*/ 2120801 w 3166463"/>
              <a:gd name="connsiteY13" fmla="*/ 36056 h 3003477"/>
              <a:gd name="connsiteX14" fmla="*/ 2188894 w 3166463"/>
              <a:gd name="connsiteY14" fmla="*/ 45784 h 3003477"/>
              <a:gd name="connsiteX15" fmla="*/ 2266716 w 3166463"/>
              <a:gd name="connsiteY15" fmla="*/ 55511 h 3003477"/>
              <a:gd name="connsiteX16" fmla="*/ 2325082 w 3166463"/>
              <a:gd name="connsiteY16" fmla="*/ 74967 h 3003477"/>
              <a:gd name="connsiteX17" fmla="*/ 2354265 w 3166463"/>
              <a:gd name="connsiteY17" fmla="*/ 94422 h 3003477"/>
              <a:gd name="connsiteX18" fmla="*/ 2422358 w 3166463"/>
              <a:gd name="connsiteY18" fmla="*/ 113877 h 3003477"/>
              <a:gd name="connsiteX19" fmla="*/ 2451541 w 3166463"/>
              <a:gd name="connsiteY19" fmla="*/ 143060 h 3003477"/>
              <a:gd name="connsiteX20" fmla="*/ 2568273 w 3166463"/>
              <a:gd name="connsiteY20" fmla="*/ 191699 h 3003477"/>
              <a:gd name="connsiteX21" fmla="*/ 2607184 w 3166463"/>
              <a:gd name="connsiteY21" fmla="*/ 230609 h 3003477"/>
              <a:gd name="connsiteX22" fmla="*/ 2685005 w 3166463"/>
              <a:gd name="connsiteY22" fmla="*/ 250065 h 3003477"/>
              <a:gd name="connsiteX23" fmla="*/ 2723916 w 3166463"/>
              <a:gd name="connsiteY23" fmla="*/ 298703 h 3003477"/>
              <a:gd name="connsiteX24" fmla="*/ 2762826 w 3166463"/>
              <a:gd name="connsiteY24" fmla="*/ 366797 h 3003477"/>
              <a:gd name="connsiteX25" fmla="*/ 2792009 w 3166463"/>
              <a:gd name="connsiteY25" fmla="*/ 386252 h 3003477"/>
              <a:gd name="connsiteX26" fmla="*/ 2821192 w 3166463"/>
              <a:gd name="connsiteY26" fmla="*/ 415435 h 3003477"/>
              <a:gd name="connsiteX27" fmla="*/ 2860103 w 3166463"/>
              <a:gd name="connsiteY27" fmla="*/ 493256 h 3003477"/>
              <a:gd name="connsiteX28" fmla="*/ 2879558 w 3166463"/>
              <a:gd name="connsiteY28" fmla="*/ 522439 h 3003477"/>
              <a:gd name="connsiteX29" fmla="*/ 2889286 w 3166463"/>
              <a:gd name="connsiteY29" fmla="*/ 551622 h 3003477"/>
              <a:gd name="connsiteX30" fmla="*/ 2918469 w 3166463"/>
              <a:gd name="connsiteY30" fmla="*/ 571077 h 3003477"/>
              <a:gd name="connsiteX31" fmla="*/ 2937924 w 3166463"/>
              <a:gd name="connsiteY31" fmla="*/ 629443 h 3003477"/>
              <a:gd name="connsiteX32" fmla="*/ 2947652 w 3166463"/>
              <a:gd name="connsiteY32" fmla="*/ 658626 h 3003477"/>
              <a:gd name="connsiteX33" fmla="*/ 2996290 w 3166463"/>
              <a:gd name="connsiteY33" fmla="*/ 716992 h 3003477"/>
              <a:gd name="connsiteX34" fmla="*/ 3035201 w 3166463"/>
              <a:gd name="connsiteY34" fmla="*/ 775358 h 3003477"/>
              <a:gd name="connsiteX35" fmla="*/ 3044928 w 3166463"/>
              <a:gd name="connsiteY35" fmla="*/ 804541 h 3003477"/>
              <a:gd name="connsiteX36" fmla="*/ 3064384 w 3166463"/>
              <a:gd name="connsiteY36" fmla="*/ 823997 h 3003477"/>
              <a:gd name="connsiteX37" fmla="*/ 3093567 w 3166463"/>
              <a:gd name="connsiteY37" fmla="*/ 921273 h 3003477"/>
              <a:gd name="connsiteX38" fmla="*/ 3113022 w 3166463"/>
              <a:gd name="connsiteY38" fmla="*/ 950456 h 3003477"/>
              <a:gd name="connsiteX39" fmla="*/ 3132477 w 3166463"/>
              <a:gd name="connsiteY39" fmla="*/ 1018550 h 3003477"/>
              <a:gd name="connsiteX40" fmla="*/ 3142205 w 3166463"/>
              <a:gd name="connsiteY40" fmla="*/ 1154737 h 3003477"/>
              <a:gd name="connsiteX41" fmla="*/ 3151933 w 3166463"/>
              <a:gd name="connsiteY41" fmla="*/ 1349290 h 3003477"/>
              <a:gd name="connsiteX42" fmla="*/ 3161660 w 3166463"/>
              <a:gd name="connsiteY42" fmla="*/ 1504933 h 3003477"/>
              <a:gd name="connsiteX43" fmla="*/ 3151933 w 3166463"/>
              <a:gd name="connsiteY43" fmla="*/ 1563299 h 3003477"/>
              <a:gd name="connsiteX44" fmla="*/ 3142205 w 3166463"/>
              <a:gd name="connsiteY44" fmla="*/ 1923222 h 3003477"/>
              <a:gd name="connsiteX45" fmla="*/ 3132477 w 3166463"/>
              <a:gd name="connsiteY45" fmla="*/ 1952405 h 3003477"/>
              <a:gd name="connsiteX46" fmla="*/ 3054656 w 3166463"/>
              <a:gd name="connsiteY46" fmla="*/ 2039954 h 3003477"/>
              <a:gd name="connsiteX47" fmla="*/ 3015745 w 3166463"/>
              <a:gd name="connsiteY47" fmla="*/ 2069137 h 3003477"/>
              <a:gd name="connsiteX48" fmla="*/ 2967107 w 3166463"/>
              <a:gd name="connsiteY48" fmla="*/ 2117775 h 3003477"/>
              <a:gd name="connsiteX49" fmla="*/ 2957380 w 3166463"/>
              <a:gd name="connsiteY49" fmla="*/ 2146958 h 3003477"/>
              <a:gd name="connsiteX50" fmla="*/ 2928197 w 3166463"/>
              <a:gd name="connsiteY50" fmla="*/ 2166414 h 3003477"/>
              <a:gd name="connsiteX51" fmla="*/ 2908741 w 3166463"/>
              <a:gd name="connsiteY51" fmla="*/ 2195597 h 3003477"/>
              <a:gd name="connsiteX52" fmla="*/ 2879558 w 3166463"/>
              <a:gd name="connsiteY52" fmla="*/ 2263690 h 3003477"/>
              <a:gd name="connsiteX53" fmla="*/ 2840648 w 3166463"/>
              <a:gd name="connsiteY53" fmla="*/ 2351239 h 3003477"/>
              <a:gd name="connsiteX54" fmla="*/ 2811465 w 3166463"/>
              <a:gd name="connsiteY54" fmla="*/ 2448516 h 3003477"/>
              <a:gd name="connsiteX55" fmla="*/ 2792009 w 3166463"/>
              <a:gd name="connsiteY55" fmla="*/ 2487426 h 3003477"/>
              <a:gd name="connsiteX56" fmla="*/ 2762826 w 3166463"/>
              <a:gd name="connsiteY56" fmla="*/ 2555520 h 3003477"/>
              <a:gd name="connsiteX57" fmla="*/ 2723916 w 3166463"/>
              <a:gd name="connsiteY57" fmla="*/ 2613886 h 3003477"/>
              <a:gd name="connsiteX58" fmla="*/ 2704460 w 3166463"/>
              <a:gd name="connsiteY58" fmla="*/ 2652797 h 3003477"/>
              <a:gd name="connsiteX59" fmla="*/ 2694733 w 3166463"/>
              <a:gd name="connsiteY59" fmla="*/ 2681980 h 3003477"/>
              <a:gd name="connsiteX60" fmla="*/ 2665550 w 3166463"/>
              <a:gd name="connsiteY60" fmla="*/ 2701435 h 3003477"/>
              <a:gd name="connsiteX61" fmla="*/ 2646094 w 3166463"/>
              <a:gd name="connsiteY61" fmla="*/ 2720890 h 3003477"/>
              <a:gd name="connsiteX62" fmla="*/ 2607184 w 3166463"/>
              <a:gd name="connsiteY62" fmla="*/ 2740346 h 3003477"/>
              <a:gd name="connsiteX63" fmla="*/ 2578001 w 3166463"/>
              <a:gd name="connsiteY63" fmla="*/ 2750073 h 3003477"/>
              <a:gd name="connsiteX64" fmla="*/ 2470997 w 3166463"/>
              <a:gd name="connsiteY64" fmla="*/ 2769528 h 3003477"/>
              <a:gd name="connsiteX65" fmla="*/ 2363992 w 3166463"/>
              <a:gd name="connsiteY65" fmla="*/ 2788984 h 3003477"/>
              <a:gd name="connsiteX66" fmla="*/ 1537141 w 3166463"/>
              <a:gd name="connsiteY66" fmla="*/ 2798711 h 3003477"/>
              <a:gd name="connsiteX67" fmla="*/ 1459320 w 3166463"/>
              <a:gd name="connsiteY67" fmla="*/ 2818167 h 3003477"/>
              <a:gd name="connsiteX68" fmla="*/ 1400954 w 3166463"/>
              <a:gd name="connsiteY68" fmla="*/ 2837622 h 3003477"/>
              <a:gd name="connsiteX69" fmla="*/ 1362043 w 3166463"/>
              <a:gd name="connsiteY69" fmla="*/ 2857077 h 3003477"/>
              <a:gd name="connsiteX70" fmla="*/ 1284222 w 3166463"/>
              <a:gd name="connsiteY70" fmla="*/ 2876533 h 3003477"/>
              <a:gd name="connsiteX71" fmla="*/ 1255039 w 3166463"/>
              <a:gd name="connsiteY71" fmla="*/ 2895988 h 3003477"/>
              <a:gd name="connsiteX72" fmla="*/ 1216128 w 3166463"/>
              <a:gd name="connsiteY72" fmla="*/ 2915443 h 3003477"/>
              <a:gd name="connsiteX73" fmla="*/ 1157763 w 3166463"/>
              <a:gd name="connsiteY73" fmla="*/ 2954354 h 3003477"/>
              <a:gd name="connsiteX74" fmla="*/ 1109124 w 3166463"/>
              <a:gd name="connsiteY74" fmla="*/ 2964082 h 3003477"/>
              <a:gd name="connsiteX75" fmla="*/ 1079941 w 3166463"/>
              <a:gd name="connsiteY75" fmla="*/ 2973809 h 3003477"/>
              <a:gd name="connsiteX76" fmla="*/ 1060486 w 3166463"/>
              <a:gd name="connsiteY76" fmla="*/ 2993265 h 3003477"/>
              <a:gd name="connsiteX77" fmla="*/ 613014 w 3166463"/>
              <a:gd name="connsiteY77" fmla="*/ 2993265 h 3003477"/>
              <a:gd name="connsiteX78" fmla="*/ 583831 w 3166463"/>
              <a:gd name="connsiteY78" fmla="*/ 2983537 h 3003477"/>
              <a:gd name="connsiteX79" fmla="*/ 535192 w 3166463"/>
              <a:gd name="connsiteY79" fmla="*/ 2973809 h 3003477"/>
              <a:gd name="connsiteX80" fmla="*/ 506009 w 3166463"/>
              <a:gd name="connsiteY80" fmla="*/ 2954354 h 3003477"/>
              <a:gd name="connsiteX81" fmla="*/ 476826 w 3166463"/>
              <a:gd name="connsiteY81" fmla="*/ 2925171 h 3003477"/>
              <a:gd name="connsiteX82" fmla="*/ 408733 w 3166463"/>
              <a:gd name="connsiteY82" fmla="*/ 2915443 h 3003477"/>
              <a:gd name="connsiteX83" fmla="*/ 369822 w 3166463"/>
              <a:gd name="connsiteY83" fmla="*/ 2905716 h 3003477"/>
              <a:gd name="connsiteX84" fmla="*/ 321184 w 3166463"/>
              <a:gd name="connsiteY84" fmla="*/ 2876533 h 3003477"/>
              <a:gd name="connsiteX85" fmla="*/ 282273 w 3166463"/>
              <a:gd name="connsiteY85" fmla="*/ 2847350 h 3003477"/>
              <a:gd name="connsiteX86" fmla="*/ 243363 w 3166463"/>
              <a:gd name="connsiteY86" fmla="*/ 2827894 h 3003477"/>
              <a:gd name="connsiteX87" fmla="*/ 184997 w 3166463"/>
              <a:gd name="connsiteY87" fmla="*/ 2769528 h 3003477"/>
              <a:gd name="connsiteX88" fmla="*/ 146086 w 3166463"/>
              <a:gd name="connsiteY88" fmla="*/ 2720890 h 3003477"/>
              <a:gd name="connsiteX89" fmla="*/ 68265 w 3166463"/>
              <a:gd name="connsiteY89" fmla="*/ 2613886 h 3003477"/>
              <a:gd name="connsiteX90" fmla="*/ 48809 w 3166463"/>
              <a:gd name="connsiteY90" fmla="*/ 2536065 h 3003477"/>
              <a:gd name="connsiteX91" fmla="*/ 29354 w 3166463"/>
              <a:gd name="connsiteY91" fmla="*/ 2497154 h 3003477"/>
              <a:gd name="connsiteX92" fmla="*/ 9899 w 3166463"/>
              <a:gd name="connsiteY92" fmla="*/ 2448516 h 3003477"/>
              <a:gd name="connsiteX93" fmla="*/ 9899 w 3166463"/>
              <a:gd name="connsiteY93" fmla="*/ 2205324 h 3003477"/>
              <a:gd name="connsiteX94" fmla="*/ 19626 w 3166463"/>
              <a:gd name="connsiteY94" fmla="*/ 2166414 h 3003477"/>
              <a:gd name="connsiteX95" fmla="*/ 39082 w 3166463"/>
              <a:gd name="connsiteY95" fmla="*/ 2127503 h 3003477"/>
              <a:gd name="connsiteX96" fmla="*/ 77992 w 3166463"/>
              <a:gd name="connsiteY96" fmla="*/ 2039954 h 3003477"/>
              <a:gd name="connsiteX97" fmla="*/ 126631 w 3166463"/>
              <a:gd name="connsiteY97" fmla="*/ 2001043 h 3003477"/>
              <a:gd name="connsiteX98" fmla="*/ 136358 w 3166463"/>
              <a:gd name="connsiteY98" fmla="*/ 1971860 h 3003477"/>
              <a:gd name="connsiteX99" fmla="*/ 155814 w 3166463"/>
              <a:gd name="connsiteY99" fmla="*/ 1952405 h 3003477"/>
              <a:gd name="connsiteX100" fmla="*/ 204452 w 3166463"/>
              <a:gd name="connsiteY100" fmla="*/ 1913494 h 3003477"/>
              <a:gd name="connsiteX101" fmla="*/ 243363 w 3166463"/>
              <a:gd name="connsiteY101" fmla="*/ 1855128 h 3003477"/>
              <a:gd name="connsiteX102" fmla="*/ 223907 w 3166463"/>
              <a:gd name="connsiteY102" fmla="*/ 1835673 h 3003477"/>
              <a:gd name="connsiteX103" fmla="*/ 272545 w 3166463"/>
              <a:gd name="connsiteY103" fmla="*/ 1796763 h 3003477"/>
              <a:gd name="connsiteX104" fmla="*/ 330911 w 3166463"/>
              <a:gd name="connsiteY104" fmla="*/ 1767580 h 3003477"/>
              <a:gd name="connsiteX105" fmla="*/ 399005 w 3166463"/>
              <a:gd name="connsiteY105" fmla="*/ 1738397 h 3003477"/>
              <a:gd name="connsiteX106" fmla="*/ 418460 w 3166463"/>
              <a:gd name="connsiteY106" fmla="*/ 1718941 h 3003477"/>
              <a:gd name="connsiteX107" fmla="*/ 486554 w 3166463"/>
              <a:gd name="connsiteY107" fmla="*/ 1699486 h 3003477"/>
              <a:gd name="connsiteX108" fmla="*/ 535192 w 3166463"/>
              <a:gd name="connsiteY108" fmla="*/ 1670303 h 3003477"/>
              <a:gd name="connsiteX109" fmla="*/ 671380 w 3166463"/>
              <a:gd name="connsiteY109" fmla="*/ 1641120 h 3003477"/>
              <a:gd name="connsiteX110" fmla="*/ 758928 w 3166463"/>
              <a:gd name="connsiteY110" fmla="*/ 1543843 h 3003477"/>
              <a:gd name="connsiteX111" fmla="*/ 865933 w 3166463"/>
              <a:gd name="connsiteY111" fmla="*/ 1417384 h 3003477"/>
              <a:gd name="connsiteX112" fmla="*/ 895116 w 3166463"/>
              <a:gd name="connsiteY112" fmla="*/ 1329835 h 3003477"/>
              <a:gd name="connsiteX113" fmla="*/ 914571 w 3166463"/>
              <a:gd name="connsiteY113" fmla="*/ 1261741 h 3003477"/>
              <a:gd name="connsiteX114" fmla="*/ 924299 w 3166463"/>
              <a:gd name="connsiteY114" fmla="*/ 1008822 h 3003477"/>
              <a:gd name="connsiteX115" fmla="*/ 943754 w 3166463"/>
              <a:gd name="connsiteY115" fmla="*/ 833724 h 3003477"/>
              <a:gd name="connsiteX116" fmla="*/ 943754 w 3166463"/>
              <a:gd name="connsiteY116" fmla="*/ 522439 h 3003477"/>
              <a:gd name="connsiteX117" fmla="*/ 992392 w 3166463"/>
              <a:gd name="connsiteY117" fmla="*/ 444618 h 3003477"/>
              <a:gd name="connsiteX118" fmla="*/ 1031303 w 3166463"/>
              <a:gd name="connsiteY118" fmla="*/ 405707 h 3003477"/>
              <a:gd name="connsiteX119" fmla="*/ 1050758 w 3166463"/>
              <a:gd name="connsiteY119" fmla="*/ 376524 h 3003477"/>
              <a:gd name="connsiteX120" fmla="*/ 1118852 w 3166463"/>
              <a:gd name="connsiteY120" fmla="*/ 298703 h 3003477"/>
              <a:gd name="connsiteX121" fmla="*/ 1157763 w 3166463"/>
              <a:gd name="connsiteY121" fmla="*/ 269520 h 3003477"/>
              <a:gd name="connsiteX122" fmla="*/ 1148035 w 3166463"/>
              <a:gd name="connsiteY122" fmla="*/ 259792 h 300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166463" h="3003477">
                <a:moveTo>
                  <a:pt x="1148035" y="259792"/>
                </a:moveTo>
                <a:cubicBezTo>
                  <a:pt x="1159384" y="253307"/>
                  <a:pt x="1199820" y="240077"/>
                  <a:pt x="1225856" y="230609"/>
                </a:cubicBezTo>
                <a:cubicBezTo>
                  <a:pt x="1235492" y="227105"/>
                  <a:pt x="1245868" y="225468"/>
                  <a:pt x="1255039" y="220882"/>
                </a:cubicBezTo>
                <a:cubicBezTo>
                  <a:pt x="1291265" y="202769"/>
                  <a:pt x="1281137" y="199133"/>
                  <a:pt x="1313405" y="172243"/>
                </a:cubicBezTo>
                <a:cubicBezTo>
                  <a:pt x="1338547" y="151291"/>
                  <a:pt x="1342524" y="152809"/>
                  <a:pt x="1371771" y="143060"/>
                </a:cubicBezTo>
                <a:cubicBezTo>
                  <a:pt x="1381499" y="133332"/>
                  <a:pt x="1389507" y="121508"/>
                  <a:pt x="1400954" y="113877"/>
                </a:cubicBezTo>
                <a:cubicBezTo>
                  <a:pt x="1409486" y="108189"/>
                  <a:pt x="1421793" y="110110"/>
                  <a:pt x="1430137" y="104150"/>
                </a:cubicBezTo>
                <a:cubicBezTo>
                  <a:pt x="1445063" y="93489"/>
                  <a:pt x="1451647" y="71040"/>
                  <a:pt x="1469048" y="65239"/>
                </a:cubicBezTo>
                <a:cubicBezTo>
                  <a:pt x="1478776" y="61996"/>
                  <a:pt x="1489060" y="60097"/>
                  <a:pt x="1498231" y="55511"/>
                </a:cubicBezTo>
                <a:cubicBezTo>
                  <a:pt x="1508688" y="50283"/>
                  <a:pt x="1516216" y="39415"/>
                  <a:pt x="1527414" y="36056"/>
                </a:cubicBezTo>
                <a:cubicBezTo>
                  <a:pt x="1549375" y="29468"/>
                  <a:pt x="1572809" y="29571"/>
                  <a:pt x="1595507" y="26328"/>
                </a:cubicBezTo>
                <a:cubicBezTo>
                  <a:pt x="1605235" y="23086"/>
                  <a:pt x="1614831" y="19418"/>
                  <a:pt x="1624690" y="16601"/>
                </a:cubicBezTo>
                <a:cubicBezTo>
                  <a:pt x="1743105" y="-17231"/>
                  <a:pt x="1758861" y="10048"/>
                  <a:pt x="1955431" y="16601"/>
                </a:cubicBezTo>
                <a:cubicBezTo>
                  <a:pt x="2042158" y="38282"/>
                  <a:pt x="1959502" y="19925"/>
                  <a:pt x="2120801" y="36056"/>
                </a:cubicBezTo>
                <a:cubicBezTo>
                  <a:pt x="2143615" y="38338"/>
                  <a:pt x="2166167" y="42754"/>
                  <a:pt x="2188894" y="45784"/>
                </a:cubicBezTo>
                <a:lnTo>
                  <a:pt x="2266716" y="55511"/>
                </a:lnTo>
                <a:cubicBezTo>
                  <a:pt x="2286171" y="61996"/>
                  <a:pt x="2308018" y="63591"/>
                  <a:pt x="2325082" y="74967"/>
                </a:cubicBezTo>
                <a:cubicBezTo>
                  <a:pt x="2334810" y="81452"/>
                  <a:pt x="2343808" y="89194"/>
                  <a:pt x="2354265" y="94422"/>
                </a:cubicBezTo>
                <a:cubicBezTo>
                  <a:pt x="2368224" y="101401"/>
                  <a:pt x="2409886" y="110759"/>
                  <a:pt x="2422358" y="113877"/>
                </a:cubicBezTo>
                <a:cubicBezTo>
                  <a:pt x="2432086" y="123605"/>
                  <a:pt x="2439402" y="136586"/>
                  <a:pt x="2451541" y="143060"/>
                </a:cubicBezTo>
                <a:cubicBezTo>
                  <a:pt x="2488735" y="162897"/>
                  <a:pt x="2568273" y="191699"/>
                  <a:pt x="2568273" y="191699"/>
                </a:cubicBezTo>
                <a:cubicBezTo>
                  <a:pt x="2581243" y="204669"/>
                  <a:pt x="2590778" y="222406"/>
                  <a:pt x="2607184" y="230609"/>
                </a:cubicBezTo>
                <a:cubicBezTo>
                  <a:pt x="2631100" y="242567"/>
                  <a:pt x="2685005" y="250065"/>
                  <a:pt x="2685005" y="250065"/>
                </a:cubicBezTo>
                <a:cubicBezTo>
                  <a:pt x="2703944" y="306879"/>
                  <a:pt x="2679915" y="254702"/>
                  <a:pt x="2723916" y="298703"/>
                </a:cubicBezTo>
                <a:cubicBezTo>
                  <a:pt x="2762269" y="337056"/>
                  <a:pt x="2724680" y="321021"/>
                  <a:pt x="2762826" y="366797"/>
                </a:cubicBezTo>
                <a:cubicBezTo>
                  <a:pt x="2770310" y="375778"/>
                  <a:pt x="2783028" y="378768"/>
                  <a:pt x="2792009" y="386252"/>
                </a:cubicBezTo>
                <a:cubicBezTo>
                  <a:pt x="2802577" y="395059"/>
                  <a:pt x="2812385" y="404867"/>
                  <a:pt x="2821192" y="415435"/>
                </a:cubicBezTo>
                <a:cubicBezTo>
                  <a:pt x="2849365" y="449243"/>
                  <a:pt x="2837753" y="448555"/>
                  <a:pt x="2860103" y="493256"/>
                </a:cubicBezTo>
                <a:cubicBezTo>
                  <a:pt x="2865331" y="503713"/>
                  <a:pt x="2874330" y="511982"/>
                  <a:pt x="2879558" y="522439"/>
                </a:cubicBezTo>
                <a:cubicBezTo>
                  <a:pt x="2884144" y="531610"/>
                  <a:pt x="2882880" y="543615"/>
                  <a:pt x="2889286" y="551622"/>
                </a:cubicBezTo>
                <a:cubicBezTo>
                  <a:pt x="2896589" y="560751"/>
                  <a:pt x="2908741" y="564592"/>
                  <a:pt x="2918469" y="571077"/>
                </a:cubicBezTo>
                <a:lnTo>
                  <a:pt x="2937924" y="629443"/>
                </a:lnTo>
                <a:cubicBezTo>
                  <a:pt x="2941167" y="639171"/>
                  <a:pt x="2940402" y="651375"/>
                  <a:pt x="2947652" y="658626"/>
                </a:cubicBezTo>
                <a:cubicBezTo>
                  <a:pt x="2974209" y="685185"/>
                  <a:pt x="2969314" y="678455"/>
                  <a:pt x="2996290" y="716992"/>
                </a:cubicBezTo>
                <a:cubicBezTo>
                  <a:pt x="3009699" y="736148"/>
                  <a:pt x="3035201" y="775358"/>
                  <a:pt x="3035201" y="775358"/>
                </a:cubicBezTo>
                <a:cubicBezTo>
                  <a:pt x="3038443" y="785086"/>
                  <a:pt x="3039653" y="795748"/>
                  <a:pt x="3044928" y="804541"/>
                </a:cubicBezTo>
                <a:cubicBezTo>
                  <a:pt x="3049647" y="812406"/>
                  <a:pt x="3060282" y="815794"/>
                  <a:pt x="3064384" y="823997"/>
                </a:cubicBezTo>
                <a:cubicBezTo>
                  <a:pt x="3091579" y="878387"/>
                  <a:pt x="3050717" y="856997"/>
                  <a:pt x="3093567" y="921273"/>
                </a:cubicBezTo>
                <a:cubicBezTo>
                  <a:pt x="3100052" y="931001"/>
                  <a:pt x="3107794" y="939999"/>
                  <a:pt x="3113022" y="950456"/>
                </a:cubicBezTo>
                <a:cubicBezTo>
                  <a:pt x="3120002" y="964416"/>
                  <a:pt x="3129359" y="1006077"/>
                  <a:pt x="3132477" y="1018550"/>
                </a:cubicBezTo>
                <a:cubicBezTo>
                  <a:pt x="3135720" y="1063946"/>
                  <a:pt x="3139532" y="1109304"/>
                  <a:pt x="3142205" y="1154737"/>
                </a:cubicBezTo>
                <a:cubicBezTo>
                  <a:pt x="3146018" y="1219557"/>
                  <a:pt x="3148331" y="1284458"/>
                  <a:pt x="3151933" y="1349290"/>
                </a:cubicBezTo>
                <a:cubicBezTo>
                  <a:pt x="3154816" y="1401192"/>
                  <a:pt x="3158418" y="1453052"/>
                  <a:pt x="3161660" y="1504933"/>
                </a:cubicBezTo>
                <a:cubicBezTo>
                  <a:pt x="3158418" y="1524388"/>
                  <a:pt x="3151933" y="1543575"/>
                  <a:pt x="3151933" y="1563299"/>
                </a:cubicBezTo>
                <a:cubicBezTo>
                  <a:pt x="3151933" y="1864372"/>
                  <a:pt x="3190375" y="1505753"/>
                  <a:pt x="3142205" y="1923222"/>
                </a:cubicBezTo>
                <a:cubicBezTo>
                  <a:pt x="3141030" y="1933408"/>
                  <a:pt x="3137063" y="1943234"/>
                  <a:pt x="3132477" y="1952405"/>
                </a:cubicBezTo>
                <a:cubicBezTo>
                  <a:pt x="3117309" y="1982741"/>
                  <a:pt x="3075283" y="2024484"/>
                  <a:pt x="3054656" y="2039954"/>
                </a:cubicBezTo>
                <a:cubicBezTo>
                  <a:pt x="3041686" y="2049682"/>
                  <a:pt x="3027863" y="2058366"/>
                  <a:pt x="3015745" y="2069137"/>
                </a:cubicBezTo>
                <a:cubicBezTo>
                  <a:pt x="2998608" y="2084370"/>
                  <a:pt x="2967107" y="2117775"/>
                  <a:pt x="2967107" y="2117775"/>
                </a:cubicBezTo>
                <a:cubicBezTo>
                  <a:pt x="2963865" y="2127503"/>
                  <a:pt x="2963785" y="2138951"/>
                  <a:pt x="2957380" y="2146958"/>
                </a:cubicBezTo>
                <a:cubicBezTo>
                  <a:pt x="2950077" y="2156087"/>
                  <a:pt x="2936464" y="2158147"/>
                  <a:pt x="2928197" y="2166414"/>
                </a:cubicBezTo>
                <a:cubicBezTo>
                  <a:pt x="2919930" y="2174681"/>
                  <a:pt x="2915226" y="2185869"/>
                  <a:pt x="2908741" y="2195597"/>
                </a:cubicBezTo>
                <a:cubicBezTo>
                  <a:pt x="2877435" y="2289523"/>
                  <a:pt x="2927633" y="2143504"/>
                  <a:pt x="2879558" y="2263690"/>
                </a:cubicBezTo>
                <a:cubicBezTo>
                  <a:pt x="2844827" y="2350516"/>
                  <a:pt x="2878079" y="2295091"/>
                  <a:pt x="2840648" y="2351239"/>
                </a:cubicBezTo>
                <a:cubicBezTo>
                  <a:pt x="2833667" y="2379162"/>
                  <a:pt x="2823305" y="2424838"/>
                  <a:pt x="2811465" y="2448516"/>
                </a:cubicBezTo>
                <a:cubicBezTo>
                  <a:pt x="2804980" y="2461486"/>
                  <a:pt x="2797721" y="2474097"/>
                  <a:pt x="2792009" y="2487426"/>
                </a:cubicBezTo>
                <a:cubicBezTo>
                  <a:pt x="2771877" y="2534399"/>
                  <a:pt x="2795097" y="2501734"/>
                  <a:pt x="2762826" y="2555520"/>
                </a:cubicBezTo>
                <a:cubicBezTo>
                  <a:pt x="2750796" y="2575570"/>
                  <a:pt x="2734373" y="2592972"/>
                  <a:pt x="2723916" y="2613886"/>
                </a:cubicBezTo>
                <a:cubicBezTo>
                  <a:pt x="2717431" y="2626856"/>
                  <a:pt x="2710172" y="2639468"/>
                  <a:pt x="2704460" y="2652797"/>
                </a:cubicBezTo>
                <a:cubicBezTo>
                  <a:pt x="2700421" y="2662222"/>
                  <a:pt x="2701138" y="2673973"/>
                  <a:pt x="2694733" y="2681980"/>
                </a:cubicBezTo>
                <a:cubicBezTo>
                  <a:pt x="2687430" y="2691109"/>
                  <a:pt x="2674679" y="2694132"/>
                  <a:pt x="2665550" y="2701435"/>
                </a:cubicBezTo>
                <a:cubicBezTo>
                  <a:pt x="2658388" y="2707164"/>
                  <a:pt x="2653725" y="2715803"/>
                  <a:pt x="2646094" y="2720890"/>
                </a:cubicBezTo>
                <a:cubicBezTo>
                  <a:pt x="2634028" y="2728934"/>
                  <a:pt x="2620513" y="2734634"/>
                  <a:pt x="2607184" y="2740346"/>
                </a:cubicBezTo>
                <a:cubicBezTo>
                  <a:pt x="2597759" y="2744385"/>
                  <a:pt x="2587860" y="2747256"/>
                  <a:pt x="2578001" y="2750073"/>
                </a:cubicBezTo>
                <a:cubicBezTo>
                  <a:pt x="2532129" y="2763179"/>
                  <a:pt x="2526116" y="2761654"/>
                  <a:pt x="2470997" y="2769528"/>
                </a:cubicBezTo>
                <a:cubicBezTo>
                  <a:pt x="2428468" y="2783705"/>
                  <a:pt x="2422783" y="2787720"/>
                  <a:pt x="2363992" y="2788984"/>
                </a:cubicBezTo>
                <a:lnTo>
                  <a:pt x="1537141" y="2798711"/>
                </a:lnTo>
                <a:cubicBezTo>
                  <a:pt x="1448605" y="2828224"/>
                  <a:pt x="1588425" y="2782957"/>
                  <a:pt x="1459320" y="2818167"/>
                </a:cubicBezTo>
                <a:cubicBezTo>
                  <a:pt x="1439535" y="2823563"/>
                  <a:pt x="1420409" y="2831137"/>
                  <a:pt x="1400954" y="2837622"/>
                </a:cubicBezTo>
                <a:cubicBezTo>
                  <a:pt x="1387197" y="2842208"/>
                  <a:pt x="1375800" y="2852491"/>
                  <a:pt x="1362043" y="2857077"/>
                </a:cubicBezTo>
                <a:cubicBezTo>
                  <a:pt x="1336676" y="2865533"/>
                  <a:pt x="1284222" y="2876533"/>
                  <a:pt x="1284222" y="2876533"/>
                </a:cubicBezTo>
                <a:cubicBezTo>
                  <a:pt x="1274494" y="2883018"/>
                  <a:pt x="1265190" y="2890188"/>
                  <a:pt x="1255039" y="2895988"/>
                </a:cubicBezTo>
                <a:cubicBezTo>
                  <a:pt x="1242448" y="2903182"/>
                  <a:pt x="1228194" y="2907399"/>
                  <a:pt x="1216128" y="2915443"/>
                </a:cubicBezTo>
                <a:cubicBezTo>
                  <a:pt x="1171606" y="2945124"/>
                  <a:pt x="1228298" y="2930842"/>
                  <a:pt x="1157763" y="2954354"/>
                </a:cubicBezTo>
                <a:cubicBezTo>
                  <a:pt x="1142077" y="2959583"/>
                  <a:pt x="1125164" y="2960072"/>
                  <a:pt x="1109124" y="2964082"/>
                </a:cubicBezTo>
                <a:cubicBezTo>
                  <a:pt x="1099176" y="2966569"/>
                  <a:pt x="1089669" y="2970567"/>
                  <a:pt x="1079941" y="2973809"/>
                </a:cubicBezTo>
                <a:cubicBezTo>
                  <a:pt x="1073456" y="2980294"/>
                  <a:pt x="1069592" y="2992172"/>
                  <a:pt x="1060486" y="2993265"/>
                </a:cubicBezTo>
                <a:cubicBezTo>
                  <a:pt x="901816" y="3012305"/>
                  <a:pt x="771684" y="3000163"/>
                  <a:pt x="613014" y="2993265"/>
                </a:cubicBezTo>
                <a:cubicBezTo>
                  <a:pt x="603286" y="2990022"/>
                  <a:pt x="593779" y="2986024"/>
                  <a:pt x="583831" y="2983537"/>
                </a:cubicBezTo>
                <a:cubicBezTo>
                  <a:pt x="567791" y="2979527"/>
                  <a:pt x="550673" y="2979614"/>
                  <a:pt x="535192" y="2973809"/>
                </a:cubicBezTo>
                <a:cubicBezTo>
                  <a:pt x="524245" y="2969704"/>
                  <a:pt x="514990" y="2961838"/>
                  <a:pt x="506009" y="2954354"/>
                </a:cubicBezTo>
                <a:cubicBezTo>
                  <a:pt x="495441" y="2945547"/>
                  <a:pt x="489599" y="2930280"/>
                  <a:pt x="476826" y="2925171"/>
                </a:cubicBezTo>
                <a:cubicBezTo>
                  <a:pt x="455538" y="2916656"/>
                  <a:pt x="431291" y="2919544"/>
                  <a:pt x="408733" y="2915443"/>
                </a:cubicBezTo>
                <a:cubicBezTo>
                  <a:pt x="395579" y="2913051"/>
                  <a:pt x="382792" y="2908958"/>
                  <a:pt x="369822" y="2905716"/>
                </a:cubicBezTo>
                <a:cubicBezTo>
                  <a:pt x="324294" y="2860185"/>
                  <a:pt x="380112" y="2910205"/>
                  <a:pt x="321184" y="2876533"/>
                </a:cubicBezTo>
                <a:cubicBezTo>
                  <a:pt x="307107" y="2868489"/>
                  <a:pt x="296021" y="2855943"/>
                  <a:pt x="282273" y="2847350"/>
                </a:cubicBezTo>
                <a:cubicBezTo>
                  <a:pt x="269976" y="2839664"/>
                  <a:pt x="254686" y="2836953"/>
                  <a:pt x="243363" y="2827894"/>
                </a:cubicBezTo>
                <a:cubicBezTo>
                  <a:pt x="221878" y="2810706"/>
                  <a:pt x="184997" y="2769528"/>
                  <a:pt x="184997" y="2769528"/>
                </a:cubicBezTo>
                <a:cubicBezTo>
                  <a:pt x="163788" y="2705907"/>
                  <a:pt x="192675" y="2772656"/>
                  <a:pt x="146086" y="2720890"/>
                </a:cubicBezTo>
                <a:cubicBezTo>
                  <a:pt x="118062" y="2689752"/>
                  <a:pt x="92237" y="2649845"/>
                  <a:pt x="68265" y="2613886"/>
                </a:cubicBezTo>
                <a:cubicBezTo>
                  <a:pt x="61780" y="2587946"/>
                  <a:pt x="57265" y="2561432"/>
                  <a:pt x="48809" y="2536065"/>
                </a:cubicBezTo>
                <a:cubicBezTo>
                  <a:pt x="44223" y="2522308"/>
                  <a:pt x="35243" y="2510405"/>
                  <a:pt x="29354" y="2497154"/>
                </a:cubicBezTo>
                <a:cubicBezTo>
                  <a:pt x="22262" y="2481197"/>
                  <a:pt x="16384" y="2464729"/>
                  <a:pt x="9899" y="2448516"/>
                </a:cubicBezTo>
                <a:cubicBezTo>
                  <a:pt x="1382" y="2312244"/>
                  <a:pt x="-7288" y="2317042"/>
                  <a:pt x="9899" y="2205324"/>
                </a:cubicBezTo>
                <a:cubicBezTo>
                  <a:pt x="11932" y="2192110"/>
                  <a:pt x="14932" y="2178932"/>
                  <a:pt x="19626" y="2166414"/>
                </a:cubicBezTo>
                <a:cubicBezTo>
                  <a:pt x="24718" y="2152836"/>
                  <a:pt x="33192" y="2140754"/>
                  <a:pt x="39082" y="2127503"/>
                </a:cubicBezTo>
                <a:cubicBezTo>
                  <a:pt x="44114" y="2116180"/>
                  <a:pt x="67178" y="2052313"/>
                  <a:pt x="77992" y="2039954"/>
                </a:cubicBezTo>
                <a:cubicBezTo>
                  <a:pt x="91664" y="2024328"/>
                  <a:pt x="110418" y="2014013"/>
                  <a:pt x="126631" y="2001043"/>
                </a:cubicBezTo>
                <a:cubicBezTo>
                  <a:pt x="129873" y="1991315"/>
                  <a:pt x="131082" y="1980653"/>
                  <a:pt x="136358" y="1971860"/>
                </a:cubicBezTo>
                <a:cubicBezTo>
                  <a:pt x="141077" y="1963996"/>
                  <a:pt x="148851" y="1958374"/>
                  <a:pt x="155814" y="1952405"/>
                </a:cubicBezTo>
                <a:cubicBezTo>
                  <a:pt x="171578" y="1938893"/>
                  <a:pt x="190563" y="1928927"/>
                  <a:pt x="204452" y="1913494"/>
                </a:cubicBezTo>
                <a:cubicBezTo>
                  <a:pt x="220094" y="1896114"/>
                  <a:pt x="243363" y="1855128"/>
                  <a:pt x="243363" y="1855128"/>
                </a:cubicBezTo>
                <a:cubicBezTo>
                  <a:pt x="236878" y="1848643"/>
                  <a:pt x="225706" y="1844666"/>
                  <a:pt x="223907" y="1835673"/>
                </a:cubicBezTo>
                <a:cubicBezTo>
                  <a:pt x="216597" y="1799123"/>
                  <a:pt x="251414" y="1802045"/>
                  <a:pt x="272545" y="1796763"/>
                </a:cubicBezTo>
                <a:cubicBezTo>
                  <a:pt x="307311" y="1761997"/>
                  <a:pt x="274566" y="1788069"/>
                  <a:pt x="330911" y="1767580"/>
                </a:cubicBezTo>
                <a:cubicBezTo>
                  <a:pt x="354119" y="1759141"/>
                  <a:pt x="376307" y="1748125"/>
                  <a:pt x="399005" y="1738397"/>
                </a:cubicBezTo>
                <a:cubicBezTo>
                  <a:pt x="405490" y="1731912"/>
                  <a:pt x="410596" y="1723660"/>
                  <a:pt x="418460" y="1718941"/>
                </a:cubicBezTo>
                <a:cubicBezTo>
                  <a:pt x="428425" y="1712962"/>
                  <a:pt x="479291" y="1701302"/>
                  <a:pt x="486554" y="1699486"/>
                </a:cubicBezTo>
                <a:cubicBezTo>
                  <a:pt x="502767" y="1689758"/>
                  <a:pt x="517163" y="1675997"/>
                  <a:pt x="535192" y="1670303"/>
                </a:cubicBezTo>
                <a:cubicBezTo>
                  <a:pt x="579464" y="1656323"/>
                  <a:pt x="671380" y="1641120"/>
                  <a:pt x="671380" y="1641120"/>
                </a:cubicBezTo>
                <a:cubicBezTo>
                  <a:pt x="778988" y="1555032"/>
                  <a:pt x="662653" y="1656164"/>
                  <a:pt x="758928" y="1543843"/>
                </a:cubicBezTo>
                <a:cubicBezTo>
                  <a:pt x="880519" y="1401987"/>
                  <a:pt x="802208" y="1523592"/>
                  <a:pt x="865933" y="1417384"/>
                </a:cubicBezTo>
                <a:cubicBezTo>
                  <a:pt x="889242" y="1324140"/>
                  <a:pt x="858486" y="1439724"/>
                  <a:pt x="895116" y="1329835"/>
                </a:cubicBezTo>
                <a:cubicBezTo>
                  <a:pt x="902581" y="1307440"/>
                  <a:pt x="908086" y="1284439"/>
                  <a:pt x="914571" y="1261741"/>
                </a:cubicBezTo>
                <a:cubicBezTo>
                  <a:pt x="917814" y="1177435"/>
                  <a:pt x="920086" y="1093085"/>
                  <a:pt x="924299" y="1008822"/>
                </a:cubicBezTo>
                <a:cubicBezTo>
                  <a:pt x="930974" y="875316"/>
                  <a:pt x="924164" y="912082"/>
                  <a:pt x="943754" y="833724"/>
                </a:cubicBezTo>
                <a:cubicBezTo>
                  <a:pt x="938566" y="750712"/>
                  <a:pt x="923001" y="605451"/>
                  <a:pt x="943754" y="522439"/>
                </a:cubicBezTo>
                <a:cubicBezTo>
                  <a:pt x="951173" y="492762"/>
                  <a:pt x="982718" y="473638"/>
                  <a:pt x="992392" y="444618"/>
                </a:cubicBezTo>
                <a:cubicBezTo>
                  <a:pt x="1005363" y="405707"/>
                  <a:pt x="992392" y="418678"/>
                  <a:pt x="1031303" y="405707"/>
                </a:cubicBezTo>
                <a:cubicBezTo>
                  <a:pt x="1037788" y="395979"/>
                  <a:pt x="1043059" y="385322"/>
                  <a:pt x="1050758" y="376524"/>
                </a:cubicBezTo>
                <a:cubicBezTo>
                  <a:pt x="1130426" y="285476"/>
                  <a:pt x="1075073" y="364373"/>
                  <a:pt x="1118852" y="298703"/>
                </a:cubicBezTo>
                <a:cubicBezTo>
                  <a:pt x="1168748" y="315336"/>
                  <a:pt x="1135079" y="314889"/>
                  <a:pt x="1157763" y="269520"/>
                </a:cubicBezTo>
                <a:cubicBezTo>
                  <a:pt x="1161864" y="261317"/>
                  <a:pt x="1136686" y="266277"/>
                  <a:pt x="1148035" y="259792"/>
                </a:cubicBezTo>
                <a:close/>
              </a:path>
            </a:pathLst>
          </a:custGeom>
          <a:noFill/>
          <a:ln w="76200"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66" name="Rechteck 65"/>
          <p:cNvSpPr/>
          <p:nvPr/>
        </p:nvSpPr>
        <p:spPr>
          <a:xfrm>
            <a:off x="979370" y="1269534"/>
            <a:ext cx="3592630" cy="646331"/>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de-DE" sz="1800" b="0" i="0" u="none" strike="noStrike" kern="1200" cap="none" spc="0" normalizeH="0" baseline="0" noProof="0" dirty="0" err="1">
                <a:ln>
                  <a:noFill/>
                </a:ln>
                <a:solidFill>
                  <a:srgbClr val="000000"/>
                </a:solidFill>
                <a:effectLst/>
                <a:uLnTx/>
                <a:uFillTx/>
                <a:latin typeface="Arial" charset="0"/>
                <a:ea typeface="+mn-ea"/>
                <a:cs typeface="+mn-cs"/>
              </a:rPr>
              <a:t>LDüngeVO</a:t>
            </a:r>
            <a:r>
              <a:rPr kumimoji="0" lang="de-DE" sz="1800" b="0" i="0" u="none" strike="noStrike" kern="1200" cap="none" spc="0" normalizeH="0" baseline="0" noProof="0" dirty="0">
                <a:ln>
                  <a:noFill/>
                </a:ln>
                <a:solidFill>
                  <a:srgbClr val="000000"/>
                </a:solidFill>
                <a:effectLst/>
                <a:uLnTx/>
                <a:uFillTx/>
                <a:latin typeface="Arial" charset="0"/>
                <a:ea typeface="+mn-ea"/>
                <a:cs typeface="+mn-cs"/>
              </a:rPr>
              <a:t> NRW </a:t>
            </a:r>
            <a:r>
              <a:rPr kumimoji="0" lang="de-DE" sz="1800" b="0" i="0" u="none" strike="noStrike" kern="1200" cap="none" spc="0" normalizeH="0" baseline="0" noProof="0" dirty="0" smtClean="0">
                <a:ln>
                  <a:noFill/>
                </a:ln>
                <a:solidFill>
                  <a:srgbClr val="000000"/>
                </a:solidFill>
                <a:effectLst/>
                <a:uLnTx/>
                <a:uFillTx/>
                <a:latin typeface="Arial" charset="0"/>
                <a:ea typeface="+mn-ea"/>
                <a:cs typeface="+mn-cs"/>
              </a:rPr>
              <a:t/>
            </a:r>
            <a:br>
              <a:rPr kumimoji="0" lang="de-DE" sz="1800" b="0" i="0" u="none" strike="noStrike" kern="1200" cap="none" spc="0" normalizeH="0" baseline="0" noProof="0" dirty="0" smtClean="0">
                <a:ln>
                  <a:noFill/>
                </a:ln>
                <a:solidFill>
                  <a:srgbClr val="000000"/>
                </a:solidFill>
                <a:effectLst/>
                <a:uLnTx/>
                <a:uFillTx/>
                <a:latin typeface="Arial" charset="0"/>
                <a:ea typeface="+mn-ea"/>
                <a:cs typeface="+mn-cs"/>
              </a:rPr>
            </a:br>
            <a:r>
              <a:rPr kumimoji="0" lang="de-DE" sz="1800" b="1" i="0" u="none" strike="noStrike" kern="1200" cap="none" spc="0" normalizeH="0" baseline="0" noProof="0" dirty="0" smtClean="0">
                <a:ln>
                  <a:noFill/>
                </a:ln>
                <a:solidFill>
                  <a:srgbClr val="000000"/>
                </a:solidFill>
                <a:effectLst/>
                <a:uLnTx/>
                <a:uFillTx/>
                <a:latin typeface="Arial" charset="0"/>
                <a:ea typeface="+mn-ea"/>
                <a:cs typeface="+mn-cs"/>
              </a:rPr>
              <a:t>März </a:t>
            </a:r>
            <a:r>
              <a:rPr kumimoji="0" lang="de-DE" sz="1800" b="1" i="0" u="none" strike="noStrike" kern="1200" cap="none" spc="0" normalizeH="0" baseline="0" noProof="0" dirty="0">
                <a:ln>
                  <a:noFill/>
                </a:ln>
                <a:solidFill>
                  <a:srgbClr val="000000"/>
                </a:solidFill>
                <a:effectLst/>
                <a:uLnTx/>
                <a:uFillTx/>
                <a:latin typeface="Arial" charset="0"/>
                <a:ea typeface="+mn-ea"/>
                <a:cs typeface="+mn-cs"/>
              </a:rPr>
              <a:t>2020</a:t>
            </a:r>
          </a:p>
        </p:txBody>
      </p:sp>
      <p:sp>
        <p:nvSpPr>
          <p:cNvPr id="67" name="Rechteck 66"/>
          <p:cNvSpPr/>
          <p:nvPr/>
        </p:nvSpPr>
        <p:spPr>
          <a:xfrm>
            <a:off x="5111750" y="1260002"/>
            <a:ext cx="3592630" cy="646331"/>
          </a:xfrm>
          <a:prstGeom prst="rect">
            <a:avLst/>
          </a:prstGeom>
        </p:spPr>
        <p:txBody>
          <a:bodyPr wrap="square">
            <a:spAutoFit/>
          </a:bodyP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de-DE" sz="1800" b="0" i="0" u="none" strike="noStrike" kern="1200" cap="none" spc="0" normalizeH="0" baseline="0" noProof="0" dirty="0" smtClean="0">
                <a:ln>
                  <a:noFill/>
                </a:ln>
                <a:solidFill>
                  <a:srgbClr val="000000"/>
                </a:solidFill>
                <a:effectLst/>
                <a:uLnTx/>
                <a:uFillTx/>
                <a:latin typeface="Arial" charset="0"/>
                <a:ea typeface="+mn-ea"/>
                <a:cs typeface="+mn-cs"/>
              </a:rPr>
              <a:t>AVV </a:t>
            </a:r>
            <a:r>
              <a:rPr kumimoji="0" lang="de-DE" sz="1800" b="0" i="0" u="none" strike="noStrike" kern="1200" cap="none" spc="0" normalizeH="0" baseline="0" noProof="0" dirty="0" err="1" smtClean="0">
                <a:ln>
                  <a:noFill/>
                </a:ln>
                <a:solidFill>
                  <a:srgbClr val="000000"/>
                </a:solidFill>
                <a:effectLst/>
                <a:uLnTx/>
                <a:uFillTx/>
                <a:latin typeface="Arial" charset="0"/>
                <a:ea typeface="+mn-ea"/>
                <a:cs typeface="+mn-cs"/>
              </a:rPr>
              <a:t>GeA</a:t>
            </a:r>
            <a:r>
              <a:rPr kumimoji="0" lang="de-DE" sz="1800" b="0" i="0" u="none" strike="noStrike" kern="1200" cap="none" spc="0" normalizeH="0" baseline="0" noProof="0" dirty="0" smtClean="0">
                <a:ln>
                  <a:noFill/>
                </a:ln>
                <a:solidFill>
                  <a:srgbClr val="000000"/>
                </a:solidFill>
                <a:effectLst/>
                <a:uLnTx/>
                <a:uFillTx/>
                <a:latin typeface="Arial" charset="0"/>
                <a:ea typeface="+mn-ea"/>
                <a:cs typeface="+mn-cs"/>
              </a:rPr>
              <a:t> – Bund</a:t>
            </a:r>
            <a:br>
              <a:rPr kumimoji="0" lang="de-DE" sz="1800" b="0" i="0" u="none" strike="noStrike" kern="1200" cap="none" spc="0" normalizeH="0" baseline="0" noProof="0" dirty="0" smtClean="0">
                <a:ln>
                  <a:noFill/>
                </a:ln>
                <a:solidFill>
                  <a:srgbClr val="000000"/>
                </a:solidFill>
                <a:effectLst/>
                <a:uLnTx/>
                <a:uFillTx/>
                <a:latin typeface="Arial" charset="0"/>
                <a:ea typeface="+mn-ea"/>
                <a:cs typeface="+mn-cs"/>
              </a:rPr>
            </a:br>
            <a:r>
              <a:rPr kumimoji="0" lang="de-DE" sz="1800" b="1" i="0" u="none" strike="noStrike" kern="1200" cap="none" spc="0" normalizeH="0" baseline="0" noProof="0" dirty="0" smtClean="0">
                <a:ln>
                  <a:noFill/>
                </a:ln>
                <a:solidFill>
                  <a:srgbClr val="000000"/>
                </a:solidFill>
                <a:effectLst/>
                <a:uLnTx/>
                <a:uFillTx/>
                <a:latin typeface="Arial" charset="0"/>
                <a:ea typeface="+mn-ea"/>
                <a:cs typeface="+mn-cs"/>
              </a:rPr>
              <a:t>Umsetzung 2021 bis 2024</a:t>
            </a:r>
            <a:endParaRPr kumimoji="0" lang="de-DE" sz="1800" b="1" i="0" u="none" strike="noStrike" kern="1200" cap="none" spc="0" normalizeH="0" baseline="0" noProof="0" dirty="0">
              <a:ln>
                <a:noFill/>
              </a:ln>
              <a:solidFill>
                <a:srgbClr val="000000"/>
              </a:solidFill>
              <a:effectLst/>
              <a:uLnTx/>
              <a:uFillTx/>
              <a:latin typeface="Arial" charset="0"/>
              <a:ea typeface="+mn-ea"/>
              <a:cs typeface="+mn-cs"/>
            </a:endParaRPr>
          </a:p>
        </p:txBody>
      </p:sp>
      <p:grpSp>
        <p:nvGrpSpPr>
          <p:cNvPr id="72" name="Gruppieren 71"/>
          <p:cNvGrpSpPr/>
          <p:nvPr/>
        </p:nvGrpSpPr>
        <p:grpSpPr>
          <a:xfrm>
            <a:off x="914396" y="2348658"/>
            <a:ext cx="1665137" cy="2975415"/>
            <a:chOff x="914396" y="2348658"/>
            <a:chExt cx="1665137" cy="2975415"/>
          </a:xfrm>
        </p:grpSpPr>
        <p:sp>
          <p:nvSpPr>
            <p:cNvPr id="73" name="Gleichschenkliges Dreieck 72"/>
            <p:cNvSpPr/>
            <p:nvPr/>
          </p:nvSpPr>
          <p:spPr bwMode="auto">
            <a:xfrm>
              <a:off x="1762630" y="2348658"/>
              <a:ext cx="194553" cy="204281"/>
            </a:xfrm>
            <a:prstGeom prst="triangle">
              <a:avLst/>
            </a:prstGeom>
            <a:solidFill>
              <a:srgbClr val="FF0000"/>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4" name="Gleichschenkliges Dreieck 73"/>
            <p:cNvSpPr/>
            <p:nvPr/>
          </p:nvSpPr>
          <p:spPr bwMode="auto">
            <a:xfrm>
              <a:off x="2324911" y="3015510"/>
              <a:ext cx="194553" cy="204281"/>
            </a:xfrm>
            <a:prstGeom prst="triangle">
              <a:avLst/>
            </a:prstGeom>
            <a:solidFill>
              <a:srgbClr val="FF0000"/>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5" name="Gleichschenkliges Dreieck 74"/>
            <p:cNvSpPr/>
            <p:nvPr/>
          </p:nvSpPr>
          <p:spPr bwMode="auto">
            <a:xfrm>
              <a:off x="914396" y="5119792"/>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6" name="Gleichschenkliges Dreieck 75"/>
            <p:cNvSpPr/>
            <p:nvPr/>
          </p:nvSpPr>
          <p:spPr bwMode="auto">
            <a:xfrm>
              <a:off x="1439689" y="427107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7" name="Gleichschenkliges Dreieck 76"/>
            <p:cNvSpPr/>
            <p:nvPr/>
          </p:nvSpPr>
          <p:spPr bwMode="auto">
            <a:xfrm>
              <a:off x="2384980" y="3971488"/>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8" name="Gleichschenkliges Dreieck 77"/>
            <p:cNvSpPr/>
            <p:nvPr/>
          </p:nvSpPr>
          <p:spPr bwMode="auto">
            <a:xfrm>
              <a:off x="1556411" y="3419275"/>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79" name="Gleichschenkliges Dreieck 78"/>
            <p:cNvSpPr/>
            <p:nvPr/>
          </p:nvSpPr>
          <p:spPr bwMode="auto">
            <a:xfrm>
              <a:off x="2042803" y="5107701"/>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grpSp>
        <p:nvGrpSpPr>
          <p:cNvPr id="80" name="Gruppieren 79"/>
          <p:cNvGrpSpPr/>
          <p:nvPr/>
        </p:nvGrpSpPr>
        <p:grpSpPr>
          <a:xfrm>
            <a:off x="2937750" y="2450798"/>
            <a:ext cx="899708" cy="3264826"/>
            <a:chOff x="2937750" y="2450798"/>
            <a:chExt cx="899708" cy="3264826"/>
          </a:xfrm>
        </p:grpSpPr>
        <p:sp>
          <p:nvSpPr>
            <p:cNvPr id="81" name="Gleichschenkliges Dreieck 80"/>
            <p:cNvSpPr/>
            <p:nvPr/>
          </p:nvSpPr>
          <p:spPr bwMode="auto">
            <a:xfrm>
              <a:off x="3414405" y="2450798"/>
              <a:ext cx="194553" cy="204281"/>
            </a:xfrm>
            <a:prstGeom prst="triangle">
              <a:avLst/>
            </a:prstGeom>
            <a:solidFill>
              <a:srgbClr val="FF0000"/>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82" name="Gleichschenkliges Dreieck 81"/>
            <p:cNvSpPr/>
            <p:nvPr/>
          </p:nvSpPr>
          <p:spPr bwMode="auto">
            <a:xfrm>
              <a:off x="3218136" y="311765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83" name="Gleichschenkliges Dreieck 82"/>
            <p:cNvSpPr/>
            <p:nvPr/>
          </p:nvSpPr>
          <p:spPr bwMode="auto">
            <a:xfrm>
              <a:off x="3385220" y="3807046"/>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84" name="Gleichschenkliges Dreieck 83"/>
            <p:cNvSpPr/>
            <p:nvPr/>
          </p:nvSpPr>
          <p:spPr bwMode="auto">
            <a:xfrm>
              <a:off x="3346310" y="456143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85" name="Gleichschenkliges Dreieck 84"/>
            <p:cNvSpPr/>
            <p:nvPr/>
          </p:nvSpPr>
          <p:spPr bwMode="auto">
            <a:xfrm>
              <a:off x="3642905" y="550143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86" name="Gleichschenkliges Dreieck 85"/>
            <p:cNvSpPr/>
            <p:nvPr/>
          </p:nvSpPr>
          <p:spPr bwMode="auto">
            <a:xfrm>
              <a:off x="2937750" y="5511343"/>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sp>
        <p:nvSpPr>
          <p:cNvPr id="89" name="Freihandform 88"/>
          <p:cNvSpPr/>
          <p:nvPr/>
        </p:nvSpPr>
        <p:spPr bwMode="auto">
          <a:xfrm>
            <a:off x="7020135" y="1917361"/>
            <a:ext cx="1906626" cy="4460740"/>
          </a:xfrm>
          <a:custGeom>
            <a:avLst/>
            <a:gdLst>
              <a:gd name="connsiteX0" fmla="*/ 155643 w 1855187"/>
              <a:gd name="connsiteY0" fmla="*/ 476672 h 4523378"/>
              <a:gd name="connsiteX1" fmla="*/ 233464 w 1855187"/>
              <a:gd name="connsiteY1" fmla="*/ 447489 h 4523378"/>
              <a:gd name="connsiteX2" fmla="*/ 252919 w 1855187"/>
              <a:gd name="connsiteY2" fmla="*/ 418306 h 4523378"/>
              <a:gd name="connsiteX3" fmla="*/ 311285 w 1855187"/>
              <a:gd name="connsiteY3" fmla="*/ 398851 h 4523378"/>
              <a:gd name="connsiteX4" fmla="*/ 359923 w 1855187"/>
              <a:gd name="connsiteY4" fmla="*/ 408578 h 4523378"/>
              <a:gd name="connsiteX5" fmla="*/ 379379 w 1855187"/>
              <a:gd name="connsiteY5" fmla="*/ 428034 h 4523378"/>
              <a:gd name="connsiteX6" fmla="*/ 408562 w 1855187"/>
              <a:gd name="connsiteY6" fmla="*/ 437761 h 4523378"/>
              <a:gd name="connsiteX7" fmla="*/ 428017 w 1855187"/>
              <a:gd name="connsiteY7" fmla="*/ 466944 h 4523378"/>
              <a:gd name="connsiteX8" fmla="*/ 476655 w 1855187"/>
              <a:gd name="connsiteY8" fmla="*/ 505855 h 4523378"/>
              <a:gd name="connsiteX9" fmla="*/ 505838 w 1855187"/>
              <a:gd name="connsiteY9" fmla="*/ 515582 h 4523378"/>
              <a:gd name="connsiteX10" fmla="*/ 535021 w 1855187"/>
              <a:gd name="connsiteY10" fmla="*/ 535038 h 4523378"/>
              <a:gd name="connsiteX11" fmla="*/ 583660 w 1855187"/>
              <a:gd name="connsiteY11" fmla="*/ 573948 h 4523378"/>
              <a:gd name="connsiteX12" fmla="*/ 612843 w 1855187"/>
              <a:gd name="connsiteY12" fmla="*/ 583676 h 4523378"/>
              <a:gd name="connsiteX13" fmla="*/ 690664 w 1855187"/>
              <a:gd name="connsiteY13" fmla="*/ 573948 h 4523378"/>
              <a:gd name="connsiteX14" fmla="*/ 749030 w 1855187"/>
              <a:gd name="connsiteY14" fmla="*/ 544765 h 4523378"/>
              <a:gd name="connsiteX15" fmla="*/ 778213 w 1855187"/>
              <a:gd name="connsiteY15" fmla="*/ 535038 h 4523378"/>
              <a:gd name="connsiteX16" fmla="*/ 826851 w 1855187"/>
              <a:gd name="connsiteY16" fmla="*/ 486400 h 4523378"/>
              <a:gd name="connsiteX17" fmla="*/ 856034 w 1855187"/>
              <a:gd name="connsiteY17" fmla="*/ 466944 h 4523378"/>
              <a:gd name="connsiteX18" fmla="*/ 885217 w 1855187"/>
              <a:gd name="connsiteY18" fmla="*/ 437761 h 4523378"/>
              <a:gd name="connsiteX19" fmla="*/ 904672 w 1855187"/>
              <a:gd name="connsiteY19" fmla="*/ 408578 h 4523378"/>
              <a:gd name="connsiteX20" fmla="*/ 963038 w 1855187"/>
              <a:gd name="connsiteY20" fmla="*/ 369668 h 4523378"/>
              <a:gd name="connsiteX21" fmla="*/ 1021404 w 1855187"/>
              <a:gd name="connsiteY21" fmla="*/ 340485 h 4523378"/>
              <a:gd name="connsiteX22" fmla="*/ 1050587 w 1855187"/>
              <a:gd name="connsiteY22" fmla="*/ 321029 h 4523378"/>
              <a:gd name="connsiteX23" fmla="*/ 1070043 w 1855187"/>
              <a:gd name="connsiteY23" fmla="*/ 155659 h 4523378"/>
              <a:gd name="connsiteX24" fmla="*/ 1089498 w 1855187"/>
              <a:gd name="connsiteY24" fmla="*/ 116748 h 4523378"/>
              <a:gd name="connsiteX25" fmla="*/ 1118681 w 1855187"/>
              <a:gd name="connsiteY25" fmla="*/ 107021 h 4523378"/>
              <a:gd name="connsiteX26" fmla="*/ 1147864 w 1855187"/>
              <a:gd name="connsiteY26" fmla="*/ 87565 h 4523378"/>
              <a:gd name="connsiteX27" fmla="*/ 1186775 w 1855187"/>
              <a:gd name="connsiteY27" fmla="*/ 68110 h 4523378"/>
              <a:gd name="connsiteX28" fmla="*/ 1225685 w 1855187"/>
              <a:gd name="connsiteY28" fmla="*/ 29200 h 4523378"/>
              <a:gd name="connsiteX29" fmla="*/ 1245140 w 1855187"/>
              <a:gd name="connsiteY29" fmla="*/ 9744 h 4523378"/>
              <a:gd name="connsiteX30" fmla="*/ 1322962 w 1855187"/>
              <a:gd name="connsiteY30" fmla="*/ 9744 h 4523378"/>
              <a:gd name="connsiteX31" fmla="*/ 1352145 w 1855187"/>
              <a:gd name="connsiteY31" fmla="*/ 29200 h 4523378"/>
              <a:gd name="connsiteX32" fmla="*/ 1381328 w 1855187"/>
              <a:gd name="connsiteY32" fmla="*/ 38927 h 4523378"/>
              <a:gd name="connsiteX33" fmla="*/ 1410511 w 1855187"/>
              <a:gd name="connsiteY33" fmla="*/ 68110 h 4523378"/>
              <a:gd name="connsiteX34" fmla="*/ 1449421 w 1855187"/>
              <a:gd name="connsiteY34" fmla="*/ 87565 h 4523378"/>
              <a:gd name="connsiteX35" fmla="*/ 1459149 w 1855187"/>
              <a:gd name="connsiteY35" fmla="*/ 116748 h 4523378"/>
              <a:gd name="connsiteX36" fmla="*/ 1478604 w 1855187"/>
              <a:gd name="connsiteY36" fmla="*/ 136204 h 4523378"/>
              <a:gd name="connsiteX37" fmla="*/ 1488332 w 1855187"/>
              <a:gd name="connsiteY37" fmla="*/ 175114 h 4523378"/>
              <a:gd name="connsiteX38" fmla="*/ 1536970 w 1855187"/>
              <a:gd name="connsiteY38" fmla="*/ 223753 h 4523378"/>
              <a:gd name="connsiteX39" fmla="*/ 1566153 w 1855187"/>
              <a:gd name="connsiteY39" fmla="*/ 282119 h 4523378"/>
              <a:gd name="connsiteX40" fmla="*/ 1575881 w 1855187"/>
              <a:gd name="connsiteY40" fmla="*/ 311302 h 4523378"/>
              <a:gd name="connsiteX41" fmla="*/ 1595336 w 1855187"/>
              <a:gd name="connsiteY41" fmla="*/ 350212 h 4523378"/>
              <a:gd name="connsiteX42" fmla="*/ 1614792 w 1855187"/>
              <a:gd name="connsiteY42" fmla="*/ 564221 h 4523378"/>
              <a:gd name="connsiteX43" fmla="*/ 1595336 w 1855187"/>
              <a:gd name="connsiteY43" fmla="*/ 1225702 h 4523378"/>
              <a:gd name="connsiteX44" fmla="*/ 1585609 w 1855187"/>
              <a:gd name="connsiteY44" fmla="*/ 1556442 h 4523378"/>
              <a:gd name="connsiteX45" fmla="*/ 1575881 w 1855187"/>
              <a:gd name="connsiteY45" fmla="*/ 1614808 h 4523378"/>
              <a:gd name="connsiteX46" fmla="*/ 1585609 w 1855187"/>
              <a:gd name="connsiteY46" fmla="*/ 1828817 h 4523378"/>
              <a:gd name="connsiteX47" fmla="*/ 1575881 w 1855187"/>
              <a:gd name="connsiteY47" fmla="*/ 1974731 h 4523378"/>
              <a:gd name="connsiteX48" fmla="*/ 1566153 w 1855187"/>
              <a:gd name="connsiteY48" fmla="*/ 2072008 h 4523378"/>
              <a:gd name="connsiteX49" fmla="*/ 1595336 w 1855187"/>
              <a:gd name="connsiteY49" fmla="*/ 2334655 h 4523378"/>
              <a:gd name="connsiteX50" fmla="*/ 1605064 w 1855187"/>
              <a:gd name="connsiteY50" fmla="*/ 2655668 h 4523378"/>
              <a:gd name="connsiteX51" fmla="*/ 1634247 w 1855187"/>
              <a:gd name="connsiteY51" fmla="*/ 2996136 h 4523378"/>
              <a:gd name="connsiteX52" fmla="*/ 1653702 w 1855187"/>
              <a:gd name="connsiteY52" fmla="*/ 3035046 h 4523378"/>
              <a:gd name="connsiteX53" fmla="*/ 1673158 w 1855187"/>
              <a:gd name="connsiteY53" fmla="*/ 3103140 h 4523378"/>
              <a:gd name="connsiteX54" fmla="*/ 1682885 w 1855187"/>
              <a:gd name="connsiteY54" fmla="*/ 3132323 h 4523378"/>
              <a:gd name="connsiteX55" fmla="*/ 1702340 w 1855187"/>
              <a:gd name="connsiteY55" fmla="*/ 3287965 h 4523378"/>
              <a:gd name="connsiteX56" fmla="*/ 1721796 w 1855187"/>
              <a:gd name="connsiteY56" fmla="*/ 3346331 h 4523378"/>
              <a:gd name="connsiteX57" fmla="*/ 1741251 w 1855187"/>
              <a:gd name="connsiteY57" fmla="*/ 3375514 h 4523378"/>
              <a:gd name="connsiteX58" fmla="*/ 1750979 w 1855187"/>
              <a:gd name="connsiteY58" fmla="*/ 3414425 h 4523378"/>
              <a:gd name="connsiteX59" fmla="*/ 1760706 w 1855187"/>
              <a:gd name="connsiteY59" fmla="*/ 3443608 h 4523378"/>
              <a:gd name="connsiteX60" fmla="*/ 1750979 w 1855187"/>
              <a:gd name="connsiteY60" fmla="*/ 3482519 h 4523378"/>
              <a:gd name="connsiteX61" fmla="*/ 1799617 w 1855187"/>
              <a:gd name="connsiteY61" fmla="*/ 3492246 h 4523378"/>
              <a:gd name="connsiteX62" fmla="*/ 1819072 w 1855187"/>
              <a:gd name="connsiteY62" fmla="*/ 3774348 h 4523378"/>
              <a:gd name="connsiteX63" fmla="*/ 1838528 w 1855187"/>
              <a:gd name="connsiteY63" fmla="*/ 3793804 h 4523378"/>
              <a:gd name="connsiteX64" fmla="*/ 1838528 w 1855187"/>
              <a:gd name="connsiteY64" fmla="*/ 4036995 h 4523378"/>
              <a:gd name="connsiteX65" fmla="*/ 1819072 w 1855187"/>
              <a:gd name="connsiteY65" fmla="*/ 4095361 h 4523378"/>
              <a:gd name="connsiteX66" fmla="*/ 1799617 w 1855187"/>
              <a:gd name="connsiteY66" fmla="*/ 4124544 h 4523378"/>
              <a:gd name="connsiteX67" fmla="*/ 1770434 w 1855187"/>
              <a:gd name="connsiteY67" fmla="*/ 4192638 h 4523378"/>
              <a:gd name="connsiteX68" fmla="*/ 1731523 w 1855187"/>
              <a:gd name="connsiteY68" fmla="*/ 4251004 h 4523378"/>
              <a:gd name="connsiteX69" fmla="*/ 1673158 w 1855187"/>
              <a:gd name="connsiteY69" fmla="*/ 4289914 h 4523378"/>
              <a:gd name="connsiteX70" fmla="*/ 1614792 w 1855187"/>
              <a:gd name="connsiteY70" fmla="*/ 4328825 h 4523378"/>
              <a:gd name="connsiteX71" fmla="*/ 1536970 w 1855187"/>
              <a:gd name="connsiteY71" fmla="*/ 4387191 h 4523378"/>
              <a:gd name="connsiteX72" fmla="*/ 1468877 w 1855187"/>
              <a:gd name="connsiteY72" fmla="*/ 4435829 h 4523378"/>
              <a:gd name="connsiteX73" fmla="*/ 1410511 w 1855187"/>
              <a:gd name="connsiteY73" fmla="*/ 4474740 h 4523378"/>
              <a:gd name="connsiteX74" fmla="*/ 1313234 w 1855187"/>
              <a:gd name="connsiteY74" fmla="*/ 4484468 h 4523378"/>
              <a:gd name="connsiteX75" fmla="*/ 1118681 w 1855187"/>
              <a:gd name="connsiteY75" fmla="*/ 4513651 h 4523378"/>
              <a:gd name="connsiteX76" fmla="*/ 778213 w 1855187"/>
              <a:gd name="connsiteY76" fmla="*/ 4523378 h 4523378"/>
              <a:gd name="connsiteX77" fmla="*/ 642026 w 1855187"/>
              <a:gd name="connsiteY77" fmla="*/ 4513651 h 4523378"/>
              <a:gd name="connsiteX78" fmla="*/ 573932 w 1855187"/>
              <a:gd name="connsiteY78" fmla="*/ 4494195 h 4523378"/>
              <a:gd name="connsiteX79" fmla="*/ 525294 w 1855187"/>
              <a:gd name="connsiteY79" fmla="*/ 4484468 h 4523378"/>
              <a:gd name="connsiteX80" fmla="*/ 466928 w 1855187"/>
              <a:gd name="connsiteY80" fmla="*/ 4455285 h 4523378"/>
              <a:gd name="connsiteX81" fmla="*/ 428017 w 1855187"/>
              <a:gd name="connsiteY81" fmla="*/ 4445557 h 4523378"/>
              <a:gd name="connsiteX82" fmla="*/ 398834 w 1855187"/>
              <a:gd name="connsiteY82" fmla="*/ 4416374 h 4523378"/>
              <a:gd name="connsiteX83" fmla="*/ 359923 w 1855187"/>
              <a:gd name="connsiteY83" fmla="*/ 4396919 h 4523378"/>
              <a:gd name="connsiteX84" fmla="*/ 350196 w 1855187"/>
              <a:gd name="connsiteY84" fmla="*/ 4367736 h 4523378"/>
              <a:gd name="connsiteX85" fmla="*/ 321013 w 1855187"/>
              <a:gd name="connsiteY85" fmla="*/ 4348280 h 4523378"/>
              <a:gd name="connsiteX86" fmla="*/ 214009 w 1855187"/>
              <a:gd name="connsiteY86" fmla="*/ 4299642 h 4523378"/>
              <a:gd name="connsiteX87" fmla="*/ 165370 w 1855187"/>
              <a:gd name="connsiteY87" fmla="*/ 4231548 h 4523378"/>
              <a:gd name="connsiteX88" fmla="*/ 155643 w 1855187"/>
              <a:gd name="connsiteY88" fmla="*/ 4192638 h 4523378"/>
              <a:gd name="connsiteX89" fmla="*/ 136187 w 1855187"/>
              <a:gd name="connsiteY89" fmla="*/ 4173182 h 4523378"/>
              <a:gd name="connsiteX90" fmla="*/ 116732 w 1855187"/>
              <a:gd name="connsiteY90" fmla="*/ 4144000 h 4523378"/>
              <a:gd name="connsiteX91" fmla="*/ 77821 w 1855187"/>
              <a:gd name="connsiteY91" fmla="*/ 4095361 h 4523378"/>
              <a:gd name="connsiteX92" fmla="*/ 29183 w 1855187"/>
              <a:gd name="connsiteY92" fmla="*/ 4017540 h 4523378"/>
              <a:gd name="connsiteX93" fmla="*/ 9728 w 1855187"/>
              <a:gd name="connsiteY93" fmla="*/ 3939719 h 4523378"/>
              <a:gd name="connsiteX94" fmla="*/ 0 w 1855187"/>
              <a:gd name="connsiteY94" fmla="*/ 3910536 h 4523378"/>
              <a:gd name="connsiteX95" fmla="*/ 19455 w 1855187"/>
              <a:gd name="connsiteY95" fmla="*/ 3881353 h 45233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1855187" h="4523378">
                <a:moveTo>
                  <a:pt x="155643" y="476672"/>
                </a:moveTo>
                <a:cubicBezTo>
                  <a:pt x="190441" y="469712"/>
                  <a:pt x="208416" y="472537"/>
                  <a:pt x="233464" y="447489"/>
                </a:cubicBezTo>
                <a:cubicBezTo>
                  <a:pt x="241731" y="439222"/>
                  <a:pt x="243005" y="424502"/>
                  <a:pt x="252919" y="418306"/>
                </a:cubicBezTo>
                <a:cubicBezTo>
                  <a:pt x="270309" y="407437"/>
                  <a:pt x="311285" y="398851"/>
                  <a:pt x="311285" y="398851"/>
                </a:cubicBezTo>
                <a:cubicBezTo>
                  <a:pt x="327498" y="402093"/>
                  <a:pt x="344726" y="402065"/>
                  <a:pt x="359923" y="408578"/>
                </a:cubicBezTo>
                <a:cubicBezTo>
                  <a:pt x="368353" y="412191"/>
                  <a:pt x="371514" y="423315"/>
                  <a:pt x="379379" y="428034"/>
                </a:cubicBezTo>
                <a:cubicBezTo>
                  <a:pt x="388172" y="433309"/>
                  <a:pt x="398834" y="434519"/>
                  <a:pt x="408562" y="437761"/>
                </a:cubicBezTo>
                <a:cubicBezTo>
                  <a:pt x="415047" y="447489"/>
                  <a:pt x="420714" y="457815"/>
                  <a:pt x="428017" y="466944"/>
                </a:cubicBezTo>
                <a:cubicBezTo>
                  <a:pt x="440082" y="482025"/>
                  <a:pt x="459799" y="497427"/>
                  <a:pt x="476655" y="505855"/>
                </a:cubicBezTo>
                <a:cubicBezTo>
                  <a:pt x="485826" y="510441"/>
                  <a:pt x="496110" y="512340"/>
                  <a:pt x="505838" y="515582"/>
                </a:cubicBezTo>
                <a:cubicBezTo>
                  <a:pt x="515566" y="522067"/>
                  <a:pt x="525892" y="527735"/>
                  <a:pt x="535021" y="535038"/>
                </a:cubicBezTo>
                <a:cubicBezTo>
                  <a:pt x="565179" y="559164"/>
                  <a:pt x="543743" y="553989"/>
                  <a:pt x="583660" y="573948"/>
                </a:cubicBezTo>
                <a:cubicBezTo>
                  <a:pt x="592831" y="578534"/>
                  <a:pt x="603115" y="580433"/>
                  <a:pt x="612843" y="583676"/>
                </a:cubicBezTo>
                <a:cubicBezTo>
                  <a:pt x="638783" y="580433"/>
                  <a:pt x="664943" y="578624"/>
                  <a:pt x="690664" y="573948"/>
                </a:cubicBezTo>
                <a:cubicBezTo>
                  <a:pt x="729091" y="566961"/>
                  <a:pt x="713422" y="562569"/>
                  <a:pt x="749030" y="544765"/>
                </a:cubicBezTo>
                <a:cubicBezTo>
                  <a:pt x="758201" y="540179"/>
                  <a:pt x="768485" y="538280"/>
                  <a:pt x="778213" y="535038"/>
                </a:cubicBezTo>
                <a:cubicBezTo>
                  <a:pt x="856036" y="483154"/>
                  <a:pt x="762000" y="551251"/>
                  <a:pt x="826851" y="486400"/>
                </a:cubicBezTo>
                <a:cubicBezTo>
                  <a:pt x="835118" y="478133"/>
                  <a:pt x="847053" y="474429"/>
                  <a:pt x="856034" y="466944"/>
                </a:cubicBezTo>
                <a:cubicBezTo>
                  <a:pt x="866602" y="458137"/>
                  <a:pt x="876410" y="448329"/>
                  <a:pt x="885217" y="437761"/>
                </a:cubicBezTo>
                <a:cubicBezTo>
                  <a:pt x="892701" y="428780"/>
                  <a:pt x="895874" y="416277"/>
                  <a:pt x="904672" y="408578"/>
                </a:cubicBezTo>
                <a:cubicBezTo>
                  <a:pt x="922269" y="393181"/>
                  <a:pt x="943583" y="382638"/>
                  <a:pt x="963038" y="369668"/>
                </a:cubicBezTo>
                <a:cubicBezTo>
                  <a:pt x="1000755" y="344523"/>
                  <a:pt x="981127" y="353910"/>
                  <a:pt x="1021404" y="340485"/>
                </a:cubicBezTo>
                <a:cubicBezTo>
                  <a:pt x="1031132" y="334000"/>
                  <a:pt x="1047612" y="332335"/>
                  <a:pt x="1050587" y="321029"/>
                </a:cubicBezTo>
                <a:cubicBezTo>
                  <a:pt x="1064712" y="267353"/>
                  <a:pt x="1059658" y="210182"/>
                  <a:pt x="1070043" y="155659"/>
                </a:cubicBezTo>
                <a:cubicBezTo>
                  <a:pt x="1072756" y="141414"/>
                  <a:pt x="1079244" y="127002"/>
                  <a:pt x="1089498" y="116748"/>
                </a:cubicBezTo>
                <a:cubicBezTo>
                  <a:pt x="1096749" y="109497"/>
                  <a:pt x="1108953" y="110263"/>
                  <a:pt x="1118681" y="107021"/>
                </a:cubicBezTo>
                <a:cubicBezTo>
                  <a:pt x="1128409" y="100536"/>
                  <a:pt x="1137713" y="93366"/>
                  <a:pt x="1147864" y="87565"/>
                </a:cubicBezTo>
                <a:cubicBezTo>
                  <a:pt x="1160455" y="80370"/>
                  <a:pt x="1176521" y="78364"/>
                  <a:pt x="1186775" y="68110"/>
                </a:cubicBezTo>
                <a:cubicBezTo>
                  <a:pt x="1238655" y="16230"/>
                  <a:pt x="1147864" y="55139"/>
                  <a:pt x="1225685" y="29200"/>
                </a:cubicBezTo>
                <a:cubicBezTo>
                  <a:pt x="1232170" y="22715"/>
                  <a:pt x="1237276" y="14463"/>
                  <a:pt x="1245140" y="9744"/>
                </a:cubicBezTo>
                <a:cubicBezTo>
                  <a:pt x="1275051" y="-8203"/>
                  <a:pt x="1288388" y="2830"/>
                  <a:pt x="1322962" y="9744"/>
                </a:cubicBezTo>
                <a:cubicBezTo>
                  <a:pt x="1332690" y="16229"/>
                  <a:pt x="1341688" y="23971"/>
                  <a:pt x="1352145" y="29200"/>
                </a:cubicBezTo>
                <a:cubicBezTo>
                  <a:pt x="1361316" y="33786"/>
                  <a:pt x="1372796" y="33239"/>
                  <a:pt x="1381328" y="38927"/>
                </a:cubicBezTo>
                <a:cubicBezTo>
                  <a:pt x="1392775" y="46558"/>
                  <a:pt x="1399316" y="60114"/>
                  <a:pt x="1410511" y="68110"/>
                </a:cubicBezTo>
                <a:cubicBezTo>
                  <a:pt x="1422311" y="76538"/>
                  <a:pt x="1436451" y="81080"/>
                  <a:pt x="1449421" y="87565"/>
                </a:cubicBezTo>
                <a:cubicBezTo>
                  <a:pt x="1452664" y="97293"/>
                  <a:pt x="1453873" y="107955"/>
                  <a:pt x="1459149" y="116748"/>
                </a:cubicBezTo>
                <a:cubicBezTo>
                  <a:pt x="1463868" y="124612"/>
                  <a:pt x="1474502" y="128001"/>
                  <a:pt x="1478604" y="136204"/>
                </a:cubicBezTo>
                <a:cubicBezTo>
                  <a:pt x="1484583" y="148162"/>
                  <a:pt x="1480916" y="163990"/>
                  <a:pt x="1488332" y="175114"/>
                </a:cubicBezTo>
                <a:cubicBezTo>
                  <a:pt x="1501050" y="194192"/>
                  <a:pt x="1536970" y="223753"/>
                  <a:pt x="1536970" y="223753"/>
                </a:cubicBezTo>
                <a:cubicBezTo>
                  <a:pt x="1561422" y="297106"/>
                  <a:pt x="1528438" y="206689"/>
                  <a:pt x="1566153" y="282119"/>
                </a:cubicBezTo>
                <a:cubicBezTo>
                  <a:pt x="1570739" y="291290"/>
                  <a:pt x="1571842" y="301877"/>
                  <a:pt x="1575881" y="311302"/>
                </a:cubicBezTo>
                <a:cubicBezTo>
                  <a:pt x="1581593" y="324630"/>
                  <a:pt x="1588851" y="337242"/>
                  <a:pt x="1595336" y="350212"/>
                </a:cubicBezTo>
                <a:cubicBezTo>
                  <a:pt x="1612690" y="436980"/>
                  <a:pt x="1614792" y="435839"/>
                  <a:pt x="1614792" y="564221"/>
                </a:cubicBezTo>
                <a:cubicBezTo>
                  <a:pt x="1614792" y="1022912"/>
                  <a:pt x="1617905" y="954881"/>
                  <a:pt x="1595336" y="1225702"/>
                </a:cubicBezTo>
                <a:cubicBezTo>
                  <a:pt x="1592094" y="1335949"/>
                  <a:pt x="1591117" y="1446285"/>
                  <a:pt x="1585609" y="1556442"/>
                </a:cubicBezTo>
                <a:cubicBezTo>
                  <a:pt x="1584624" y="1576141"/>
                  <a:pt x="1575881" y="1595084"/>
                  <a:pt x="1575881" y="1614808"/>
                </a:cubicBezTo>
                <a:cubicBezTo>
                  <a:pt x="1575881" y="1686218"/>
                  <a:pt x="1582366" y="1757481"/>
                  <a:pt x="1585609" y="1828817"/>
                </a:cubicBezTo>
                <a:cubicBezTo>
                  <a:pt x="1582366" y="1877455"/>
                  <a:pt x="1579768" y="1926140"/>
                  <a:pt x="1575881" y="1974731"/>
                </a:cubicBezTo>
                <a:cubicBezTo>
                  <a:pt x="1573282" y="2007215"/>
                  <a:pt x="1566153" y="2039421"/>
                  <a:pt x="1566153" y="2072008"/>
                </a:cubicBezTo>
                <a:cubicBezTo>
                  <a:pt x="1566153" y="2183169"/>
                  <a:pt x="1577863" y="2229816"/>
                  <a:pt x="1595336" y="2334655"/>
                </a:cubicBezTo>
                <a:cubicBezTo>
                  <a:pt x="1598579" y="2441659"/>
                  <a:pt x="1600869" y="2548697"/>
                  <a:pt x="1605064" y="2655668"/>
                </a:cubicBezTo>
                <a:cubicBezTo>
                  <a:pt x="1608684" y="2747981"/>
                  <a:pt x="1616685" y="2903933"/>
                  <a:pt x="1634247" y="2996136"/>
                </a:cubicBezTo>
                <a:cubicBezTo>
                  <a:pt x="1636960" y="3010381"/>
                  <a:pt x="1647990" y="3021718"/>
                  <a:pt x="1653702" y="3035046"/>
                </a:cubicBezTo>
                <a:cubicBezTo>
                  <a:pt x="1663698" y="3058370"/>
                  <a:pt x="1666106" y="3078458"/>
                  <a:pt x="1673158" y="3103140"/>
                </a:cubicBezTo>
                <a:cubicBezTo>
                  <a:pt x="1675975" y="3112999"/>
                  <a:pt x="1679643" y="3122595"/>
                  <a:pt x="1682885" y="3132323"/>
                </a:cubicBezTo>
                <a:cubicBezTo>
                  <a:pt x="1686266" y="3166136"/>
                  <a:pt x="1692285" y="3247746"/>
                  <a:pt x="1702340" y="3287965"/>
                </a:cubicBezTo>
                <a:cubicBezTo>
                  <a:pt x="1707314" y="3307860"/>
                  <a:pt x="1710420" y="3329267"/>
                  <a:pt x="1721796" y="3346331"/>
                </a:cubicBezTo>
                <a:lnTo>
                  <a:pt x="1741251" y="3375514"/>
                </a:lnTo>
                <a:cubicBezTo>
                  <a:pt x="1744494" y="3388484"/>
                  <a:pt x="1747306" y="3401570"/>
                  <a:pt x="1750979" y="3414425"/>
                </a:cubicBezTo>
                <a:cubicBezTo>
                  <a:pt x="1753796" y="3424284"/>
                  <a:pt x="1760706" y="3433354"/>
                  <a:pt x="1760706" y="3443608"/>
                </a:cubicBezTo>
                <a:cubicBezTo>
                  <a:pt x="1760706" y="3456977"/>
                  <a:pt x="1754221" y="3469549"/>
                  <a:pt x="1750979" y="3482519"/>
                </a:cubicBezTo>
                <a:cubicBezTo>
                  <a:pt x="1767192" y="3485761"/>
                  <a:pt x="1794866" y="3476410"/>
                  <a:pt x="1799617" y="3492246"/>
                </a:cubicBezTo>
                <a:cubicBezTo>
                  <a:pt x="1812566" y="3535408"/>
                  <a:pt x="1802410" y="3707701"/>
                  <a:pt x="1819072" y="3774348"/>
                </a:cubicBezTo>
                <a:cubicBezTo>
                  <a:pt x="1821296" y="3783246"/>
                  <a:pt x="1832043" y="3787319"/>
                  <a:pt x="1838528" y="3793804"/>
                </a:cubicBezTo>
                <a:cubicBezTo>
                  <a:pt x="1862912" y="3891345"/>
                  <a:pt x="1858458" y="3857629"/>
                  <a:pt x="1838528" y="4036995"/>
                </a:cubicBezTo>
                <a:cubicBezTo>
                  <a:pt x="1836263" y="4057377"/>
                  <a:pt x="1830448" y="4078297"/>
                  <a:pt x="1819072" y="4095361"/>
                </a:cubicBezTo>
                <a:lnTo>
                  <a:pt x="1799617" y="4124544"/>
                </a:lnTo>
                <a:cubicBezTo>
                  <a:pt x="1779371" y="4205525"/>
                  <a:pt x="1804023" y="4125461"/>
                  <a:pt x="1770434" y="4192638"/>
                </a:cubicBezTo>
                <a:cubicBezTo>
                  <a:pt x="1749775" y="4233955"/>
                  <a:pt x="1776785" y="4215800"/>
                  <a:pt x="1731523" y="4251004"/>
                </a:cubicBezTo>
                <a:cubicBezTo>
                  <a:pt x="1713066" y="4265359"/>
                  <a:pt x="1673158" y="4289914"/>
                  <a:pt x="1673158" y="4289914"/>
                </a:cubicBezTo>
                <a:cubicBezTo>
                  <a:pt x="1624313" y="4363180"/>
                  <a:pt x="1690171" y="4278572"/>
                  <a:pt x="1614792" y="4328825"/>
                </a:cubicBezTo>
                <a:cubicBezTo>
                  <a:pt x="1503014" y="4403344"/>
                  <a:pt x="1612899" y="4361881"/>
                  <a:pt x="1536970" y="4387191"/>
                </a:cubicBezTo>
                <a:cubicBezTo>
                  <a:pt x="1485386" y="4438775"/>
                  <a:pt x="1532896" y="4397417"/>
                  <a:pt x="1468877" y="4435829"/>
                </a:cubicBezTo>
                <a:cubicBezTo>
                  <a:pt x="1448827" y="4447859"/>
                  <a:pt x="1433777" y="4472413"/>
                  <a:pt x="1410511" y="4474740"/>
                </a:cubicBezTo>
                <a:lnTo>
                  <a:pt x="1313234" y="4484468"/>
                </a:lnTo>
                <a:cubicBezTo>
                  <a:pt x="1219080" y="4515852"/>
                  <a:pt x="1258929" y="4507927"/>
                  <a:pt x="1118681" y="4513651"/>
                </a:cubicBezTo>
                <a:cubicBezTo>
                  <a:pt x="1005240" y="4518281"/>
                  <a:pt x="891702" y="4520136"/>
                  <a:pt x="778213" y="4523378"/>
                </a:cubicBezTo>
                <a:cubicBezTo>
                  <a:pt x="732817" y="4520136"/>
                  <a:pt x="687259" y="4518677"/>
                  <a:pt x="642026" y="4513651"/>
                </a:cubicBezTo>
                <a:cubicBezTo>
                  <a:pt x="609271" y="4510012"/>
                  <a:pt x="603448" y="4501574"/>
                  <a:pt x="573932" y="4494195"/>
                </a:cubicBezTo>
                <a:cubicBezTo>
                  <a:pt x="557892" y="4490185"/>
                  <a:pt x="541507" y="4487710"/>
                  <a:pt x="525294" y="4484468"/>
                </a:cubicBezTo>
                <a:cubicBezTo>
                  <a:pt x="505839" y="4474740"/>
                  <a:pt x="487124" y="4463363"/>
                  <a:pt x="466928" y="4455285"/>
                </a:cubicBezTo>
                <a:cubicBezTo>
                  <a:pt x="454515" y="4450320"/>
                  <a:pt x="439625" y="4452190"/>
                  <a:pt x="428017" y="4445557"/>
                </a:cubicBezTo>
                <a:cubicBezTo>
                  <a:pt x="416073" y="4438732"/>
                  <a:pt x="410029" y="4424370"/>
                  <a:pt x="398834" y="4416374"/>
                </a:cubicBezTo>
                <a:cubicBezTo>
                  <a:pt x="387034" y="4407945"/>
                  <a:pt x="372893" y="4403404"/>
                  <a:pt x="359923" y="4396919"/>
                </a:cubicBezTo>
                <a:cubicBezTo>
                  <a:pt x="356681" y="4387191"/>
                  <a:pt x="356601" y="4375743"/>
                  <a:pt x="350196" y="4367736"/>
                </a:cubicBezTo>
                <a:cubicBezTo>
                  <a:pt x="342893" y="4358607"/>
                  <a:pt x="330527" y="4355075"/>
                  <a:pt x="321013" y="4348280"/>
                </a:cubicBezTo>
                <a:cubicBezTo>
                  <a:pt x="258403" y="4303558"/>
                  <a:pt x="304701" y="4325554"/>
                  <a:pt x="214009" y="4299642"/>
                </a:cubicBezTo>
                <a:cubicBezTo>
                  <a:pt x="173405" y="4259038"/>
                  <a:pt x="177792" y="4275026"/>
                  <a:pt x="165370" y="4231548"/>
                </a:cubicBezTo>
                <a:cubicBezTo>
                  <a:pt x="161697" y="4218693"/>
                  <a:pt x="161622" y="4204596"/>
                  <a:pt x="155643" y="4192638"/>
                </a:cubicBezTo>
                <a:cubicBezTo>
                  <a:pt x="151541" y="4184435"/>
                  <a:pt x="141917" y="4180344"/>
                  <a:pt x="136187" y="4173182"/>
                </a:cubicBezTo>
                <a:cubicBezTo>
                  <a:pt x="128884" y="4164053"/>
                  <a:pt x="124035" y="4153129"/>
                  <a:pt x="116732" y="4144000"/>
                </a:cubicBezTo>
                <a:cubicBezTo>
                  <a:pt x="61286" y="4074691"/>
                  <a:pt x="137707" y="4185186"/>
                  <a:pt x="77821" y="4095361"/>
                </a:cubicBezTo>
                <a:cubicBezTo>
                  <a:pt x="54669" y="4025904"/>
                  <a:pt x="75430" y="4048370"/>
                  <a:pt x="29183" y="4017540"/>
                </a:cubicBezTo>
                <a:cubicBezTo>
                  <a:pt x="6946" y="3950832"/>
                  <a:pt x="33205" y="4033628"/>
                  <a:pt x="9728" y="3939719"/>
                </a:cubicBezTo>
                <a:cubicBezTo>
                  <a:pt x="7241" y="3929771"/>
                  <a:pt x="3243" y="3920264"/>
                  <a:pt x="0" y="3910536"/>
                </a:cubicBezTo>
                <a:cubicBezTo>
                  <a:pt x="36061" y="3898515"/>
                  <a:pt x="33769" y="3909979"/>
                  <a:pt x="19455" y="3881353"/>
                </a:cubicBezTo>
              </a:path>
            </a:pathLst>
          </a:custGeom>
          <a:noFill/>
          <a:ln w="76200"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90" name="Freihandform 89"/>
          <p:cNvSpPr/>
          <p:nvPr/>
        </p:nvSpPr>
        <p:spPr bwMode="auto">
          <a:xfrm>
            <a:off x="5113514" y="1927089"/>
            <a:ext cx="2451370" cy="4140200"/>
          </a:xfrm>
          <a:custGeom>
            <a:avLst/>
            <a:gdLst>
              <a:gd name="connsiteX0" fmla="*/ 1148035 w 3166463"/>
              <a:gd name="connsiteY0" fmla="*/ 259792 h 3003477"/>
              <a:gd name="connsiteX1" fmla="*/ 1225856 w 3166463"/>
              <a:gd name="connsiteY1" fmla="*/ 230609 h 3003477"/>
              <a:gd name="connsiteX2" fmla="*/ 1255039 w 3166463"/>
              <a:gd name="connsiteY2" fmla="*/ 220882 h 3003477"/>
              <a:gd name="connsiteX3" fmla="*/ 1313405 w 3166463"/>
              <a:gd name="connsiteY3" fmla="*/ 172243 h 3003477"/>
              <a:gd name="connsiteX4" fmla="*/ 1371771 w 3166463"/>
              <a:gd name="connsiteY4" fmla="*/ 143060 h 3003477"/>
              <a:gd name="connsiteX5" fmla="*/ 1400954 w 3166463"/>
              <a:gd name="connsiteY5" fmla="*/ 113877 h 3003477"/>
              <a:gd name="connsiteX6" fmla="*/ 1430137 w 3166463"/>
              <a:gd name="connsiteY6" fmla="*/ 104150 h 3003477"/>
              <a:gd name="connsiteX7" fmla="*/ 1469048 w 3166463"/>
              <a:gd name="connsiteY7" fmla="*/ 65239 h 3003477"/>
              <a:gd name="connsiteX8" fmla="*/ 1498231 w 3166463"/>
              <a:gd name="connsiteY8" fmla="*/ 55511 h 3003477"/>
              <a:gd name="connsiteX9" fmla="*/ 1527414 w 3166463"/>
              <a:gd name="connsiteY9" fmla="*/ 36056 h 3003477"/>
              <a:gd name="connsiteX10" fmla="*/ 1595507 w 3166463"/>
              <a:gd name="connsiteY10" fmla="*/ 26328 h 3003477"/>
              <a:gd name="connsiteX11" fmla="*/ 1624690 w 3166463"/>
              <a:gd name="connsiteY11" fmla="*/ 16601 h 3003477"/>
              <a:gd name="connsiteX12" fmla="*/ 1955431 w 3166463"/>
              <a:gd name="connsiteY12" fmla="*/ 16601 h 3003477"/>
              <a:gd name="connsiteX13" fmla="*/ 2120801 w 3166463"/>
              <a:gd name="connsiteY13" fmla="*/ 36056 h 3003477"/>
              <a:gd name="connsiteX14" fmla="*/ 2188894 w 3166463"/>
              <a:gd name="connsiteY14" fmla="*/ 45784 h 3003477"/>
              <a:gd name="connsiteX15" fmla="*/ 2266716 w 3166463"/>
              <a:gd name="connsiteY15" fmla="*/ 55511 h 3003477"/>
              <a:gd name="connsiteX16" fmla="*/ 2325082 w 3166463"/>
              <a:gd name="connsiteY16" fmla="*/ 74967 h 3003477"/>
              <a:gd name="connsiteX17" fmla="*/ 2354265 w 3166463"/>
              <a:gd name="connsiteY17" fmla="*/ 94422 h 3003477"/>
              <a:gd name="connsiteX18" fmla="*/ 2422358 w 3166463"/>
              <a:gd name="connsiteY18" fmla="*/ 113877 h 3003477"/>
              <a:gd name="connsiteX19" fmla="*/ 2451541 w 3166463"/>
              <a:gd name="connsiteY19" fmla="*/ 143060 h 3003477"/>
              <a:gd name="connsiteX20" fmla="*/ 2568273 w 3166463"/>
              <a:gd name="connsiteY20" fmla="*/ 191699 h 3003477"/>
              <a:gd name="connsiteX21" fmla="*/ 2607184 w 3166463"/>
              <a:gd name="connsiteY21" fmla="*/ 230609 h 3003477"/>
              <a:gd name="connsiteX22" fmla="*/ 2685005 w 3166463"/>
              <a:gd name="connsiteY22" fmla="*/ 250065 h 3003477"/>
              <a:gd name="connsiteX23" fmla="*/ 2723916 w 3166463"/>
              <a:gd name="connsiteY23" fmla="*/ 298703 h 3003477"/>
              <a:gd name="connsiteX24" fmla="*/ 2762826 w 3166463"/>
              <a:gd name="connsiteY24" fmla="*/ 366797 h 3003477"/>
              <a:gd name="connsiteX25" fmla="*/ 2792009 w 3166463"/>
              <a:gd name="connsiteY25" fmla="*/ 386252 h 3003477"/>
              <a:gd name="connsiteX26" fmla="*/ 2821192 w 3166463"/>
              <a:gd name="connsiteY26" fmla="*/ 415435 h 3003477"/>
              <a:gd name="connsiteX27" fmla="*/ 2860103 w 3166463"/>
              <a:gd name="connsiteY27" fmla="*/ 493256 h 3003477"/>
              <a:gd name="connsiteX28" fmla="*/ 2879558 w 3166463"/>
              <a:gd name="connsiteY28" fmla="*/ 522439 h 3003477"/>
              <a:gd name="connsiteX29" fmla="*/ 2889286 w 3166463"/>
              <a:gd name="connsiteY29" fmla="*/ 551622 h 3003477"/>
              <a:gd name="connsiteX30" fmla="*/ 2918469 w 3166463"/>
              <a:gd name="connsiteY30" fmla="*/ 571077 h 3003477"/>
              <a:gd name="connsiteX31" fmla="*/ 2937924 w 3166463"/>
              <a:gd name="connsiteY31" fmla="*/ 629443 h 3003477"/>
              <a:gd name="connsiteX32" fmla="*/ 2947652 w 3166463"/>
              <a:gd name="connsiteY32" fmla="*/ 658626 h 3003477"/>
              <a:gd name="connsiteX33" fmla="*/ 2996290 w 3166463"/>
              <a:gd name="connsiteY33" fmla="*/ 716992 h 3003477"/>
              <a:gd name="connsiteX34" fmla="*/ 3035201 w 3166463"/>
              <a:gd name="connsiteY34" fmla="*/ 775358 h 3003477"/>
              <a:gd name="connsiteX35" fmla="*/ 3044928 w 3166463"/>
              <a:gd name="connsiteY35" fmla="*/ 804541 h 3003477"/>
              <a:gd name="connsiteX36" fmla="*/ 3064384 w 3166463"/>
              <a:gd name="connsiteY36" fmla="*/ 823997 h 3003477"/>
              <a:gd name="connsiteX37" fmla="*/ 3093567 w 3166463"/>
              <a:gd name="connsiteY37" fmla="*/ 921273 h 3003477"/>
              <a:gd name="connsiteX38" fmla="*/ 3113022 w 3166463"/>
              <a:gd name="connsiteY38" fmla="*/ 950456 h 3003477"/>
              <a:gd name="connsiteX39" fmla="*/ 3132477 w 3166463"/>
              <a:gd name="connsiteY39" fmla="*/ 1018550 h 3003477"/>
              <a:gd name="connsiteX40" fmla="*/ 3142205 w 3166463"/>
              <a:gd name="connsiteY40" fmla="*/ 1154737 h 3003477"/>
              <a:gd name="connsiteX41" fmla="*/ 3151933 w 3166463"/>
              <a:gd name="connsiteY41" fmla="*/ 1349290 h 3003477"/>
              <a:gd name="connsiteX42" fmla="*/ 3161660 w 3166463"/>
              <a:gd name="connsiteY42" fmla="*/ 1504933 h 3003477"/>
              <a:gd name="connsiteX43" fmla="*/ 3151933 w 3166463"/>
              <a:gd name="connsiteY43" fmla="*/ 1563299 h 3003477"/>
              <a:gd name="connsiteX44" fmla="*/ 3142205 w 3166463"/>
              <a:gd name="connsiteY44" fmla="*/ 1923222 h 3003477"/>
              <a:gd name="connsiteX45" fmla="*/ 3132477 w 3166463"/>
              <a:gd name="connsiteY45" fmla="*/ 1952405 h 3003477"/>
              <a:gd name="connsiteX46" fmla="*/ 3054656 w 3166463"/>
              <a:gd name="connsiteY46" fmla="*/ 2039954 h 3003477"/>
              <a:gd name="connsiteX47" fmla="*/ 3015745 w 3166463"/>
              <a:gd name="connsiteY47" fmla="*/ 2069137 h 3003477"/>
              <a:gd name="connsiteX48" fmla="*/ 2967107 w 3166463"/>
              <a:gd name="connsiteY48" fmla="*/ 2117775 h 3003477"/>
              <a:gd name="connsiteX49" fmla="*/ 2957380 w 3166463"/>
              <a:gd name="connsiteY49" fmla="*/ 2146958 h 3003477"/>
              <a:gd name="connsiteX50" fmla="*/ 2928197 w 3166463"/>
              <a:gd name="connsiteY50" fmla="*/ 2166414 h 3003477"/>
              <a:gd name="connsiteX51" fmla="*/ 2908741 w 3166463"/>
              <a:gd name="connsiteY51" fmla="*/ 2195597 h 3003477"/>
              <a:gd name="connsiteX52" fmla="*/ 2879558 w 3166463"/>
              <a:gd name="connsiteY52" fmla="*/ 2263690 h 3003477"/>
              <a:gd name="connsiteX53" fmla="*/ 2840648 w 3166463"/>
              <a:gd name="connsiteY53" fmla="*/ 2351239 h 3003477"/>
              <a:gd name="connsiteX54" fmla="*/ 2811465 w 3166463"/>
              <a:gd name="connsiteY54" fmla="*/ 2448516 h 3003477"/>
              <a:gd name="connsiteX55" fmla="*/ 2792009 w 3166463"/>
              <a:gd name="connsiteY55" fmla="*/ 2487426 h 3003477"/>
              <a:gd name="connsiteX56" fmla="*/ 2762826 w 3166463"/>
              <a:gd name="connsiteY56" fmla="*/ 2555520 h 3003477"/>
              <a:gd name="connsiteX57" fmla="*/ 2723916 w 3166463"/>
              <a:gd name="connsiteY57" fmla="*/ 2613886 h 3003477"/>
              <a:gd name="connsiteX58" fmla="*/ 2704460 w 3166463"/>
              <a:gd name="connsiteY58" fmla="*/ 2652797 h 3003477"/>
              <a:gd name="connsiteX59" fmla="*/ 2694733 w 3166463"/>
              <a:gd name="connsiteY59" fmla="*/ 2681980 h 3003477"/>
              <a:gd name="connsiteX60" fmla="*/ 2665550 w 3166463"/>
              <a:gd name="connsiteY60" fmla="*/ 2701435 h 3003477"/>
              <a:gd name="connsiteX61" fmla="*/ 2646094 w 3166463"/>
              <a:gd name="connsiteY61" fmla="*/ 2720890 h 3003477"/>
              <a:gd name="connsiteX62" fmla="*/ 2607184 w 3166463"/>
              <a:gd name="connsiteY62" fmla="*/ 2740346 h 3003477"/>
              <a:gd name="connsiteX63" fmla="*/ 2578001 w 3166463"/>
              <a:gd name="connsiteY63" fmla="*/ 2750073 h 3003477"/>
              <a:gd name="connsiteX64" fmla="*/ 2470997 w 3166463"/>
              <a:gd name="connsiteY64" fmla="*/ 2769528 h 3003477"/>
              <a:gd name="connsiteX65" fmla="*/ 2363992 w 3166463"/>
              <a:gd name="connsiteY65" fmla="*/ 2788984 h 3003477"/>
              <a:gd name="connsiteX66" fmla="*/ 1537141 w 3166463"/>
              <a:gd name="connsiteY66" fmla="*/ 2798711 h 3003477"/>
              <a:gd name="connsiteX67" fmla="*/ 1459320 w 3166463"/>
              <a:gd name="connsiteY67" fmla="*/ 2818167 h 3003477"/>
              <a:gd name="connsiteX68" fmla="*/ 1400954 w 3166463"/>
              <a:gd name="connsiteY68" fmla="*/ 2837622 h 3003477"/>
              <a:gd name="connsiteX69" fmla="*/ 1362043 w 3166463"/>
              <a:gd name="connsiteY69" fmla="*/ 2857077 h 3003477"/>
              <a:gd name="connsiteX70" fmla="*/ 1284222 w 3166463"/>
              <a:gd name="connsiteY70" fmla="*/ 2876533 h 3003477"/>
              <a:gd name="connsiteX71" fmla="*/ 1255039 w 3166463"/>
              <a:gd name="connsiteY71" fmla="*/ 2895988 h 3003477"/>
              <a:gd name="connsiteX72" fmla="*/ 1216128 w 3166463"/>
              <a:gd name="connsiteY72" fmla="*/ 2915443 h 3003477"/>
              <a:gd name="connsiteX73" fmla="*/ 1157763 w 3166463"/>
              <a:gd name="connsiteY73" fmla="*/ 2954354 h 3003477"/>
              <a:gd name="connsiteX74" fmla="*/ 1109124 w 3166463"/>
              <a:gd name="connsiteY74" fmla="*/ 2964082 h 3003477"/>
              <a:gd name="connsiteX75" fmla="*/ 1079941 w 3166463"/>
              <a:gd name="connsiteY75" fmla="*/ 2973809 h 3003477"/>
              <a:gd name="connsiteX76" fmla="*/ 1060486 w 3166463"/>
              <a:gd name="connsiteY76" fmla="*/ 2993265 h 3003477"/>
              <a:gd name="connsiteX77" fmla="*/ 613014 w 3166463"/>
              <a:gd name="connsiteY77" fmla="*/ 2993265 h 3003477"/>
              <a:gd name="connsiteX78" fmla="*/ 583831 w 3166463"/>
              <a:gd name="connsiteY78" fmla="*/ 2983537 h 3003477"/>
              <a:gd name="connsiteX79" fmla="*/ 535192 w 3166463"/>
              <a:gd name="connsiteY79" fmla="*/ 2973809 h 3003477"/>
              <a:gd name="connsiteX80" fmla="*/ 506009 w 3166463"/>
              <a:gd name="connsiteY80" fmla="*/ 2954354 h 3003477"/>
              <a:gd name="connsiteX81" fmla="*/ 476826 w 3166463"/>
              <a:gd name="connsiteY81" fmla="*/ 2925171 h 3003477"/>
              <a:gd name="connsiteX82" fmla="*/ 408733 w 3166463"/>
              <a:gd name="connsiteY82" fmla="*/ 2915443 h 3003477"/>
              <a:gd name="connsiteX83" fmla="*/ 369822 w 3166463"/>
              <a:gd name="connsiteY83" fmla="*/ 2905716 h 3003477"/>
              <a:gd name="connsiteX84" fmla="*/ 321184 w 3166463"/>
              <a:gd name="connsiteY84" fmla="*/ 2876533 h 3003477"/>
              <a:gd name="connsiteX85" fmla="*/ 282273 w 3166463"/>
              <a:gd name="connsiteY85" fmla="*/ 2847350 h 3003477"/>
              <a:gd name="connsiteX86" fmla="*/ 243363 w 3166463"/>
              <a:gd name="connsiteY86" fmla="*/ 2827894 h 3003477"/>
              <a:gd name="connsiteX87" fmla="*/ 184997 w 3166463"/>
              <a:gd name="connsiteY87" fmla="*/ 2769528 h 3003477"/>
              <a:gd name="connsiteX88" fmla="*/ 146086 w 3166463"/>
              <a:gd name="connsiteY88" fmla="*/ 2720890 h 3003477"/>
              <a:gd name="connsiteX89" fmla="*/ 68265 w 3166463"/>
              <a:gd name="connsiteY89" fmla="*/ 2613886 h 3003477"/>
              <a:gd name="connsiteX90" fmla="*/ 48809 w 3166463"/>
              <a:gd name="connsiteY90" fmla="*/ 2536065 h 3003477"/>
              <a:gd name="connsiteX91" fmla="*/ 29354 w 3166463"/>
              <a:gd name="connsiteY91" fmla="*/ 2497154 h 3003477"/>
              <a:gd name="connsiteX92" fmla="*/ 9899 w 3166463"/>
              <a:gd name="connsiteY92" fmla="*/ 2448516 h 3003477"/>
              <a:gd name="connsiteX93" fmla="*/ 9899 w 3166463"/>
              <a:gd name="connsiteY93" fmla="*/ 2205324 h 3003477"/>
              <a:gd name="connsiteX94" fmla="*/ 19626 w 3166463"/>
              <a:gd name="connsiteY94" fmla="*/ 2166414 h 3003477"/>
              <a:gd name="connsiteX95" fmla="*/ 39082 w 3166463"/>
              <a:gd name="connsiteY95" fmla="*/ 2127503 h 3003477"/>
              <a:gd name="connsiteX96" fmla="*/ 77992 w 3166463"/>
              <a:gd name="connsiteY96" fmla="*/ 2039954 h 3003477"/>
              <a:gd name="connsiteX97" fmla="*/ 126631 w 3166463"/>
              <a:gd name="connsiteY97" fmla="*/ 2001043 h 3003477"/>
              <a:gd name="connsiteX98" fmla="*/ 136358 w 3166463"/>
              <a:gd name="connsiteY98" fmla="*/ 1971860 h 3003477"/>
              <a:gd name="connsiteX99" fmla="*/ 155814 w 3166463"/>
              <a:gd name="connsiteY99" fmla="*/ 1952405 h 3003477"/>
              <a:gd name="connsiteX100" fmla="*/ 204452 w 3166463"/>
              <a:gd name="connsiteY100" fmla="*/ 1913494 h 3003477"/>
              <a:gd name="connsiteX101" fmla="*/ 243363 w 3166463"/>
              <a:gd name="connsiteY101" fmla="*/ 1855128 h 3003477"/>
              <a:gd name="connsiteX102" fmla="*/ 223907 w 3166463"/>
              <a:gd name="connsiteY102" fmla="*/ 1835673 h 3003477"/>
              <a:gd name="connsiteX103" fmla="*/ 272545 w 3166463"/>
              <a:gd name="connsiteY103" fmla="*/ 1796763 h 3003477"/>
              <a:gd name="connsiteX104" fmla="*/ 330911 w 3166463"/>
              <a:gd name="connsiteY104" fmla="*/ 1767580 h 3003477"/>
              <a:gd name="connsiteX105" fmla="*/ 399005 w 3166463"/>
              <a:gd name="connsiteY105" fmla="*/ 1738397 h 3003477"/>
              <a:gd name="connsiteX106" fmla="*/ 418460 w 3166463"/>
              <a:gd name="connsiteY106" fmla="*/ 1718941 h 3003477"/>
              <a:gd name="connsiteX107" fmla="*/ 486554 w 3166463"/>
              <a:gd name="connsiteY107" fmla="*/ 1699486 h 3003477"/>
              <a:gd name="connsiteX108" fmla="*/ 535192 w 3166463"/>
              <a:gd name="connsiteY108" fmla="*/ 1670303 h 3003477"/>
              <a:gd name="connsiteX109" fmla="*/ 671380 w 3166463"/>
              <a:gd name="connsiteY109" fmla="*/ 1641120 h 3003477"/>
              <a:gd name="connsiteX110" fmla="*/ 758928 w 3166463"/>
              <a:gd name="connsiteY110" fmla="*/ 1543843 h 3003477"/>
              <a:gd name="connsiteX111" fmla="*/ 865933 w 3166463"/>
              <a:gd name="connsiteY111" fmla="*/ 1417384 h 3003477"/>
              <a:gd name="connsiteX112" fmla="*/ 895116 w 3166463"/>
              <a:gd name="connsiteY112" fmla="*/ 1329835 h 3003477"/>
              <a:gd name="connsiteX113" fmla="*/ 914571 w 3166463"/>
              <a:gd name="connsiteY113" fmla="*/ 1261741 h 3003477"/>
              <a:gd name="connsiteX114" fmla="*/ 924299 w 3166463"/>
              <a:gd name="connsiteY114" fmla="*/ 1008822 h 3003477"/>
              <a:gd name="connsiteX115" fmla="*/ 943754 w 3166463"/>
              <a:gd name="connsiteY115" fmla="*/ 833724 h 3003477"/>
              <a:gd name="connsiteX116" fmla="*/ 943754 w 3166463"/>
              <a:gd name="connsiteY116" fmla="*/ 522439 h 3003477"/>
              <a:gd name="connsiteX117" fmla="*/ 992392 w 3166463"/>
              <a:gd name="connsiteY117" fmla="*/ 444618 h 3003477"/>
              <a:gd name="connsiteX118" fmla="*/ 1031303 w 3166463"/>
              <a:gd name="connsiteY118" fmla="*/ 405707 h 3003477"/>
              <a:gd name="connsiteX119" fmla="*/ 1050758 w 3166463"/>
              <a:gd name="connsiteY119" fmla="*/ 376524 h 3003477"/>
              <a:gd name="connsiteX120" fmla="*/ 1118852 w 3166463"/>
              <a:gd name="connsiteY120" fmla="*/ 298703 h 3003477"/>
              <a:gd name="connsiteX121" fmla="*/ 1157763 w 3166463"/>
              <a:gd name="connsiteY121" fmla="*/ 269520 h 3003477"/>
              <a:gd name="connsiteX122" fmla="*/ 1148035 w 3166463"/>
              <a:gd name="connsiteY122" fmla="*/ 259792 h 30034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3166463" h="3003477">
                <a:moveTo>
                  <a:pt x="1148035" y="259792"/>
                </a:moveTo>
                <a:cubicBezTo>
                  <a:pt x="1159384" y="253307"/>
                  <a:pt x="1199820" y="240077"/>
                  <a:pt x="1225856" y="230609"/>
                </a:cubicBezTo>
                <a:cubicBezTo>
                  <a:pt x="1235492" y="227105"/>
                  <a:pt x="1245868" y="225468"/>
                  <a:pt x="1255039" y="220882"/>
                </a:cubicBezTo>
                <a:cubicBezTo>
                  <a:pt x="1291265" y="202769"/>
                  <a:pt x="1281137" y="199133"/>
                  <a:pt x="1313405" y="172243"/>
                </a:cubicBezTo>
                <a:cubicBezTo>
                  <a:pt x="1338547" y="151291"/>
                  <a:pt x="1342524" y="152809"/>
                  <a:pt x="1371771" y="143060"/>
                </a:cubicBezTo>
                <a:cubicBezTo>
                  <a:pt x="1381499" y="133332"/>
                  <a:pt x="1389507" y="121508"/>
                  <a:pt x="1400954" y="113877"/>
                </a:cubicBezTo>
                <a:cubicBezTo>
                  <a:pt x="1409486" y="108189"/>
                  <a:pt x="1421793" y="110110"/>
                  <a:pt x="1430137" y="104150"/>
                </a:cubicBezTo>
                <a:cubicBezTo>
                  <a:pt x="1445063" y="93489"/>
                  <a:pt x="1451647" y="71040"/>
                  <a:pt x="1469048" y="65239"/>
                </a:cubicBezTo>
                <a:cubicBezTo>
                  <a:pt x="1478776" y="61996"/>
                  <a:pt x="1489060" y="60097"/>
                  <a:pt x="1498231" y="55511"/>
                </a:cubicBezTo>
                <a:cubicBezTo>
                  <a:pt x="1508688" y="50283"/>
                  <a:pt x="1516216" y="39415"/>
                  <a:pt x="1527414" y="36056"/>
                </a:cubicBezTo>
                <a:cubicBezTo>
                  <a:pt x="1549375" y="29468"/>
                  <a:pt x="1572809" y="29571"/>
                  <a:pt x="1595507" y="26328"/>
                </a:cubicBezTo>
                <a:cubicBezTo>
                  <a:pt x="1605235" y="23086"/>
                  <a:pt x="1614831" y="19418"/>
                  <a:pt x="1624690" y="16601"/>
                </a:cubicBezTo>
                <a:cubicBezTo>
                  <a:pt x="1743105" y="-17231"/>
                  <a:pt x="1758861" y="10048"/>
                  <a:pt x="1955431" y="16601"/>
                </a:cubicBezTo>
                <a:cubicBezTo>
                  <a:pt x="2042158" y="38282"/>
                  <a:pt x="1959502" y="19925"/>
                  <a:pt x="2120801" y="36056"/>
                </a:cubicBezTo>
                <a:cubicBezTo>
                  <a:pt x="2143615" y="38338"/>
                  <a:pt x="2166167" y="42754"/>
                  <a:pt x="2188894" y="45784"/>
                </a:cubicBezTo>
                <a:lnTo>
                  <a:pt x="2266716" y="55511"/>
                </a:lnTo>
                <a:cubicBezTo>
                  <a:pt x="2286171" y="61996"/>
                  <a:pt x="2308018" y="63591"/>
                  <a:pt x="2325082" y="74967"/>
                </a:cubicBezTo>
                <a:cubicBezTo>
                  <a:pt x="2334810" y="81452"/>
                  <a:pt x="2343808" y="89194"/>
                  <a:pt x="2354265" y="94422"/>
                </a:cubicBezTo>
                <a:cubicBezTo>
                  <a:pt x="2368224" y="101401"/>
                  <a:pt x="2409886" y="110759"/>
                  <a:pt x="2422358" y="113877"/>
                </a:cubicBezTo>
                <a:cubicBezTo>
                  <a:pt x="2432086" y="123605"/>
                  <a:pt x="2439402" y="136586"/>
                  <a:pt x="2451541" y="143060"/>
                </a:cubicBezTo>
                <a:cubicBezTo>
                  <a:pt x="2488735" y="162897"/>
                  <a:pt x="2568273" y="191699"/>
                  <a:pt x="2568273" y="191699"/>
                </a:cubicBezTo>
                <a:cubicBezTo>
                  <a:pt x="2581243" y="204669"/>
                  <a:pt x="2590778" y="222406"/>
                  <a:pt x="2607184" y="230609"/>
                </a:cubicBezTo>
                <a:cubicBezTo>
                  <a:pt x="2631100" y="242567"/>
                  <a:pt x="2685005" y="250065"/>
                  <a:pt x="2685005" y="250065"/>
                </a:cubicBezTo>
                <a:cubicBezTo>
                  <a:pt x="2703944" y="306879"/>
                  <a:pt x="2679915" y="254702"/>
                  <a:pt x="2723916" y="298703"/>
                </a:cubicBezTo>
                <a:cubicBezTo>
                  <a:pt x="2762269" y="337056"/>
                  <a:pt x="2724680" y="321021"/>
                  <a:pt x="2762826" y="366797"/>
                </a:cubicBezTo>
                <a:cubicBezTo>
                  <a:pt x="2770310" y="375778"/>
                  <a:pt x="2783028" y="378768"/>
                  <a:pt x="2792009" y="386252"/>
                </a:cubicBezTo>
                <a:cubicBezTo>
                  <a:pt x="2802577" y="395059"/>
                  <a:pt x="2812385" y="404867"/>
                  <a:pt x="2821192" y="415435"/>
                </a:cubicBezTo>
                <a:cubicBezTo>
                  <a:pt x="2849365" y="449243"/>
                  <a:pt x="2837753" y="448555"/>
                  <a:pt x="2860103" y="493256"/>
                </a:cubicBezTo>
                <a:cubicBezTo>
                  <a:pt x="2865331" y="503713"/>
                  <a:pt x="2874330" y="511982"/>
                  <a:pt x="2879558" y="522439"/>
                </a:cubicBezTo>
                <a:cubicBezTo>
                  <a:pt x="2884144" y="531610"/>
                  <a:pt x="2882880" y="543615"/>
                  <a:pt x="2889286" y="551622"/>
                </a:cubicBezTo>
                <a:cubicBezTo>
                  <a:pt x="2896589" y="560751"/>
                  <a:pt x="2908741" y="564592"/>
                  <a:pt x="2918469" y="571077"/>
                </a:cubicBezTo>
                <a:lnTo>
                  <a:pt x="2937924" y="629443"/>
                </a:lnTo>
                <a:cubicBezTo>
                  <a:pt x="2941167" y="639171"/>
                  <a:pt x="2940402" y="651375"/>
                  <a:pt x="2947652" y="658626"/>
                </a:cubicBezTo>
                <a:cubicBezTo>
                  <a:pt x="2974209" y="685185"/>
                  <a:pt x="2969314" y="678455"/>
                  <a:pt x="2996290" y="716992"/>
                </a:cubicBezTo>
                <a:cubicBezTo>
                  <a:pt x="3009699" y="736148"/>
                  <a:pt x="3035201" y="775358"/>
                  <a:pt x="3035201" y="775358"/>
                </a:cubicBezTo>
                <a:cubicBezTo>
                  <a:pt x="3038443" y="785086"/>
                  <a:pt x="3039653" y="795748"/>
                  <a:pt x="3044928" y="804541"/>
                </a:cubicBezTo>
                <a:cubicBezTo>
                  <a:pt x="3049647" y="812406"/>
                  <a:pt x="3060282" y="815794"/>
                  <a:pt x="3064384" y="823997"/>
                </a:cubicBezTo>
                <a:cubicBezTo>
                  <a:pt x="3091579" y="878387"/>
                  <a:pt x="3050717" y="856997"/>
                  <a:pt x="3093567" y="921273"/>
                </a:cubicBezTo>
                <a:cubicBezTo>
                  <a:pt x="3100052" y="931001"/>
                  <a:pt x="3107794" y="939999"/>
                  <a:pt x="3113022" y="950456"/>
                </a:cubicBezTo>
                <a:cubicBezTo>
                  <a:pt x="3120002" y="964416"/>
                  <a:pt x="3129359" y="1006077"/>
                  <a:pt x="3132477" y="1018550"/>
                </a:cubicBezTo>
                <a:cubicBezTo>
                  <a:pt x="3135720" y="1063946"/>
                  <a:pt x="3139532" y="1109304"/>
                  <a:pt x="3142205" y="1154737"/>
                </a:cubicBezTo>
                <a:cubicBezTo>
                  <a:pt x="3146018" y="1219557"/>
                  <a:pt x="3148331" y="1284458"/>
                  <a:pt x="3151933" y="1349290"/>
                </a:cubicBezTo>
                <a:cubicBezTo>
                  <a:pt x="3154816" y="1401192"/>
                  <a:pt x="3158418" y="1453052"/>
                  <a:pt x="3161660" y="1504933"/>
                </a:cubicBezTo>
                <a:cubicBezTo>
                  <a:pt x="3158418" y="1524388"/>
                  <a:pt x="3151933" y="1543575"/>
                  <a:pt x="3151933" y="1563299"/>
                </a:cubicBezTo>
                <a:cubicBezTo>
                  <a:pt x="3151933" y="1864372"/>
                  <a:pt x="3190375" y="1505753"/>
                  <a:pt x="3142205" y="1923222"/>
                </a:cubicBezTo>
                <a:cubicBezTo>
                  <a:pt x="3141030" y="1933408"/>
                  <a:pt x="3137063" y="1943234"/>
                  <a:pt x="3132477" y="1952405"/>
                </a:cubicBezTo>
                <a:cubicBezTo>
                  <a:pt x="3117309" y="1982741"/>
                  <a:pt x="3075283" y="2024484"/>
                  <a:pt x="3054656" y="2039954"/>
                </a:cubicBezTo>
                <a:cubicBezTo>
                  <a:pt x="3041686" y="2049682"/>
                  <a:pt x="3027863" y="2058366"/>
                  <a:pt x="3015745" y="2069137"/>
                </a:cubicBezTo>
                <a:cubicBezTo>
                  <a:pt x="2998608" y="2084370"/>
                  <a:pt x="2967107" y="2117775"/>
                  <a:pt x="2967107" y="2117775"/>
                </a:cubicBezTo>
                <a:cubicBezTo>
                  <a:pt x="2963865" y="2127503"/>
                  <a:pt x="2963785" y="2138951"/>
                  <a:pt x="2957380" y="2146958"/>
                </a:cubicBezTo>
                <a:cubicBezTo>
                  <a:pt x="2950077" y="2156087"/>
                  <a:pt x="2936464" y="2158147"/>
                  <a:pt x="2928197" y="2166414"/>
                </a:cubicBezTo>
                <a:cubicBezTo>
                  <a:pt x="2919930" y="2174681"/>
                  <a:pt x="2915226" y="2185869"/>
                  <a:pt x="2908741" y="2195597"/>
                </a:cubicBezTo>
                <a:cubicBezTo>
                  <a:pt x="2877435" y="2289523"/>
                  <a:pt x="2927633" y="2143504"/>
                  <a:pt x="2879558" y="2263690"/>
                </a:cubicBezTo>
                <a:cubicBezTo>
                  <a:pt x="2844827" y="2350516"/>
                  <a:pt x="2878079" y="2295091"/>
                  <a:pt x="2840648" y="2351239"/>
                </a:cubicBezTo>
                <a:cubicBezTo>
                  <a:pt x="2833667" y="2379162"/>
                  <a:pt x="2823305" y="2424838"/>
                  <a:pt x="2811465" y="2448516"/>
                </a:cubicBezTo>
                <a:cubicBezTo>
                  <a:pt x="2804980" y="2461486"/>
                  <a:pt x="2797721" y="2474097"/>
                  <a:pt x="2792009" y="2487426"/>
                </a:cubicBezTo>
                <a:cubicBezTo>
                  <a:pt x="2771877" y="2534399"/>
                  <a:pt x="2795097" y="2501734"/>
                  <a:pt x="2762826" y="2555520"/>
                </a:cubicBezTo>
                <a:cubicBezTo>
                  <a:pt x="2750796" y="2575570"/>
                  <a:pt x="2734373" y="2592972"/>
                  <a:pt x="2723916" y="2613886"/>
                </a:cubicBezTo>
                <a:cubicBezTo>
                  <a:pt x="2717431" y="2626856"/>
                  <a:pt x="2710172" y="2639468"/>
                  <a:pt x="2704460" y="2652797"/>
                </a:cubicBezTo>
                <a:cubicBezTo>
                  <a:pt x="2700421" y="2662222"/>
                  <a:pt x="2701138" y="2673973"/>
                  <a:pt x="2694733" y="2681980"/>
                </a:cubicBezTo>
                <a:cubicBezTo>
                  <a:pt x="2687430" y="2691109"/>
                  <a:pt x="2674679" y="2694132"/>
                  <a:pt x="2665550" y="2701435"/>
                </a:cubicBezTo>
                <a:cubicBezTo>
                  <a:pt x="2658388" y="2707164"/>
                  <a:pt x="2653725" y="2715803"/>
                  <a:pt x="2646094" y="2720890"/>
                </a:cubicBezTo>
                <a:cubicBezTo>
                  <a:pt x="2634028" y="2728934"/>
                  <a:pt x="2620513" y="2734634"/>
                  <a:pt x="2607184" y="2740346"/>
                </a:cubicBezTo>
                <a:cubicBezTo>
                  <a:pt x="2597759" y="2744385"/>
                  <a:pt x="2587860" y="2747256"/>
                  <a:pt x="2578001" y="2750073"/>
                </a:cubicBezTo>
                <a:cubicBezTo>
                  <a:pt x="2532129" y="2763179"/>
                  <a:pt x="2526116" y="2761654"/>
                  <a:pt x="2470997" y="2769528"/>
                </a:cubicBezTo>
                <a:cubicBezTo>
                  <a:pt x="2428468" y="2783705"/>
                  <a:pt x="2422783" y="2787720"/>
                  <a:pt x="2363992" y="2788984"/>
                </a:cubicBezTo>
                <a:lnTo>
                  <a:pt x="1537141" y="2798711"/>
                </a:lnTo>
                <a:cubicBezTo>
                  <a:pt x="1448605" y="2828224"/>
                  <a:pt x="1588425" y="2782957"/>
                  <a:pt x="1459320" y="2818167"/>
                </a:cubicBezTo>
                <a:cubicBezTo>
                  <a:pt x="1439535" y="2823563"/>
                  <a:pt x="1420409" y="2831137"/>
                  <a:pt x="1400954" y="2837622"/>
                </a:cubicBezTo>
                <a:cubicBezTo>
                  <a:pt x="1387197" y="2842208"/>
                  <a:pt x="1375800" y="2852491"/>
                  <a:pt x="1362043" y="2857077"/>
                </a:cubicBezTo>
                <a:cubicBezTo>
                  <a:pt x="1336676" y="2865533"/>
                  <a:pt x="1284222" y="2876533"/>
                  <a:pt x="1284222" y="2876533"/>
                </a:cubicBezTo>
                <a:cubicBezTo>
                  <a:pt x="1274494" y="2883018"/>
                  <a:pt x="1265190" y="2890188"/>
                  <a:pt x="1255039" y="2895988"/>
                </a:cubicBezTo>
                <a:cubicBezTo>
                  <a:pt x="1242448" y="2903182"/>
                  <a:pt x="1228194" y="2907399"/>
                  <a:pt x="1216128" y="2915443"/>
                </a:cubicBezTo>
                <a:cubicBezTo>
                  <a:pt x="1171606" y="2945124"/>
                  <a:pt x="1228298" y="2930842"/>
                  <a:pt x="1157763" y="2954354"/>
                </a:cubicBezTo>
                <a:cubicBezTo>
                  <a:pt x="1142077" y="2959583"/>
                  <a:pt x="1125164" y="2960072"/>
                  <a:pt x="1109124" y="2964082"/>
                </a:cubicBezTo>
                <a:cubicBezTo>
                  <a:pt x="1099176" y="2966569"/>
                  <a:pt x="1089669" y="2970567"/>
                  <a:pt x="1079941" y="2973809"/>
                </a:cubicBezTo>
                <a:cubicBezTo>
                  <a:pt x="1073456" y="2980294"/>
                  <a:pt x="1069592" y="2992172"/>
                  <a:pt x="1060486" y="2993265"/>
                </a:cubicBezTo>
                <a:cubicBezTo>
                  <a:pt x="901816" y="3012305"/>
                  <a:pt x="771684" y="3000163"/>
                  <a:pt x="613014" y="2993265"/>
                </a:cubicBezTo>
                <a:cubicBezTo>
                  <a:pt x="603286" y="2990022"/>
                  <a:pt x="593779" y="2986024"/>
                  <a:pt x="583831" y="2983537"/>
                </a:cubicBezTo>
                <a:cubicBezTo>
                  <a:pt x="567791" y="2979527"/>
                  <a:pt x="550673" y="2979614"/>
                  <a:pt x="535192" y="2973809"/>
                </a:cubicBezTo>
                <a:cubicBezTo>
                  <a:pt x="524245" y="2969704"/>
                  <a:pt x="514990" y="2961838"/>
                  <a:pt x="506009" y="2954354"/>
                </a:cubicBezTo>
                <a:cubicBezTo>
                  <a:pt x="495441" y="2945547"/>
                  <a:pt x="489599" y="2930280"/>
                  <a:pt x="476826" y="2925171"/>
                </a:cubicBezTo>
                <a:cubicBezTo>
                  <a:pt x="455538" y="2916656"/>
                  <a:pt x="431291" y="2919544"/>
                  <a:pt x="408733" y="2915443"/>
                </a:cubicBezTo>
                <a:cubicBezTo>
                  <a:pt x="395579" y="2913051"/>
                  <a:pt x="382792" y="2908958"/>
                  <a:pt x="369822" y="2905716"/>
                </a:cubicBezTo>
                <a:cubicBezTo>
                  <a:pt x="324294" y="2860185"/>
                  <a:pt x="380112" y="2910205"/>
                  <a:pt x="321184" y="2876533"/>
                </a:cubicBezTo>
                <a:cubicBezTo>
                  <a:pt x="307107" y="2868489"/>
                  <a:pt x="296021" y="2855943"/>
                  <a:pt x="282273" y="2847350"/>
                </a:cubicBezTo>
                <a:cubicBezTo>
                  <a:pt x="269976" y="2839664"/>
                  <a:pt x="254686" y="2836953"/>
                  <a:pt x="243363" y="2827894"/>
                </a:cubicBezTo>
                <a:cubicBezTo>
                  <a:pt x="221878" y="2810706"/>
                  <a:pt x="184997" y="2769528"/>
                  <a:pt x="184997" y="2769528"/>
                </a:cubicBezTo>
                <a:cubicBezTo>
                  <a:pt x="163788" y="2705907"/>
                  <a:pt x="192675" y="2772656"/>
                  <a:pt x="146086" y="2720890"/>
                </a:cubicBezTo>
                <a:cubicBezTo>
                  <a:pt x="118062" y="2689752"/>
                  <a:pt x="92237" y="2649845"/>
                  <a:pt x="68265" y="2613886"/>
                </a:cubicBezTo>
                <a:cubicBezTo>
                  <a:pt x="61780" y="2587946"/>
                  <a:pt x="57265" y="2561432"/>
                  <a:pt x="48809" y="2536065"/>
                </a:cubicBezTo>
                <a:cubicBezTo>
                  <a:pt x="44223" y="2522308"/>
                  <a:pt x="35243" y="2510405"/>
                  <a:pt x="29354" y="2497154"/>
                </a:cubicBezTo>
                <a:cubicBezTo>
                  <a:pt x="22262" y="2481197"/>
                  <a:pt x="16384" y="2464729"/>
                  <a:pt x="9899" y="2448516"/>
                </a:cubicBezTo>
                <a:cubicBezTo>
                  <a:pt x="1382" y="2312244"/>
                  <a:pt x="-7288" y="2317042"/>
                  <a:pt x="9899" y="2205324"/>
                </a:cubicBezTo>
                <a:cubicBezTo>
                  <a:pt x="11932" y="2192110"/>
                  <a:pt x="14932" y="2178932"/>
                  <a:pt x="19626" y="2166414"/>
                </a:cubicBezTo>
                <a:cubicBezTo>
                  <a:pt x="24718" y="2152836"/>
                  <a:pt x="33192" y="2140754"/>
                  <a:pt x="39082" y="2127503"/>
                </a:cubicBezTo>
                <a:cubicBezTo>
                  <a:pt x="44114" y="2116180"/>
                  <a:pt x="67178" y="2052313"/>
                  <a:pt x="77992" y="2039954"/>
                </a:cubicBezTo>
                <a:cubicBezTo>
                  <a:pt x="91664" y="2024328"/>
                  <a:pt x="110418" y="2014013"/>
                  <a:pt x="126631" y="2001043"/>
                </a:cubicBezTo>
                <a:cubicBezTo>
                  <a:pt x="129873" y="1991315"/>
                  <a:pt x="131082" y="1980653"/>
                  <a:pt x="136358" y="1971860"/>
                </a:cubicBezTo>
                <a:cubicBezTo>
                  <a:pt x="141077" y="1963996"/>
                  <a:pt x="148851" y="1958374"/>
                  <a:pt x="155814" y="1952405"/>
                </a:cubicBezTo>
                <a:cubicBezTo>
                  <a:pt x="171578" y="1938893"/>
                  <a:pt x="190563" y="1928927"/>
                  <a:pt x="204452" y="1913494"/>
                </a:cubicBezTo>
                <a:cubicBezTo>
                  <a:pt x="220094" y="1896114"/>
                  <a:pt x="243363" y="1855128"/>
                  <a:pt x="243363" y="1855128"/>
                </a:cubicBezTo>
                <a:cubicBezTo>
                  <a:pt x="236878" y="1848643"/>
                  <a:pt x="225706" y="1844666"/>
                  <a:pt x="223907" y="1835673"/>
                </a:cubicBezTo>
                <a:cubicBezTo>
                  <a:pt x="216597" y="1799123"/>
                  <a:pt x="251414" y="1802045"/>
                  <a:pt x="272545" y="1796763"/>
                </a:cubicBezTo>
                <a:cubicBezTo>
                  <a:pt x="307311" y="1761997"/>
                  <a:pt x="274566" y="1788069"/>
                  <a:pt x="330911" y="1767580"/>
                </a:cubicBezTo>
                <a:cubicBezTo>
                  <a:pt x="354119" y="1759141"/>
                  <a:pt x="376307" y="1748125"/>
                  <a:pt x="399005" y="1738397"/>
                </a:cubicBezTo>
                <a:cubicBezTo>
                  <a:pt x="405490" y="1731912"/>
                  <a:pt x="410596" y="1723660"/>
                  <a:pt x="418460" y="1718941"/>
                </a:cubicBezTo>
                <a:cubicBezTo>
                  <a:pt x="428425" y="1712962"/>
                  <a:pt x="479291" y="1701302"/>
                  <a:pt x="486554" y="1699486"/>
                </a:cubicBezTo>
                <a:cubicBezTo>
                  <a:pt x="502767" y="1689758"/>
                  <a:pt x="517163" y="1675997"/>
                  <a:pt x="535192" y="1670303"/>
                </a:cubicBezTo>
                <a:cubicBezTo>
                  <a:pt x="579464" y="1656323"/>
                  <a:pt x="671380" y="1641120"/>
                  <a:pt x="671380" y="1641120"/>
                </a:cubicBezTo>
                <a:cubicBezTo>
                  <a:pt x="778988" y="1555032"/>
                  <a:pt x="662653" y="1656164"/>
                  <a:pt x="758928" y="1543843"/>
                </a:cubicBezTo>
                <a:cubicBezTo>
                  <a:pt x="880519" y="1401987"/>
                  <a:pt x="802208" y="1523592"/>
                  <a:pt x="865933" y="1417384"/>
                </a:cubicBezTo>
                <a:cubicBezTo>
                  <a:pt x="889242" y="1324140"/>
                  <a:pt x="858486" y="1439724"/>
                  <a:pt x="895116" y="1329835"/>
                </a:cubicBezTo>
                <a:cubicBezTo>
                  <a:pt x="902581" y="1307440"/>
                  <a:pt x="908086" y="1284439"/>
                  <a:pt x="914571" y="1261741"/>
                </a:cubicBezTo>
                <a:cubicBezTo>
                  <a:pt x="917814" y="1177435"/>
                  <a:pt x="920086" y="1093085"/>
                  <a:pt x="924299" y="1008822"/>
                </a:cubicBezTo>
                <a:cubicBezTo>
                  <a:pt x="930974" y="875316"/>
                  <a:pt x="924164" y="912082"/>
                  <a:pt x="943754" y="833724"/>
                </a:cubicBezTo>
                <a:cubicBezTo>
                  <a:pt x="938566" y="750712"/>
                  <a:pt x="923001" y="605451"/>
                  <a:pt x="943754" y="522439"/>
                </a:cubicBezTo>
                <a:cubicBezTo>
                  <a:pt x="951173" y="492762"/>
                  <a:pt x="982718" y="473638"/>
                  <a:pt x="992392" y="444618"/>
                </a:cubicBezTo>
                <a:cubicBezTo>
                  <a:pt x="1005363" y="405707"/>
                  <a:pt x="992392" y="418678"/>
                  <a:pt x="1031303" y="405707"/>
                </a:cubicBezTo>
                <a:cubicBezTo>
                  <a:pt x="1037788" y="395979"/>
                  <a:pt x="1043059" y="385322"/>
                  <a:pt x="1050758" y="376524"/>
                </a:cubicBezTo>
                <a:cubicBezTo>
                  <a:pt x="1130426" y="285476"/>
                  <a:pt x="1075073" y="364373"/>
                  <a:pt x="1118852" y="298703"/>
                </a:cubicBezTo>
                <a:cubicBezTo>
                  <a:pt x="1168748" y="315336"/>
                  <a:pt x="1135079" y="314889"/>
                  <a:pt x="1157763" y="269520"/>
                </a:cubicBezTo>
                <a:cubicBezTo>
                  <a:pt x="1161864" y="261317"/>
                  <a:pt x="1136686" y="266277"/>
                  <a:pt x="1148035" y="259792"/>
                </a:cubicBezTo>
                <a:close/>
              </a:path>
            </a:pathLst>
          </a:custGeom>
          <a:noFill/>
          <a:ln w="76200" cap="flat" cmpd="sng" algn="ctr">
            <a:solidFill>
              <a:srgbClr val="0070C0"/>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nvGrpSpPr>
          <p:cNvPr id="91" name="Gruppieren 90"/>
          <p:cNvGrpSpPr/>
          <p:nvPr/>
        </p:nvGrpSpPr>
        <p:grpSpPr>
          <a:xfrm>
            <a:off x="5522076" y="2364866"/>
            <a:ext cx="1665137" cy="2975415"/>
            <a:chOff x="914396" y="2348658"/>
            <a:chExt cx="1665137" cy="2975415"/>
          </a:xfrm>
        </p:grpSpPr>
        <p:sp>
          <p:nvSpPr>
            <p:cNvPr id="92" name="Gleichschenkliges Dreieck 91"/>
            <p:cNvSpPr/>
            <p:nvPr/>
          </p:nvSpPr>
          <p:spPr bwMode="auto">
            <a:xfrm>
              <a:off x="1762630" y="2348658"/>
              <a:ext cx="194553" cy="204281"/>
            </a:xfrm>
            <a:prstGeom prst="triangle">
              <a:avLst/>
            </a:prstGeom>
            <a:solidFill>
              <a:srgbClr val="FF0000"/>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93" name="Gleichschenkliges Dreieck 92"/>
            <p:cNvSpPr/>
            <p:nvPr/>
          </p:nvSpPr>
          <p:spPr bwMode="auto">
            <a:xfrm>
              <a:off x="2324911" y="3015510"/>
              <a:ext cx="194553" cy="204281"/>
            </a:xfrm>
            <a:prstGeom prst="triangle">
              <a:avLst/>
            </a:prstGeom>
            <a:solidFill>
              <a:srgbClr val="FF0000"/>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94" name="Gleichschenkliges Dreieck 93"/>
            <p:cNvSpPr/>
            <p:nvPr/>
          </p:nvSpPr>
          <p:spPr bwMode="auto">
            <a:xfrm>
              <a:off x="914396" y="5119792"/>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95" name="Gleichschenkliges Dreieck 94"/>
            <p:cNvSpPr/>
            <p:nvPr/>
          </p:nvSpPr>
          <p:spPr bwMode="auto">
            <a:xfrm>
              <a:off x="1439689" y="427107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96" name="Gleichschenkliges Dreieck 95"/>
            <p:cNvSpPr/>
            <p:nvPr/>
          </p:nvSpPr>
          <p:spPr bwMode="auto">
            <a:xfrm>
              <a:off x="2384980" y="3971488"/>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97" name="Gleichschenkliges Dreieck 96"/>
            <p:cNvSpPr/>
            <p:nvPr/>
          </p:nvSpPr>
          <p:spPr bwMode="auto">
            <a:xfrm>
              <a:off x="1556411" y="3419275"/>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98" name="Gleichschenkliges Dreieck 97"/>
            <p:cNvSpPr/>
            <p:nvPr/>
          </p:nvSpPr>
          <p:spPr bwMode="auto">
            <a:xfrm>
              <a:off x="2042803" y="5107701"/>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grpSp>
        <p:nvGrpSpPr>
          <p:cNvPr id="99" name="Gruppieren 98"/>
          <p:cNvGrpSpPr/>
          <p:nvPr/>
        </p:nvGrpSpPr>
        <p:grpSpPr>
          <a:xfrm>
            <a:off x="7545430" y="2467006"/>
            <a:ext cx="899708" cy="3264826"/>
            <a:chOff x="2937750" y="2450798"/>
            <a:chExt cx="899708" cy="3264826"/>
          </a:xfrm>
        </p:grpSpPr>
        <p:sp>
          <p:nvSpPr>
            <p:cNvPr id="100" name="Gleichschenkliges Dreieck 99"/>
            <p:cNvSpPr/>
            <p:nvPr/>
          </p:nvSpPr>
          <p:spPr bwMode="auto">
            <a:xfrm>
              <a:off x="3414405" y="2450798"/>
              <a:ext cx="194553" cy="204281"/>
            </a:xfrm>
            <a:prstGeom prst="triangle">
              <a:avLst/>
            </a:prstGeom>
            <a:solidFill>
              <a:srgbClr val="FF0000"/>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01" name="Gleichschenkliges Dreieck 100"/>
            <p:cNvSpPr/>
            <p:nvPr/>
          </p:nvSpPr>
          <p:spPr bwMode="auto">
            <a:xfrm>
              <a:off x="3218136" y="311765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02" name="Gleichschenkliges Dreieck 101"/>
            <p:cNvSpPr/>
            <p:nvPr/>
          </p:nvSpPr>
          <p:spPr bwMode="auto">
            <a:xfrm>
              <a:off x="3385220" y="3807046"/>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03" name="Gleichschenkliges Dreieck 102"/>
            <p:cNvSpPr/>
            <p:nvPr/>
          </p:nvSpPr>
          <p:spPr bwMode="auto">
            <a:xfrm>
              <a:off x="3346310" y="456143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04" name="Gleichschenkliges Dreieck 103"/>
            <p:cNvSpPr/>
            <p:nvPr/>
          </p:nvSpPr>
          <p:spPr bwMode="auto">
            <a:xfrm>
              <a:off x="3642905" y="5501430"/>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05" name="Gleichschenkliges Dreieck 104"/>
            <p:cNvSpPr/>
            <p:nvPr/>
          </p:nvSpPr>
          <p:spPr bwMode="auto">
            <a:xfrm>
              <a:off x="2937750" y="5511343"/>
              <a:ext cx="194553" cy="204281"/>
            </a:xfrm>
            <a:prstGeom prst="triangle">
              <a:avLst/>
            </a:prstGeom>
            <a:solidFill>
              <a:schemeClr val="accent2">
                <a:lumMod val="60000"/>
                <a:lumOff val="40000"/>
              </a:schemeClr>
            </a:solidFill>
            <a:ln w="25400"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grpSp>
        <p:nvGrpSpPr>
          <p:cNvPr id="106" name="Gruppieren 105"/>
          <p:cNvGrpSpPr/>
          <p:nvPr/>
        </p:nvGrpSpPr>
        <p:grpSpPr>
          <a:xfrm>
            <a:off x="5291846" y="2325487"/>
            <a:ext cx="3463047" cy="4027742"/>
            <a:chOff x="5291846" y="2296303"/>
            <a:chExt cx="3463047" cy="4027742"/>
          </a:xfrm>
        </p:grpSpPr>
        <p:sp>
          <p:nvSpPr>
            <p:cNvPr id="107" name="Freihandform 106"/>
            <p:cNvSpPr/>
            <p:nvPr/>
          </p:nvSpPr>
          <p:spPr bwMode="auto">
            <a:xfrm>
              <a:off x="6147875" y="4851403"/>
              <a:ext cx="130308" cy="885217"/>
            </a:xfrm>
            <a:custGeom>
              <a:avLst/>
              <a:gdLst>
                <a:gd name="connsiteX0" fmla="*/ 9728 w 130308"/>
                <a:gd name="connsiteY0" fmla="*/ 0 h 885217"/>
                <a:gd name="connsiteX1" fmla="*/ 0 w 130308"/>
                <a:gd name="connsiteY1" fmla="*/ 379379 h 885217"/>
                <a:gd name="connsiteX2" fmla="*/ 9728 w 130308"/>
                <a:gd name="connsiteY2" fmla="*/ 525294 h 885217"/>
                <a:gd name="connsiteX3" fmla="*/ 29183 w 130308"/>
                <a:gd name="connsiteY3" fmla="*/ 583660 h 885217"/>
                <a:gd name="connsiteX4" fmla="*/ 48639 w 130308"/>
                <a:gd name="connsiteY4" fmla="*/ 603115 h 885217"/>
                <a:gd name="connsiteX5" fmla="*/ 87549 w 130308"/>
                <a:gd name="connsiteY5" fmla="*/ 661481 h 885217"/>
                <a:gd name="connsiteX6" fmla="*/ 97277 w 130308"/>
                <a:gd name="connsiteY6" fmla="*/ 690664 h 885217"/>
                <a:gd name="connsiteX7" fmla="*/ 126460 w 130308"/>
                <a:gd name="connsiteY7" fmla="*/ 710119 h 885217"/>
                <a:gd name="connsiteX8" fmla="*/ 126460 w 130308"/>
                <a:gd name="connsiteY8" fmla="*/ 885217 h 8852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30308" h="885217">
                  <a:moveTo>
                    <a:pt x="9728" y="0"/>
                  </a:moveTo>
                  <a:cubicBezTo>
                    <a:pt x="6485" y="126460"/>
                    <a:pt x="0" y="252878"/>
                    <a:pt x="0" y="379379"/>
                  </a:cubicBezTo>
                  <a:cubicBezTo>
                    <a:pt x="0" y="428125"/>
                    <a:pt x="2834" y="477038"/>
                    <a:pt x="9728" y="525294"/>
                  </a:cubicBezTo>
                  <a:cubicBezTo>
                    <a:pt x="12628" y="545596"/>
                    <a:pt x="14682" y="569159"/>
                    <a:pt x="29183" y="583660"/>
                  </a:cubicBezTo>
                  <a:lnTo>
                    <a:pt x="48639" y="603115"/>
                  </a:lnTo>
                  <a:cubicBezTo>
                    <a:pt x="71766" y="672502"/>
                    <a:pt x="38973" y="588618"/>
                    <a:pt x="87549" y="661481"/>
                  </a:cubicBezTo>
                  <a:cubicBezTo>
                    <a:pt x="93237" y="670013"/>
                    <a:pt x="90871" y="682657"/>
                    <a:pt x="97277" y="690664"/>
                  </a:cubicBezTo>
                  <a:cubicBezTo>
                    <a:pt x="104580" y="699793"/>
                    <a:pt x="124726" y="698557"/>
                    <a:pt x="126460" y="710119"/>
                  </a:cubicBezTo>
                  <a:cubicBezTo>
                    <a:pt x="135118" y="767839"/>
                    <a:pt x="126460" y="826851"/>
                    <a:pt x="126460" y="885217"/>
                  </a:cubicBez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08" name="Freihandform 107"/>
            <p:cNvSpPr/>
            <p:nvPr/>
          </p:nvSpPr>
          <p:spPr bwMode="auto">
            <a:xfrm>
              <a:off x="6147880" y="4611978"/>
              <a:ext cx="1361873" cy="262647"/>
            </a:xfrm>
            <a:custGeom>
              <a:avLst/>
              <a:gdLst>
                <a:gd name="connsiteX0" fmla="*/ 0 w 1361873"/>
                <a:gd name="connsiteY0" fmla="*/ 262647 h 262647"/>
                <a:gd name="connsiteX1" fmla="*/ 107004 w 1361873"/>
                <a:gd name="connsiteY1" fmla="*/ 252919 h 262647"/>
                <a:gd name="connsiteX2" fmla="*/ 252919 w 1361873"/>
                <a:gd name="connsiteY2" fmla="*/ 243191 h 262647"/>
                <a:gd name="connsiteX3" fmla="*/ 321013 w 1361873"/>
                <a:gd name="connsiteY3" fmla="*/ 223736 h 262647"/>
                <a:gd name="connsiteX4" fmla="*/ 359924 w 1361873"/>
                <a:gd name="connsiteY4" fmla="*/ 214008 h 262647"/>
                <a:gd name="connsiteX5" fmla="*/ 428017 w 1361873"/>
                <a:gd name="connsiteY5" fmla="*/ 184825 h 262647"/>
                <a:gd name="connsiteX6" fmla="*/ 476656 w 1361873"/>
                <a:gd name="connsiteY6" fmla="*/ 126459 h 262647"/>
                <a:gd name="connsiteX7" fmla="*/ 515566 w 1361873"/>
                <a:gd name="connsiteY7" fmla="*/ 107004 h 262647"/>
                <a:gd name="connsiteX8" fmla="*/ 544749 w 1361873"/>
                <a:gd name="connsiteY8" fmla="*/ 77821 h 262647"/>
                <a:gd name="connsiteX9" fmla="*/ 573932 w 1361873"/>
                <a:gd name="connsiteY9" fmla="*/ 58366 h 262647"/>
                <a:gd name="connsiteX10" fmla="*/ 593387 w 1361873"/>
                <a:gd name="connsiteY10" fmla="*/ 38910 h 262647"/>
                <a:gd name="connsiteX11" fmla="*/ 671209 w 1361873"/>
                <a:gd name="connsiteY11" fmla="*/ 19455 h 262647"/>
                <a:gd name="connsiteX12" fmla="*/ 700392 w 1361873"/>
                <a:gd name="connsiteY12" fmla="*/ 9727 h 262647"/>
                <a:gd name="connsiteX13" fmla="*/ 856034 w 1361873"/>
                <a:gd name="connsiteY13" fmla="*/ 0 h 262647"/>
                <a:gd name="connsiteX14" fmla="*/ 1070043 w 1361873"/>
                <a:gd name="connsiteY14" fmla="*/ 9727 h 262647"/>
                <a:gd name="connsiteX15" fmla="*/ 1206230 w 1361873"/>
                <a:gd name="connsiteY15" fmla="*/ 19455 h 262647"/>
                <a:gd name="connsiteX16" fmla="*/ 1361873 w 1361873"/>
                <a:gd name="connsiteY16" fmla="*/ 19455 h 262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361873" h="262647">
                  <a:moveTo>
                    <a:pt x="0" y="262647"/>
                  </a:moveTo>
                  <a:lnTo>
                    <a:pt x="107004" y="252919"/>
                  </a:lnTo>
                  <a:cubicBezTo>
                    <a:pt x="155607" y="249180"/>
                    <a:pt x="204620" y="249777"/>
                    <a:pt x="252919" y="243191"/>
                  </a:cubicBezTo>
                  <a:cubicBezTo>
                    <a:pt x="276309" y="240001"/>
                    <a:pt x="298239" y="229947"/>
                    <a:pt x="321013" y="223736"/>
                  </a:cubicBezTo>
                  <a:cubicBezTo>
                    <a:pt x="333911" y="220218"/>
                    <a:pt x="347406" y="218702"/>
                    <a:pt x="359924" y="214008"/>
                  </a:cubicBezTo>
                  <a:cubicBezTo>
                    <a:pt x="552282" y="141874"/>
                    <a:pt x="283056" y="233147"/>
                    <a:pt x="428017" y="184825"/>
                  </a:cubicBezTo>
                  <a:cubicBezTo>
                    <a:pt x="443530" y="161556"/>
                    <a:pt x="452825" y="143481"/>
                    <a:pt x="476656" y="126459"/>
                  </a:cubicBezTo>
                  <a:cubicBezTo>
                    <a:pt x="488456" y="118031"/>
                    <a:pt x="503766" y="115432"/>
                    <a:pt x="515566" y="107004"/>
                  </a:cubicBezTo>
                  <a:cubicBezTo>
                    <a:pt x="526761" y="99008"/>
                    <a:pt x="534181" y="86628"/>
                    <a:pt x="544749" y="77821"/>
                  </a:cubicBezTo>
                  <a:cubicBezTo>
                    <a:pt x="553730" y="70337"/>
                    <a:pt x="564803" y="65669"/>
                    <a:pt x="573932" y="58366"/>
                  </a:cubicBezTo>
                  <a:cubicBezTo>
                    <a:pt x="581094" y="52637"/>
                    <a:pt x="584872" y="42316"/>
                    <a:pt x="593387" y="38910"/>
                  </a:cubicBezTo>
                  <a:cubicBezTo>
                    <a:pt x="618214" y="28979"/>
                    <a:pt x="645842" y="27911"/>
                    <a:pt x="671209" y="19455"/>
                  </a:cubicBezTo>
                  <a:cubicBezTo>
                    <a:pt x="680937" y="16212"/>
                    <a:pt x="690194" y="10800"/>
                    <a:pt x="700392" y="9727"/>
                  </a:cubicBezTo>
                  <a:cubicBezTo>
                    <a:pt x="752088" y="4285"/>
                    <a:pt x="804153" y="3242"/>
                    <a:pt x="856034" y="0"/>
                  </a:cubicBezTo>
                  <a:lnTo>
                    <a:pt x="1070043" y="9727"/>
                  </a:lnTo>
                  <a:cubicBezTo>
                    <a:pt x="1115484" y="12251"/>
                    <a:pt x="1160744" y="17939"/>
                    <a:pt x="1206230" y="19455"/>
                  </a:cubicBezTo>
                  <a:cubicBezTo>
                    <a:pt x="1258082" y="21183"/>
                    <a:pt x="1309992" y="19455"/>
                    <a:pt x="1361873" y="19455"/>
                  </a:cubicBez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09" name="Freihandform 108"/>
            <p:cNvSpPr/>
            <p:nvPr/>
          </p:nvSpPr>
          <p:spPr bwMode="auto">
            <a:xfrm>
              <a:off x="5291846" y="4396620"/>
              <a:ext cx="877195" cy="468277"/>
            </a:xfrm>
            <a:custGeom>
              <a:avLst/>
              <a:gdLst>
                <a:gd name="connsiteX0" fmla="*/ 875490 w 877195"/>
                <a:gd name="connsiteY0" fmla="*/ 468277 h 468277"/>
                <a:gd name="connsiteX1" fmla="*/ 846307 w 877195"/>
                <a:gd name="connsiteY1" fmla="*/ 419639 h 468277"/>
                <a:gd name="connsiteX2" fmla="*/ 875490 w 877195"/>
                <a:gd name="connsiteY2" fmla="*/ 429366 h 468277"/>
                <a:gd name="connsiteX3" fmla="*/ 817124 w 877195"/>
                <a:gd name="connsiteY3" fmla="*/ 371000 h 468277"/>
                <a:gd name="connsiteX4" fmla="*/ 739302 w 877195"/>
                <a:gd name="connsiteY4" fmla="*/ 302907 h 468277"/>
                <a:gd name="connsiteX5" fmla="*/ 700392 w 877195"/>
                <a:gd name="connsiteY5" fmla="*/ 293179 h 468277"/>
                <a:gd name="connsiteX6" fmla="*/ 642026 w 877195"/>
                <a:gd name="connsiteY6" fmla="*/ 254268 h 468277"/>
                <a:gd name="connsiteX7" fmla="*/ 622570 w 877195"/>
                <a:gd name="connsiteY7" fmla="*/ 234813 h 468277"/>
                <a:gd name="connsiteX8" fmla="*/ 593387 w 877195"/>
                <a:gd name="connsiteY8" fmla="*/ 225085 h 468277"/>
                <a:gd name="connsiteX9" fmla="*/ 447473 w 877195"/>
                <a:gd name="connsiteY9" fmla="*/ 205630 h 468277"/>
                <a:gd name="connsiteX10" fmla="*/ 379379 w 877195"/>
                <a:gd name="connsiteY10" fmla="*/ 186175 h 468277"/>
                <a:gd name="connsiteX11" fmla="*/ 359924 w 877195"/>
                <a:gd name="connsiteY11" fmla="*/ 156992 h 468277"/>
                <a:gd name="connsiteX12" fmla="*/ 301558 w 877195"/>
                <a:gd name="connsiteY12" fmla="*/ 127809 h 468277"/>
                <a:gd name="connsiteX13" fmla="*/ 282102 w 877195"/>
                <a:gd name="connsiteY13" fmla="*/ 98626 h 468277"/>
                <a:gd name="connsiteX14" fmla="*/ 214009 w 877195"/>
                <a:gd name="connsiteY14" fmla="*/ 69443 h 468277"/>
                <a:gd name="connsiteX15" fmla="*/ 194553 w 877195"/>
                <a:gd name="connsiteY15" fmla="*/ 49988 h 468277"/>
                <a:gd name="connsiteX16" fmla="*/ 107004 w 877195"/>
                <a:gd name="connsiteY16" fmla="*/ 30532 h 468277"/>
                <a:gd name="connsiteX17" fmla="*/ 77821 w 877195"/>
                <a:gd name="connsiteY17" fmla="*/ 20805 h 468277"/>
                <a:gd name="connsiteX18" fmla="*/ 0 w 877195"/>
                <a:gd name="connsiteY18" fmla="*/ 1349 h 4682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77195" h="468277">
                  <a:moveTo>
                    <a:pt x="875490" y="468277"/>
                  </a:moveTo>
                  <a:cubicBezTo>
                    <a:pt x="865762" y="452064"/>
                    <a:pt x="846307" y="438546"/>
                    <a:pt x="846307" y="419639"/>
                  </a:cubicBezTo>
                  <a:cubicBezTo>
                    <a:pt x="846307" y="409385"/>
                    <a:pt x="872248" y="439094"/>
                    <a:pt x="875490" y="429366"/>
                  </a:cubicBezTo>
                  <a:cubicBezTo>
                    <a:pt x="887696" y="392746"/>
                    <a:pt x="830857" y="381681"/>
                    <a:pt x="817124" y="371000"/>
                  </a:cubicBezTo>
                  <a:cubicBezTo>
                    <a:pt x="788538" y="348766"/>
                    <a:pt x="773123" y="317402"/>
                    <a:pt x="739302" y="302907"/>
                  </a:cubicBezTo>
                  <a:cubicBezTo>
                    <a:pt x="727014" y="297641"/>
                    <a:pt x="713362" y="296422"/>
                    <a:pt x="700392" y="293179"/>
                  </a:cubicBezTo>
                  <a:cubicBezTo>
                    <a:pt x="626187" y="218974"/>
                    <a:pt x="712413" y="296500"/>
                    <a:pt x="642026" y="254268"/>
                  </a:cubicBezTo>
                  <a:cubicBezTo>
                    <a:pt x="634162" y="249549"/>
                    <a:pt x="630434" y="239532"/>
                    <a:pt x="622570" y="234813"/>
                  </a:cubicBezTo>
                  <a:cubicBezTo>
                    <a:pt x="613777" y="229537"/>
                    <a:pt x="603397" y="227309"/>
                    <a:pt x="593387" y="225085"/>
                  </a:cubicBezTo>
                  <a:cubicBezTo>
                    <a:pt x="549732" y="215384"/>
                    <a:pt x="489607" y="210312"/>
                    <a:pt x="447473" y="205630"/>
                  </a:cubicBezTo>
                  <a:cubicBezTo>
                    <a:pt x="444934" y="204995"/>
                    <a:pt x="385720" y="191248"/>
                    <a:pt x="379379" y="186175"/>
                  </a:cubicBezTo>
                  <a:cubicBezTo>
                    <a:pt x="370250" y="178872"/>
                    <a:pt x="368191" y="165259"/>
                    <a:pt x="359924" y="156992"/>
                  </a:cubicBezTo>
                  <a:cubicBezTo>
                    <a:pt x="341068" y="138136"/>
                    <a:pt x="325292" y="135721"/>
                    <a:pt x="301558" y="127809"/>
                  </a:cubicBezTo>
                  <a:cubicBezTo>
                    <a:pt x="295073" y="118081"/>
                    <a:pt x="290369" y="106893"/>
                    <a:pt x="282102" y="98626"/>
                  </a:cubicBezTo>
                  <a:cubicBezTo>
                    <a:pt x="259710" y="76234"/>
                    <a:pt x="243775" y="76885"/>
                    <a:pt x="214009" y="69443"/>
                  </a:cubicBezTo>
                  <a:cubicBezTo>
                    <a:pt x="207524" y="62958"/>
                    <a:pt x="202417" y="54707"/>
                    <a:pt x="194553" y="49988"/>
                  </a:cubicBezTo>
                  <a:cubicBezTo>
                    <a:pt x="175230" y="38394"/>
                    <a:pt x="120527" y="33537"/>
                    <a:pt x="107004" y="30532"/>
                  </a:cubicBezTo>
                  <a:cubicBezTo>
                    <a:pt x="96994" y="28308"/>
                    <a:pt x="87549" y="24047"/>
                    <a:pt x="77821" y="20805"/>
                  </a:cubicBezTo>
                  <a:cubicBezTo>
                    <a:pt x="35148" y="-7644"/>
                    <a:pt x="60329" y="1349"/>
                    <a:pt x="0" y="1349"/>
                  </a:cubicBez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0" name="Freihandform 109"/>
            <p:cNvSpPr/>
            <p:nvPr/>
          </p:nvSpPr>
          <p:spPr bwMode="auto">
            <a:xfrm>
              <a:off x="5787957" y="3785127"/>
              <a:ext cx="974476" cy="849481"/>
            </a:xfrm>
            <a:custGeom>
              <a:avLst/>
              <a:gdLst>
                <a:gd name="connsiteX0" fmla="*/ 0 w 1021404"/>
                <a:gd name="connsiteY0" fmla="*/ 0 h 984089"/>
                <a:gd name="connsiteX1" fmla="*/ 252919 w 1021404"/>
                <a:gd name="connsiteY1" fmla="*/ 116732 h 984089"/>
                <a:gd name="connsiteX2" fmla="*/ 282102 w 1021404"/>
                <a:gd name="connsiteY2" fmla="*/ 126459 h 984089"/>
                <a:gd name="connsiteX3" fmla="*/ 301557 w 1021404"/>
                <a:gd name="connsiteY3" fmla="*/ 145915 h 984089"/>
                <a:gd name="connsiteX4" fmla="*/ 369651 w 1021404"/>
                <a:gd name="connsiteY4" fmla="*/ 155642 h 984089"/>
                <a:gd name="connsiteX5" fmla="*/ 398834 w 1021404"/>
                <a:gd name="connsiteY5" fmla="*/ 165370 h 984089"/>
                <a:gd name="connsiteX6" fmla="*/ 428017 w 1021404"/>
                <a:gd name="connsiteY6" fmla="*/ 184825 h 984089"/>
                <a:gd name="connsiteX7" fmla="*/ 476655 w 1021404"/>
                <a:gd name="connsiteY7" fmla="*/ 194553 h 984089"/>
                <a:gd name="connsiteX8" fmla="*/ 535021 w 1021404"/>
                <a:gd name="connsiteY8" fmla="*/ 214008 h 984089"/>
                <a:gd name="connsiteX9" fmla="*/ 622570 w 1021404"/>
                <a:gd name="connsiteY9" fmla="*/ 233464 h 984089"/>
                <a:gd name="connsiteX10" fmla="*/ 651753 w 1021404"/>
                <a:gd name="connsiteY10" fmla="*/ 243191 h 984089"/>
                <a:gd name="connsiteX11" fmla="*/ 710119 w 1021404"/>
                <a:gd name="connsiteY11" fmla="*/ 272374 h 984089"/>
                <a:gd name="connsiteX12" fmla="*/ 739302 w 1021404"/>
                <a:gd name="connsiteY12" fmla="*/ 291830 h 984089"/>
                <a:gd name="connsiteX13" fmla="*/ 768485 w 1021404"/>
                <a:gd name="connsiteY13" fmla="*/ 301557 h 984089"/>
                <a:gd name="connsiteX14" fmla="*/ 826851 w 1021404"/>
                <a:gd name="connsiteY14" fmla="*/ 350195 h 984089"/>
                <a:gd name="connsiteX15" fmla="*/ 856034 w 1021404"/>
                <a:gd name="connsiteY15" fmla="*/ 398834 h 984089"/>
                <a:gd name="connsiteX16" fmla="*/ 865762 w 1021404"/>
                <a:gd name="connsiteY16" fmla="*/ 428017 h 984089"/>
                <a:gd name="connsiteX17" fmla="*/ 885217 w 1021404"/>
                <a:gd name="connsiteY17" fmla="*/ 505838 h 984089"/>
                <a:gd name="connsiteX18" fmla="*/ 933855 w 1021404"/>
                <a:gd name="connsiteY18" fmla="*/ 603115 h 984089"/>
                <a:gd name="connsiteX19" fmla="*/ 953310 w 1021404"/>
                <a:gd name="connsiteY19" fmla="*/ 700391 h 984089"/>
                <a:gd name="connsiteX20" fmla="*/ 992221 w 1021404"/>
                <a:gd name="connsiteY20" fmla="*/ 778213 h 984089"/>
                <a:gd name="connsiteX21" fmla="*/ 1001949 w 1021404"/>
                <a:gd name="connsiteY21" fmla="*/ 856034 h 984089"/>
                <a:gd name="connsiteX22" fmla="*/ 1021404 w 1021404"/>
                <a:gd name="connsiteY22" fmla="*/ 953310 h 984089"/>
                <a:gd name="connsiteX23" fmla="*/ 1011676 w 1021404"/>
                <a:gd name="connsiteY23" fmla="*/ 982493 h 984089"/>
                <a:gd name="connsiteX24" fmla="*/ 1001949 w 1021404"/>
                <a:gd name="connsiteY24" fmla="*/ 846306 h 9840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021404" h="984089">
                  <a:moveTo>
                    <a:pt x="0" y="0"/>
                  </a:moveTo>
                  <a:lnTo>
                    <a:pt x="252919" y="116732"/>
                  </a:lnTo>
                  <a:cubicBezTo>
                    <a:pt x="262276" y="120926"/>
                    <a:pt x="273309" y="121183"/>
                    <a:pt x="282102" y="126459"/>
                  </a:cubicBezTo>
                  <a:cubicBezTo>
                    <a:pt x="289966" y="131178"/>
                    <a:pt x="292856" y="143015"/>
                    <a:pt x="301557" y="145915"/>
                  </a:cubicBezTo>
                  <a:cubicBezTo>
                    <a:pt x="323309" y="153166"/>
                    <a:pt x="346953" y="152400"/>
                    <a:pt x="369651" y="155642"/>
                  </a:cubicBezTo>
                  <a:cubicBezTo>
                    <a:pt x="379379" y="158885"/>
                    <a:pt x="389663" y="160784"/>
                    <a:pt x="398834" y="165370"/>
                  </a:cubicBezTo>
                  <a:cubicBezTo>
                    <a:pt x="409291" y="170598"/>
                    <a:pt x="417070" y="180720"/>
                    <a:pt x="428017" y="184825"/>
                  </a:cubicBezTo>
                  <a:cubicBezTo>
                    <a:pt x="443498" y="190630"/>
                    <a:pt x="460704" y="190203"/>
                    <a:pt x="476655" y="194553"/>
                  </a:cubicBezTo>
                  <a:cubicBezTo>
                    <a:pt x="496440" y="199949"/>
                    <a:pt x="514912" y="209986"/>
                    <a:pt x="535021" y="214008"/>
                  </a:cubicBezTo>
                  <a:cubicBezTo>
                    <a:pt x="568459" y="220696"/>
                    <a:pt x="590511" y="224304"/>
                    <a:pt x="622570" y="233464"/>
                  </a:cubicBezTo>
                  <a:cubicBezTo>
                    <a:pt x="632429" y="236281"/>
                    <a:pt x="642025" y="239949"/>
                    <a:pt x="651753" y="243191"/>
                  </a:cubicBezTo>
                  <a:cubicBezTo>
                    <a:pt x="690910" y="282350"/>
                    <a:pt x="647370" y="245482"/>
                    <a:pt x="710119" y="272374"/>
                  </a:cubicBezTo>
                  <a:cubicBezTo>
                    <a:pt x="720865" y="276979"/>
                    <a:pt x="728845" y="286601"/>
                    <a:pt x="739302" y="291830"/>
                  </a:cubicBezTo>
                  <a:cubicBezTo>
                    <a:pt x="748473" y="296416"/>
                    <a:pt x="758757" y="298315"/>
                    <a:pt x="768485" y="301557"/>
                  </a:cubicBezTo>
                  <a:cubicBezTo>
                    <a:pt x="790017" y="315912"/>
                    <a:pt x="811872" y="327728"/>
                    <a:pt x="826851" y="350195"/>
                  </a:cubicBezTo>
                  <a:cubicBezTo>
                    <a:pt x="877370" y="425971"/>
                    <a:pt x="795438" y="338235"/>
                    <a:pt x="856034" y="398834"/>
                  </a:cubicBezTo>
                  <a:cubicBezTo>
                    <a:pt x="859277" y="408562"/>
                    <a:pt x="863064" y="418124"/>
                    <a:pt x="865762" y="428017"/>
                  </a:cubicBezTo>
                  <a:cubicBezTo>
                    <a:pt x="872797" y="453813"/>
                    <a:pt x="874684" y="481261"/>
                    <a:pt x="885217" y="505838"/>
                  </a:cubicBezTo>
                  <a:cubicBezTo>
                    <a:pt x="919005" y="584678"/>
                    <a:pt x="900702" y="553385"/>
                    <a:pt x="933855" y="603115"/>
                  </a:cubicBezTo>
                  <a:cubicBezTo>
                    <a:pt x="940340" y="635540"/>
                    <a:pt x="938522" y="670815"/>
                    <a:pt x="953310" y="700391"/>
                  </a:cubicBezTo>
                  <a:lnTo>
                    <a:pt x="992221" y="778213"/>
                  </a:lnTo>
                  <a:cubicBezTo>
                    <a:pt x="995464" y="804153"/>
                    <a:pt x="997651" y="830247"/>
                    <a:pt x="1001949" y="856034"/>
                  </a:cubicBezTo>
                  <a:cubicBezTo>
                    <a:pt x="1007385" y="888652"/>
                    <a:pt x="1021404" y="953310"/>
                    <a:pt x="1021404" y="953310"/>
                  </a:cubicBezTo>
                  <a:cubicBezTo>
                    <a:pt x="1018161" y="963038"/>
                    <a:pt x="1017364" y="991025"/>
                    <a:pt x="1011676" y="982493"/>
                  </a:cubicBezTo>
                  <a:cubicBezTo>
                    <a:pt x="997685" y="961506"/>
                    <a:pt x="1001949" y="861038"/>
                    <a:pt x="1001949" y="846306"/>
                  </a:cubicBez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1" name="Freihandform 110"/>
            <p:cNvSpPr/>
            <p:nvPr/>
          </p:nvSpPr>
          <p:spPr bwMode="auto">
            <a:xfrm>
              <a:off x="6478621" y="3483569"/>
              <a:ext cx="1070042" cy="544749"/>
            </a:xfrm>
            <a:custGeom>
              <a:avLst/>
              <a:gdLst>
                <a:gd name="connsiteX0" fmla="*/ 0 w 1070042"/>
                <a:gd name="connsiteY0" fmla="*/ 544749 h 544749"/>
                <a:gd name="connsiteX1" fmla="*/ 19455 w 1070042"/>
                <a:gd name="connsiteY1" fmla="*/ 428017 h 544749"/>
                <a:gd name="connsiteX2" fmla="*/ 29183 w 1070042"/>
                <a:gd name="connsiteY2" fmla="*/ 398834 h 544749"/>
                <a:gd name="connsiteX3" fmla="*/ 68093 w 1070042"/>
                <a:gd name="connsiteY3" fmla="*/ 379379 h 544749"/>
                <a:gd name="connsiteX4" fmla="*/ 97276 w 1070042"/>
                <a:gd name="connsiteY4" fmla="*/ 359924 h 544749"/>
                <a:gd name="connsiteX5" fmla="*/ 116732 w 1070042"/>
                <a:gd name="connsiteY5" fmla="*/ 340468 h 544749"/>
                <a:gd name="connsiteX6" fmla="*/ 204280 w 1070042"/>
                <a:gd name="connsiteY6" fmla="*/ 291830 h 544749"/>
                <a:gd name="connsiteX7" fmla="*/ 223736 w 1070042"/>
                <a:gd name="connsiteY7" fmla="*/ 262647 h 544749"/>
                <a:gd name="connsiteX8" fmla="*/ 252919 w 1070042"/>
                <a:gd name="connsiteY8" fmla="*/ 243192 h 544749"/>
                <a:gd name="connsiteX9" fmla="*/ 262646 w 1070042"/>
                <a:gd name="connsiteY9" fmla="*/ 214009 h 544749"/>
                <a:gd name="connsiteX10" fmla="*/ 282102 w 1070042"/>
                <a:gd name="connsiteY10" fmla="*/ 194553 h 544749"/>
                <a:gd name="connsiteX11" fmla="*/ 301557 w 1070042"/>
                <a:gd name="connsiteY11" fmla="*/ 165371 h 544749"/>
                <a:gd name="connsiteX12" fmla="*/ 340468 w 1070042"/>
                <a:gd name="connsiteY12" fmla="*/ 126460 h 544749"/>
                <a:gd name="connsiteX13" fmla="*/ 359923 w 1070042"/>
                <a:gd name="connsiteY13" fmla="*/ 97277 h 544749"/>
                <a:gd name="connsiteX14" fmla="*/ 389106 w 1070042"/>
                <a:gd name="connsiteY14" fmla="*/ 77822 h 544749"/>
                <a:gd name="connsiteX15" fmla="*/ 408561 w 1070042"/>
                <a:gd name="connsiteY15" fmla="*/ 58366 h 544749"/>
                <a:gd name="connsiteX16" fmla="*/ 466927 w 1070042"/>
                <a:gd name="connsiteY16" fmla="*/ 38911 h 544749"/>
                <a:gd name="connsiteX17" fmla="*/ 496110 w 1070042"/>
                <a:gd name="connsiteY17" fmla="*/ 19456 h 544749"/>
                <a:gd name="connsiteX18" fmla="*/ 564204 w 1070042"/>
                <a:gd name="connsiteY18" fmla="*/ 0 h 544749"/>
                <a:gd name="connsiteX19" fmla="*/ 856034 w 1070042"/>
                <a:gd name="connsiteY19" fmla="*/ 9728 h 544749"/>
                <a:gd name="connsiteX20" fmla="*/ 885217 w 1070042"/>
                <a:gd name="connsiteY20" fmla="*/ 19456 h 544749"/>
                <a:gd name="connsiteX21" fmla="*/ 953310 w 1070042"/>
                <a:gd name="connsiteY21" fmla="*/ 29183 h 544749"/>
                <a:gd name="connsiteX22" fmla="*/ 1001949 w 1070042"/>
                <a:gd name="connsiteY22" fmla="*/ 38911 h 544749"/>
                <a:gd name="connsiteX23" fmla="*/ 1070042 w 1070042"/>
                <a:gd name="connsiteY23" fmla="*/ 68094 h 544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070042" h="544749">
                  <a:moveTo>
                    <a:pt x="0" y="544749"/>
                  </a:moveTo>
                  <a:cubicBezTo>
                    <a:pt x="6485" y="505838"/>
                    <a:pt x="11719" y="466698"/>
                    <a:pt x="19455" y="428017"/>
                  </a:cubicBezTo>
                  <a:cubicBezTo>
                    <a:pt x="21466" y="417962"/>
                    <a:pt x="21932" y="406085"/>
                    <a:pt x="29183" y="398834"/>
                  </a:cubicBezTo>
                  <a:cubicBezTo>
                    <a:pt x="39437" y="388580"/>
                    <a:pt x="55503" y="386573"/>
                    <a:pt x="68093" y="379379"/>
                  </a:cubicBezTo>
                  <a:cubicBezTo>
                    <a:pt x="78244" y="373579"/>
                    <a:pt x="88147" y="367227"/>
                    <a:pt x="97276" y="359924"/>
                  </a:cubicBezTo>
                  <a:cubicBezTo>
                    <a:pt x="104438" y="354195"/>
                    <a:pt x="109395" y="345971"/>
                    <a:pt x="116732" y="340468"/>
                  </a:cubicBezTo>
                  <a:cubicBezTo>
                    <a:pt x="170248" y="300331"/>
                    <a:pt x="158784" y="306996"/>
                    <a:pt x="204280" y="291830"/>
                  </a:cubicBezTo>
                  <a:cubicBezTo>
                    <a:pt x="210765" y="282102"/>
                    <a:pt x="215469" y="270914"/>
                    <a:pt x="223736" y="262647"/>
                  </a:cubicBezTo>
                  <a:cubicBezTo>
                    <a:pt x="232003" y="254380"/>
                    <a:pt x="245616" y="252321"/>
                    <a:pt x="252919" y="243192"/>
                  </a:cubicBezTo>
                  <a:cubicBezTo>
                    <a:pt x="259324" y="235185"/>
                    <a:pt x="257371" y="222802"/>
                    <a:pt x="262646" y="214009"/>
                  </a:cubicBezTo>
                  <a:cubicBezTo>
                    <a:pt x="267365" y="206144"/>
                    <a:pt x="276372" y="201715"/>
                    <a:pt x="282102" y="194553"/>
                  </a:cubicBezTo>
                  <a:cubicBezTo>
                    <a:pt x="289405" y="185424"/>
                    <a:pt x="293949" y="174247"/>
                    <a:pt x="301557" y="165371"/>
                  </a:cubicBezTo>
                  <a:cubicBezTo>
                    <a:pt x="313494" y="151444"/>
                    <a:pt x="330293" y="141722"/>
                    <a:pt x="340468" y="126460"/>
                  </a:cubicBezTo>
                  <a:cubicBezTo>
                    <a:pt x="346953" y="116732"/>
                    <a:pt x="351656" y="105544"/>
                    <a:pt x="359923" y="97277"/>
                  </a:cubicBezTo>
                  <a:cubicBezTo>
                    <a:pt x="368190" y="89010"/>
                    <a:pt x="379977" y="85125"/>
                    <a:pt x="389106" y="77822"/>
                  </a:cubicBezTo>
                  <a:cubicBezTo>
                    <a:pt x="396268" y="72093"/>
                    <a:pt x="400358" y="62468"/>
                    <a:pt x="408561" y="58366"/>
                  </a:cubicBezTo>
                  <a:cubicBezTo>
                    <a:pt x="426904" y="49195"/>
                    <a:pt x="449863" y="50286"/>
                    <a:pt x="466927" y="38911"/>
                  </a:cubicBezTo>
                  <a:cubicBezTo>
                    <a:pt x="476655" y="32426"/>
                    <a:pt x="485653" y="24684"/>
                    <a:pt x="496110" y="19456"/>
                  </a:cubicBezTo>
                  <a:cubicBezTo>
                    <a:pt x="510067" y="12478"/>
                    <a:pt x="551735" y="3117"/>
                    <a:pt x="564204" y="0"/>
                  </a:cubicBezTo>
                  <a:cubicBezTo>
                    <a:pt x="661481" y="3243"/>
                    <a:pt x="758882" y="3840"/>
                    <a:pt x="856034" y="9728"/>
                  </a:cubicBezTo>
                  <a:cubicBezTo>
                    <a:pt x="866269" y="10348"/>
                    <a:pt x="875162" y="17445"/>
                    <a:pt x="885217" y="19456"/>
                  </a:cubicBezTo>
                  <a:cubicBezTo>
                    <a:pt x="907700" y="23953"/>
                    <a:pt x="930694" y="25414"/>
                    <a:pt x="953310" y="29183"/>
                  </a:cubicBezTo>
                  <a:cubicBezTo>
                    <a:pt x="969619" y="31901"/>
                    <a:pt x="985997" y="34561"/>
                    <a:pt x="1001949" y="38911"/>
                  </a:cubicBezTo>
                  <a:cubicBezTo>
                    <a:pt x="1059440" y="54590"/>
                    <a:pt x="1046983" y="45033"/>
                    <a:pt x="1070042" y="68094"/>
                  </a:cubicBez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2" name="Freihandform 111"/>
            <p:cNvSpPr/>
            <p:nvPr/>
          </p:nvSpPr>
          <p:spPr bwMode="auto">
            <a:xfrm>
              <a:off x="5846323" y="2783042"/>
              <a:ext cx="992221" cy="797804"/>
            </a:xfrm>
            <a:custGeom>
              <a:avLst/>
              <a:gdLst>
                <a:gd name="connsiteX0" fmla="*/ 992221 w 992221"/>
                <a:gd name="connsiteY0" fmla="*/ 797804 h 797804"/>
                <a:gd name="connsiteX1" fmla="*/ 856034 w 992221"/>
                <a:gd name="connsiteY1" fmla="*/ 583795 h 797804"/>
                <a:gd name="connsiteX2" fmla="*/ 836578 w 992221"/>
                <a:gd name="connsiteY2" fmla="*/ 564340 h 797804"/>
                <a:gd name="connsiteX3" fmla="*/ 807396 w 992221"/>
                <a:gd name="connsiteY3" fmla="*/ 544885 h 797804"/>
                <a:gd name="connsiteX4" fmla="*/ 778213 w 992221"/>
                <a:gd name="connsiteY4" fmla="*/ 447608 h 797804"/>
                <a:gd name="connsiteX5" fmla="*/ 729574 w 992221"/>
                <a:gd name="connsiteY5" fmla="*/ 408698 h 797804"/>
                <a:gd name="connsiteX6" fmla="*/ 710119 w 992221"/>
                <a:gd name="connsiteY6" fmla="*/ 369787 h 797804"/>
                <a:gd name="connsiteX7" fmla="*/ 680936 w 992221"/>
                <a:gd name="connsiteY7" fmla="*/ 360059 h 797804"/>
                <a:gd name="connsiteX8" fmla="*/ 651753 w 992221"/>
                <a:gd name="connsiteY8" fmla="*/ 330876 h 797804"/>
                <a:gd name="connsiteX9" fmla="*/ 622570 w 992221"/>
                <a:gd name="connsiteY9" fmla="*/ 311421 h 797804"/>
                <a:gd name="connsiteX10" fmla="*/ 564204 w 992221"/>
                <a:gd name="connsiteY10" fmla="*/ 243327 h 797804"/>
                <a:gd name="connsiteX11" fmla="*/ 535021 w 992221"/>
                <a:gd name="connsiteY11" fmla="*/ 233600 h 797804"/>
                <a:gd name="connsiteX12" fmla="*/ 466927 w 992221"/>
                <a:gd name="connsiteY12" fmla="*/ 184961 h 797804"/>
                <a:gd name="connsiteX13" fmla="*/ 408561 w 992221"/>
                <a:gd name="connsiteY13" fmla="*/ 146051 h 797804"/>
                <a:gd name="connsiteX14" fmla="*/ 359923 w 992221"/>
                <a:gd name="connsiteY14" fmla="*/ 136323 h 797804"/>
                <a:gd name="connsiteX15" fmla="*/ 330740 w 992221"/>
                <a:gd name="connsiteY15" fmla="*/ 126595 h 797804"/>
                <a:gd name="connsiteX16" fmla="*/ 243191 w 992221"/>
                <a:gd name="connsiteY16" fmla="*/ 107140 h 797804"/>
                <a:gd name="connsiteX17" fmla="*/ 175098 w 992221"/>
                <a:gd name="connsiteY17" fmla="*/ 77957 h 797804"/>
                <a:gd name="connsiteX18" fmla="*/ 145915 w 992221"/>
                <a:gd name="connsiteY18" fmla="*/ 68229 h 797804"/>
                <a:gd name="connsiteX19" fmla="*/ 126459 w 992221"/>
                <a:gd name="connsiteY19" fmla="*/ 48774 h 797804"/>
                <a:gd name="connsiteX20" fmla="*/ 68093 w 992221"/>
                <a:gd name="connsiteY20" fmla="*/ 29319 h 797804"/>
                <a:gd name="connsiteX21" fmla="*/ 48638 w 992221"/>
                <a:gd name="connsiteY21" fmla="*/ 9863 h 797804"/>
                <a:gd name="connsiteX22" fmla="*/ 0 w 992221"/>
                <a:gd name="connsiteY22" fmla="*/ 136 h 7978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992221" h="797804">
                  <a:moveTo>
                    <a:pt x="992221" y="797804"/>
                  </a:moveTo>
                  <a:cubicBezTo>
                    <a:pt x="946825" y="726468"/>
                    <a:pt x="902937" y="654149"/>
                    <a:pt x="856034" y="583795"/>
                  </a:cubicBezTo>
                  <a:cubicBezTo>
                    <a:pt x="850947" y="576164"/>
                    <a:pt x="843740" y="570069"/>
                    <a:pt x="836578" y="564340"/>
                  </a:cubicBezTo>
                  <a:cubicBezTo>
                    <a:pt x="827449" y="557037"/>
                    <a:pt x="817123" y="551370"/>
                    <a:pt x="807396" y="544885"/>
                  </a:cubicBezTo>
                  <a:cubicBezTo>
                    <a:pt x="802988" y="527252"/>
                    <a:pt x="786106" y="455501"/>
                    <a:pt x="778213" y="447608"/>
                  </a:cubicBezTo>
                  <a:cubicBezTo>
                    <a:pt x="750490" y="419886"/>
                    <a:pt x="766388" y="433240"/>
                    <a:pt x="729574" y="408698"/>
                  </a:cubicBezTo>
                  <a:cubicBezTo>
                    <a:pt x="723089" y="395728"/>
                    <a:pt x="720373" y="380041"/>
                    <a:pt x="710119" y="369787"/>
                  </a:cubicBezTo>
                  <a:cubicBezTo>
                    <a:pt x="702868" y="362536"/>
                    <a:pt x="689468" y="365747"/>
                    <a:pt x="680936" y="360059"/>
                  </a:cubicBezTo>
                  <a:cubicBezTo>
                    <a:pt x="669490" y="352428"/>
                    <a:pt x="662321" y="339683"/>
                    <a:pt x="651753" y="330876"/>
                  </a:cubicBezTo>
                  <a:cubicBezTo>
                    <a:pt x="642772" y="323392"/>
                    <a:pt x="632298" y="317906"/>
                    <a:pt x="622570" y="311421"/>
                  </a:cubicBezTo>
                  <a:cubicBezTo>
                    <a:pt x="610123" y="292750"/>
                    <a:pt x="584423" y="250066"/>
                    <a:pt x="564204" y="243327"/>
                  </a:cubicBezTo>
                  <a:lnTo>
                    <a:pt x="535021" y="233600"/>
                  </a:lnTo>
                  <a:cubicBezTo>
                    <a:pt x="513944" y="170371"/>
                    <a:pt x="544748" y="236841"/>
                    <a:pt x="466927" y="184961"/>
                  </a:cubicBezTo>
                  <a:cubicBezTo>
                    <a:pt x="447472" y="171991"/>
                    <a:pt x="431489" y="150637"/>
                    <a:pt x="408561" y="146051"/>
                  </a:cubicBezTo>
                  <a:cubicBezTo>
                    <a:pt x="392348" y="142808"/>
                    <a:pt x="375963" y="140333"/>
                    <a:pt x="359923" y="136323"/>
                  </a:cubicBezTo>
                  <a:cubicBezTo>
                    <a:pt x="349975" y="133836"/>
                    <a:pt x="340688" y="129082"/>
                    <a:pt x="330740" y="126595"/>
                  </a:cubicBezTo>
                  <a:cubicBezTo>
                    <a:pt x="250495" y="106534"/>
                    <a:pt x="313099" y="127114"/>
                    <a:pt x="243191" y="107140"/>
                  </a:cubicBezTo>
                  <a:cubicBezTo>
                    <a:pt x="197567" y="94104"/>
                    <a:pt x="226976" y="100191"/>
                    <a:pt x="175098" y="77957"/>
                  </a:cubicBezTo>
                  <a:cubicBezTo>
                    <a:pt x="165673" y="73918"/>
                    <a:pt x="155643" y="71472"/>
                    <a:pt x="145915" y="68229"/>
                  </a:cubicBezTo>
                  <a:cubicBezTo>
                    <a:pt x="139430" y="61744"/>
                    <a:pt x="134662" y="52875"/>
                    <a:pt x="126459" y="48774"/>
                  </a:cubicBezTo>
                  <a:cubicBezTo>
                    <a:pt x="108116" y="39603"/>
                    <a:pt x="68093" y="29319"/>
                    <a:pt x="68093" y="29319"/>
                  </a:cubicBezTo>
                  <a:cubicBezTo>
                    <a:pt x="61608" y="22834"/>
                    <a:pt x="56502" y="14582"/>
                    <a:pt x="48638" y="9863"/>
                  </a:cubicBezTo>
                  <a:cubicBezTo>
                    <a:pt x="29009" y="-1915"/>
                    <a:pt x="19776" y="136"/>
                    <a:pt x="0" y="136"/>
                  </a:cubicBez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3" name="Freihandform 112"/>
            <p:cNvSpPr/>
            <p:nvPr/>
          </p:nvSpPr>
          <p:spPr bwMode="auto">
            <a:xfrm>
              <a:off x="6429973" y="2296303"/>
              <a:ext cx="797679" cy="739794"/>
            </a:xfrm>
            <a:custGeom>
              <a:avLst/>
              <a:gdLst>
                <a:gd name="connsiteX0" fmla="*/ 0 w 710119"/>
                <a:gd name="connsiteY0" fmla="*/ 856034 h 856034"/>
                <a:gd name="connsiteX1" fmla="*/ 321013 w 710119"/>
                <a:gd name="connsiteY1" fmla="*/ 603114 h 856034"/>
                <a:gd name="connsiteX2" fmla="*/ 359924 w 710119"/>
                <a:gd name="connsiteY2" fmla="*/ 554476 h 856034"/>
                <a:gd name="connsiteX3" fmla="*/ 418290 w 710119"/>
                <a:gd name="connsiteY3" fmla="*/ 515566 h 856034"/>
                <a:gd name="connsiteX4" fmla="*/ 437745 w 710119"/>
                <a:gd name="connsiteY4" fmla="*/ 486383 h 856034"/>
                <a:gd name="connsiteX5" fmla="*/ 476656 w 710119"/>
                <a:gd name="connsiteY5" fmla="*/ 447472 h 856034"/>
                <a:gd name="connsiteX6" fmla="*/ 515566 w 710119"/>
                <a:gd name="connsiteY6" fmla="*/ 389106 h 856034"/>
                <a:gd name="connsiteX7" fmla="*/ 535022 w 710119"/>
                <a:gd name="connsiteY7" fmla="*/ 359923 h 856034"/>
                <a:gd name="connsiteX8" fmla="*/ 583660 w 710119"/>
                <a:gd name="connsiteY8" fmla="*/ 272374 h 856034"/>
                <a:gd name="connsiteX9" fmla="*/ 603115 w 710119"/>
                <a:gd name="connsiteY9" fmla="*/ 184825 h 856034"/>
                <a:gd name="connsiteX10" fmla="*/ 622571 w 710119"/>
                <a:gd name="connsiteY10" fmla="*/ 126459 h 856034"/>
                <a:gd name="connsiteX11" fmla="*/ 632298 w 710119"/>
                <a:gd name="connsiteY11" fmla="*/ 97276 h 856034"/>
                <a:gd name="connsiteX12" fmla="*/ 661481 w 710119"/>
                <a:gd name="connsiteY12" fmla="*/ 87549 h 856034"/>
                <a:gd name="connsiteX13" fmla="*/ 671209 w 710119"/>
                <a:gd name="connsiteY13" fmla="*/ 48638 h 856034"/>
                <a:gd name="connsiteX14" fmla="*/ 710119 w 710119"/>
                <a:gd name="connsiteY14" fmla="*/ 0 h 856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710119" h="856034">
                  <a:moveTo>
                    <a:pt x="0" y="856034"/>
                  </a:moveTo>
                  <a:lnTo>
                    <a:pt x="321013" y="603114"/>
                  </a:lnTo>
                  <a:cubicBezTo>
                    <a:pt x="515355" y="451959"/>
                    <a:pt x="209127" y="705271"/>
                    <a:pt x="359924" y="554476"/>
                  </a:cubicBezTo>
                  <a:cubicBezTo>
                    <a:pt x="376458" y="537942"/>
                    <a:pt x="418290" y="515566"/>
                    <a:pt x="418290" y="515566"/>
                  </a:cubicBezTo>
                  <a:cubicBezTo>
                    <a:pt x="424775" y="505838"/>
                    <a:pt x="430137" y="495260"/>
                    <a:pt x="437745" y="486383"/>
                  </a:cubicBezTo>
                  <a:cubicBezTo>
                    <a:pt x="449682" y="472456"/>
                    <a:pt x="466481" y="462734"/>
                    <a:pt x="476656" y="447472"/>
                  </a:cubicBezTo>
                  <a:lnTo>
                    <a:pt x="515566" y="389106"/>
                  </a:lnTo>
                  <a:lnTo>
                    <a:pt x="535022" y="359923"/>
                  </a:lnTo>
                  <a:cubicBezTo>
                    <a:pt x="558827" y="288506"/>
                    <a:pt x="539976" y="316058"/>
                    <a:pt x="583660" y="272374"/>
                  </a:cubicBezTo>
                  <a:cubicBezTo>
                    <a:pt x="611493" y="188878"/>
                    <a:pt x="568875" y="321786"/>
                    <a:pt x="603115" y="184825"/>
                  </a:cubicBezTo>
                  <a:cubicBezTo>
                    <a:pt x="608089" y="164930"/>
                    <a:pt x="616086" y="145914"/>
                    <a:pt x="622571" y="126459"/>
                  </a:cubicBezTo>
                  <a:cubicBezTo>
                    <a:pt x="625814" y="116731"/>
                    <a:pt x="622570" y="100518"/>
                    <a:pt x="632298" y="97276"/>
                  </a:cubicBezTo>
                  <a:lnTo>
                    <a:pt x="661481" y="87549"/>
                  </a:lnTo>
                  <a:cubicBezTo>
                    <a:pt x="664724" y="74579"/>
                    <a:pt x="665943" y="60927"/>
                    <a:pt x="671209" y="48638"/>
                  </a:cubicBezTo>
                  <a:cubicBezTo>
                    <a:pt x="680413" y="27163"/>
                    <a:pt x="694429" y="15690"/>
                    <a:pt x="710119" y="0"/>
                  </a:cubicBez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4" name="Freihandform 113"/>
            <p:cNvSpPr/>
            <p:nvPr/>
          </p:nvSpPr>
          <p:spPr bwMode="auto">
            <a:xfrm>
              <a:off x="7461114" y="2841544"/>
              <a:ext cx="1225685" cy="77821"/>
            </a:xfrm>
            <a:custGeom>
              <a:avLst/>
              <a:gdLst>
                <a:gd name="connsiteX0" fmla="*/ 0 w 1225685"/>
                <a:gd name="connsiteY0" fmla="*/ 77821 h 77821"/>
                <a:gd name="connsiteX1" fmla="*/ 252919 w 1225685"/>
                <a:gd name="connsiteY1" fmla="*/ 58366 h 77821"/>
                <a:gd name="connsiteX2" fmla="*/ 350196 w 1225685"/>
                <a:gd name="connsiteY2" fmla="*/ 29183 h 77821"/>
                <a:gd name="connsiteX3" fmla="*/ 622570 w 1225685"/>
                <a:gd name="connsiteY3" fmla="*/ 19455 h 77821"/>
                <a:gd name="connsiteX4" fmla="*/ 797668 w 1225685"/>
                <a:gd name="connsiteY4" fmla="*/ 9727 h 77821"/>
                <a:gd name="connsiteX5" fmla="*/ 992222 w 1225685"/>
                <a:gd name="connsiteY5" fmla="*/ 0 h 77821"/>
                <a:gd name="connsiteX6" fmla="*/ 1118681 w 1225685"/>
                <a:gd name="connsiteY6" fmla="*/ 9727 h 77821"/>
                <a:gd name="connsiteX7" fmla="*/ 1177047 w 1225685"/>
                <a:gd name="connsiteY7" fmla="*/ 29183 h 77821"/>
                <a:gd name="connsiteX8" fmla="*/ 1206230 w 1225685"/>
                <a:gd name="connsiteY8" fmla="*/ 38910 h 77821"/>
                <a:gd name="connsiteX9" fmla="*/ 1225685 w 1225685"/>
                <a:gd name="connsiteY9" fmla="*/ 38910 h 77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5685" h="77821">
                  <a:moveTo>
                    <a:pt x="0" y="77821"/>
                  </a:moveTo>
                  <a:cubicBezTo>
                    <a:pt x="84306" y="71336"/>
                    <a:pt x="169017" y="68854"/>
                    <a:pt x="252919" y="58366"/>
                  </a:cubicBezTo>
                  <a:cubicBezTo>
                    <a:pt x="290223" y="53703"/>
                    <a:pt x="313389" y="31483"/>
                    <a:pt x="350196" y="29183"/>
                  </a:cubicBezTo>
                  <a:cubicBezTo>
                    <a:pt x="440868" y="23516"/>
                    <a:pt x="531807" y="23401"/>
                    <a:pt x="622570" y="19455"/>
                  </a:cubicBezTo>
                  <a:cubicBezTo>
                    <a:pt x="680971" y="16916"/>
                    <a:pt x="739293" y="12799"/>
                    <a:pt x="797668" y="9727"/>
                  </a:cubicBezTo>
                  <a:lnTo>
                    <a:pt x="992222" y="0"/>
                  </a:lnTo>
                  <a:cubicBezTo>
                    <a:pt x="1034375" y="3242"/>
                    <a:pt x="1076921" y="3133"/>
                    <a:pt x="1118681" y="9727"/>
                  </a:cubicBezTo>
                  <a:cubicBezTo>
                    <a:pt x="1138938" y="12925"/>
                    <a:pt x="1157592" y="22698"/>
                    <a:pt x="1177047" y="29183"/>
                  </a:cubicBezTo>
                  <a:cubicBezTo>
                    <a:pt x="1186775" y="32426"/>
                    <a:pt x="1195976" y="38910"/>
                    <a:pt x="1206230" y="38910"/>
                  </a:cubicBezTo>
                  <a:lnTo>
                    <a:pt x="1225685" y="38910"/>
                  </a:ln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5" name="Freihandform 114"/>
            <p:cNvSpPr/>
            <p:nvPr/>
          </p:nvSpPr>
          <p:spPr bwMode="auto">
            <a:xfrm flipV="1">
              <a:off x="7538934" y="3458384"/>
              <a:ext cx="1118681" cy="76995"/>
            </a:xfrm>
            <a:custGeom>
              <a:avLst/>
              <a:gdLst>
                <a:gd name="connsiteX0" fmla="*/ 0 w 1225685"/>
                <a:gd name="connsiteY0" fmla="*/ 77821 h 77821"/>
                <a:gd name="connsiteX1" fmla="*/ 252919 w 1225685"/>
                <a:gd name="connsiteY1" fmla="*/ 58366 h 77821"/>
                <a:gd name="connsiteX2" fmla="*/ 350196 w 1225685"/>
                <a:gd name="connsiteY2" fmla="*/ 29183 h 77821"/>
                <a:gd name="connsiteX3" fmla="*/ 622570 w 1225685"/>
                <a:gd name="connsiteY3" fmla="*/ 19455 h 77821"/>
                <a:gd name="connsiteX4" fmla="*/ 797668 w 1225685"/>
                <a:gd name="connsiteY4" fmla="*/ 9727 h 77821"/>
                <a:gd name="connsiteX5" fmla="*/ 992222 w 1225685"/>
                <a:gd name="connsiteY5" fmla="*/ 0 h 77821"/>
                <a:gd name="connsiteX6" fmla="*/ 1118681 w 1225685"/>
                <a:gd name="connsiteY6" fmla="*/ 9727 h 77821"/>
                <a:gd name="connsiteX7" fmla="*/ 1177047 w 1225685"/>
                <a:gd name="connsiteY7" fmla="*/ 29183 h 77821"/>
                <a:gd name="connsiteX8" fmla="*/ 1206230 w 1225685"/>
                <a:gd name="connsiteY8" fmla="*/ 38910 h 77821"/>
                <a:gd name="connsiteX9" fmla="*/ 1225685 w 1225685"/>
                <a:gd name="connsiteY9" fmla="*/ 38910 h 77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5685" h="77821">
                  <a:moveTo>
                    <a:pt x="0" y="77821"/>
                  </a:moveTo>
                  <a:cubicBezTo>
                    <a:pt x="84306" y="71336"/>
                    <a:pt x="169017" y="68854"/>
                    <a:pt x="252919" y="58366"/>
                  </a:cubicBezTo>
                  <a:cubicBezTo>
                    <a:pt x="290223" y="53703"/>
                    <a:pt x="313389" y="31483"/>
                    <a:pt x="350196" y="29183"/>
                  </a:cubicBezTo>
                  <a:cubicBezTo>
                    <a:pt x="440868" y="23516"/>
                    <a:pt x="531807" y="23401"/>
                    <a:pt x="622570" y="19455"/>
                  </a:cubicBezTo>
                  <a:cubicBezTo>
                    <a:pt x="680971" y="16916"/>
                    <a:pt x="739293" y="12799"/>
                    <a:pt x="797668" y="9727"/>
                  </a:cubicBezTo>
                  <a:lnTo>
                    <a:pt x="992222" y="0"/>
                  </a:lnTo>
                  <a:cubicBezTo>
                    <a:pt x="1034375" y="3242"/>
                    <a:pt x="1076921" y="3133"/>
                    <a:pt x="1118681" y="9727"/>
                  </a:cubicBezTo>
                  <a:cubicBezTo>
                    <a:pt x="1138938" y="12925"/>
                    <a:pt x="1157592" y="22698"/>
                    <a:pt x="1177047" y="29183"/>
                  </a:cubicBezTo>
                  <a:cubicBezTo>
                    <a:pt x="1186775" y="32426"/>
                    <a:pt x="1195976" y="38910"/>
                    <a:pt x="1206230" y="38910"/>
                  </a:cubicBezTo>
                  <a:lnTo>
                    <a:pt x="1225685" y="38910"/>
                  </a:ln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6" name="Freihandform 115"/>
            <p:cNvSpPr/>
            <p:nvPr/>
          </p:nvSpPr>
          <p:spPr bwMode="auto">
            <a:xfrm>
              <a:off x="7561013" y="4205391"/>
              <a:ext cx="1118681" cy="84220"/>
            </a:xfrm>
            <a:custGeom>
              <a:avLst/>
              <a:gdLst>
                <a:gd name="connsiteX0" fmla="*/ 0 w 1225685"/>
                <a:gd name="connsiteY0" fmla="*/ 77821 h 77821"/>
                <a:gd name="connsiteX1" fmla="*/ 252919 w 1225685"/>
                <a:gd name="connsiteY1" fmla="*/ 58366 h 77821"/>
                <a:gd name="connsiteX2" fmla="*/ 350196 w 1225685"/>
                <a:gd name="connsiteY2" fmla="*/ 29183 h 77821"/>
                <a:gd name="connsiteX3" fmla="*/ 622570 w 1225685"/>
                <a:gd name="connsiteY3" fmla="*/ 19455 h 77821"/>
                <a:gd name="connsiteX4" fmla="*/ 797668 w 1225685"/>
                <a:gd name="connsiteY4" fmla="*/ 9727 h 77821"/>
                <a:gd name="connsiteX5" fmla="*/ 992222 w 1225685"/>
                <a:gd name="connsiteY5" fmla="*/ 0 h 77821"/>
                <a:gd name="connsiteX6" fmla="*/ 1118681 w 1225685"/>
                <a:gd name="connsiteY6" fmla="*/ 9727 h 77821"/>
                <a:gd name="connsiteX7" fmla="*/ 1177047 w 1225685"/>
                <a:gd name="connsiteY7" fmla="*/ 29183 h 77821"/>
                <a:gd name="connsiteX8" fmla="*/ 1206230 w 1225685"/>
                <a:gd name="connsiteY8" fmla="*/ 38910 h 77821"/>
                <a:gd name="connsiteX9" fmla="*/ 1225685 w 1225685"/>
                <a:gd name="connsiteY9" fmla="*/ 38910 h 77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5685" h="77821">
                  <a:moveTo>
                    <a:pt x="0" y="77821"/>
                  </a:moveTo>
                  <a:cubicBezTo>
                    <a:pt x="84306" y="71336"/>
                    <a:pt x="169017" y="68854"/>
                    <a:pt x="252919" y="58366"/>
                  </a:cubicBezTo>
                  <a:cubicBezTo>
                    <a:pt x="290223" y="53703"/>
                    <a:pt x="313389" y="31483"/>
                    <a:pt x="350196" y="29183"/>
                  </a:cubicBezTo>
                  <a:cubicBezTo>
                    <a:pt x="440868" y="23516"/>
                    <a:pt x="531807" y="23401"/>
                    <a:pt x="622570" y="19455"/>
                  </a:cubicBezTo>
                  <a:cubicBezTo>
                    <a:pt x="680971" y="16916"/>
                    <a:pt x="739293" y="12799"/>
                    <a:pt x="797668" y="9727"/>
                  </a:cubicBezTo>
                  <a:lnTo>
                    <a:pt x="992222" y="0"/>
                  </a:lnTo>
                  <a:cubicBezTo>
                    <a:pt x="1034375" y="3242"/>
                    <a:pt x="1076921" y="3133"/>
                    <a:pt x="1118681" y="9727"/>
                  </a:cubicBezTo>
                  <a:cubicBezTo>
                    <a:pt x="1138938" y="12925"/>
                    <a:pt x="1157592" y="22698"/>
                    <a:pt x="1177047" y="29183"/>
                  </a:cubicBezTo>
                  <a:cubicBezTo>
                    <a:pt x="1186775" y="32426"/>
                    <a:pt x="1195976" y="38910"/>
                    <a:pt x="1206230" y="38910"/>
                  </a:cubicBezTo>
                  <a:lnTo>
                    <a:pt x="1225685" y="38910"/>
                  </a:ln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7" name="Freihandform 116"/>
            <p:cNvSpPr/>
            <p:nvPr/>
          </p:nvSpPr>
          <p:spPr bwMode="auto">
            <a:xfrm flipV="1">
              <a:off x="7347428" y="4986828"/>
              <a:ext cx="1407465" cy="58936"/>
            </a:xfrm>
            <a:custGeom>
              <a:avLst/>
              <a:gdLst>
                <a:gd name="connsiteX0" fmla="*/ 0 w 1225685"/>
                <a:gd name="connsiteY0" fmla="*/ 77821 h 77821"/>
                <a:gd name="connsiteX1" fmla="*/ 252919 w 1225685"/>
                <a:gd name="connsiteY1" fmla="*/ 58366 h 77821"/>
                <a:gd name="connsiteX2" fmla="*/ 350196 w 1225685"/>
                <a:gd name="connsiteY2" fmla="*/ 29183 h 77821"/>
                <a:gd name="connsiteX3" fmla="*/ 622570 w 1225685"/>
                <a:gd name="connsiteY3" fmla="*/ 19455 h 77821"/>
                <a:gd name="connsiteX4" fmla="*/ 797668 w 1225685"/>
                <a:gd name="connsiteY4" fmla="*/ 9727 h 77821"/>
                <a:gd name="connsiteX5" fmla="*/ 992222 w 1225685"/>
                <a:gd name="connsiteY5" fmla="*/ 0 h 77821"/>
                <a:gd name="connsiteX6" fmla="*/ 1118681 w 1225685"/>
                <a:gd name="connsiteY6" fmla="*/ 9727 h 77821"/>
                <a:gd name="connsiteX7" fmla="*/ 1177047 w 1225685"/>
                <a:gd name="connsiteY7" fmla="*/ 29183 h 77821"/>
                <a:gd name="connsiteX8" fmla="*/ 1206230 w 1225685"/>
                <a:gd name="connsiteY8" fmla="*/ 38910 h 77821"/>
                <a:gd name="connsiteX9" fmla="*/ 1225685 w 1225685"/>
                <a:gd name="connsiteY9" fmla="*/ 38910 h 77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5685" h="77821">
                  <a:moveTo>
                    <a:pt x="0" y="77821"/>
                  </a:moveTo>
                  <a:cubicBezTo>
                    <a:pt x="84306" y="71336"/>
                    <a:pt x="169017" y="68854"/>
                    <a:pt x="252919" y="58366"/>
                  </a:cubicBezTo>
                  <a:cubicBezTo>
                    <a:pt x="290223" y="53703"/>
                    <a:pt x="313389" y="31483"/>
                    <a:pt x="350196" y="29183"/>
                  </a:cubicBezTo>
                  <a:cubicBezTo>
                    <a:pt x="440868" y="23516"/>
                    <a:pt x="531807" y="23401"/>
                    <a:pt x="622570" y="19455"/>
                  </a:cubicBezTo>
                  <a:cubicBezTo>
                    <a:pt x="680971" y="16916"/>
                    <a:pt x="739293" y="12799"/>
                    <a:pt x="797668" y="9727"/>
                  </a:cubicBezTo>
                  <a:lnTo>
                    <a:pt x="992222" y="0"/>
                  </a:lnTo>
                  <a:cubicBezTo>
                    <a:pt x="1034375" y="3242"/>
                    <a:pt x="1076921" y="3133"/>
                    <a:pt x="1118681" y="9727"/>
                  </a:cubicBezTo>
                  <a:cubicBezTo>
                    <a:pt x="1138938" y="12925"/>
                    <a:pt x="1157592" y="22698"/>
                    <a:pt x="1177047" y="29183"/>
                  </a:cubicBezTo>
                  <a:cubicBezTo>
                    <a:pt x="1186775" y="32426"/>
                    <a:pt x="1195976" y="38910"/>
                    <a:pt x="1206230" y="38910"/>
                  </a:cubicBezTo>
                  <a:lnTo>
                    <a:pt x="1225685" y="38910"/>
                  </a:ln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sp>
          <p:nvSpPr>
            <p:cNvPr id="118" name="Freihandform 117"/>
            <p:cNvSpPr/>
            <p:nvPr/>
          </p:nvSpPr>
          <p:spPr bwMode="auto">
            <a:xfrm rot="5400000" flipV="1">
              <a:off x="7408568" y="5580840"/>
              <a:ext cx="1278281" cy="208129"/>
            </a:xfrm>
            <a:custGeom>
              <a:avLst/>
              <a:gdLst>
                <a:gd name="connsiteX0" fmla="*/ 0 w 1225685"/>
                <a:gd name="connsiteY0" fmla="*/ 77821 h 77821"/>
                <a:gd name="connsiteX1" fmla="*/ 252919 w 1225685"/>
                <a:gd name="connsiteY1" fmla="*/ 58366 h 77821"/>
                <a:gd name="connsiteX2" fmla="*/ 350196 w 1225685"/>
                <a:gd name="connsiteY2" fmla="*/ 29183 h 77821"/>
                <a:gd name="connsiteX3" fmla="*/ 622570 w 1225685"/>
                <a:gd name="connsiteY3" fmla="*/ 19455 h 77821"/>
                <a:gd name="connsiteX4" fmla="*/ 797668 w 1225685"/>
                <a:gd name="connsiteY4" fmla="*/ 9727 h 77821"/>
                <a:gd name="connsiteX5" fmla="*/ 992222 w 1225685"/>
                <a:gd name="connsiteY5" fmla="*/ 0 h 77821"/>
                <a:gd name="connsiteX6" fmla="*/ 1118681 w 1225685"/>
                <a:gd name="connsiteY6" fmla="*/ 9727 h 77821"/>
                <a:gd name="connsiteX7" fmla="*/ 1177047 w 1225685"/>
                <a:gd name="connsiteY7" fmla="*/ 29183 h 77821"/>
                <a:gd name="connsiteX8" fmla="*/ 1206230 w 1225685"/>
                <a:gd name="connsiteY8" fmla="*/ 38910 h 77821"/>
                <a:gd name="connsiteX9" fmla="*/ 1225685 w 1225685"/>
                <a:gd name="connsiteY9" fmla="*/ 38910 h 778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225685" h="77821">
                  <a:moveTo>
                    <a:pt x="0" y="77821"/>
                  </a:moveTo>
                  <a:cubicBezTo>
                    <a:pt x="84306" y="71336"/>
                    <a:pt x="169017" y="68854"/>
                    <a:pt x="252919" y="58366"/>
                  </a:cubicBezTo>
                  <a:cubicBezTo>
                    <a:pt x="290223" y="53703"/>
                    <a:pt x="313389" y="31483"/>
                    <a:pt x="350196" y="29183"/>
                  </a:cubicBezTo>
                  <a:cubicBezTo>
                    <a:pt x="440868" y="23516"/>
                    <a:pt x="531807" y="23401"/>
                    <a:pt x="622570" y="19455"/>
                  </a:cubicBezTo>
                  <a:cubicBezTo>
                    <a:pt x="680971" y="16916"/>
                    <a:pt x="739293" y="12799"/>
                    <a:pt x="797668" y="9727"/>
                  </a:cubicBezTo>
                  <a:lnTo>
                    <a:pt x="992222" y="0"/>
                  </a:lnTo>
                  <a:cubicBezTo>
                    <a:pt x="1034375" y="3242"/>
                    <a:pt x="1076921" y="3133"/>
                    <a:pt x="1118681" y="9727"/>
                  </a:cubicBezTo>
                  <a:cubicBezTo>
                    <a:pt x="1138938" y="12925"/>
                    <a:pt x="1157592" y="22698"/>
                    <a:pt x="1177047" y="29183"/>
                  </a:cubicBezTo>
                  <a:cubicBezTo>
                    <a:pt x="1186775" y="32426"/>
                    <a:pt x="1195976" y="38910"/>
                    <a:pt x="1206230" y="38910"/>
                  </a:cubicBezTo>
                  <a:lnTo>
                    <a:pt x="1225685" y="38910"/>
                  </a:lnTo>
                </a:path>
              </a:pathLst>
            </a:custGeom>
            <a:noFill/>
            <a:ln w="38100" cap="flat" cmpd="sng" algn="ctr">
              <a:solidFill>
                <a:srgbClr val="0070C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800" b="0" i="0" u="none" strike="noStrike" kern="1200" cap="none" spc="0" normalizeH="0" baseline="0" noProof="0" smtClean="0">
                <a:ln>
                  <a:noFill/>
                </a:ln>
                <a:solidFill>
                  <a:srgbClr val="000000"/>
                </a:solidFill>
                <a:effectLst/>
                <a:uLnTx/>
                <a:uFillTx/>
                <a:latin typeface="Arial" charset="0"/>
                <a:ea typeface="+mn-ea"/>
                <a:cs typeface="+mn-cs"/>
              </a:endParaRPr>
            </a:p>
          </p:txBody>
        </p:sp>
      </p:grpSp>
    </p:spTree>
    <p:extLst>
      <p:ext uri="{BB962C8B-B14F-4D97-AF65-F5344CB8AC3E}">
        <p14:creationId xmlns:p14="http://schemas.microsoft.com/office/powerpoint/2010/main" val="1786988607"/>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2"/>
                                        </p:tgtEl>
                                        <p:attrNameLst>
                                          <p:attrName>style.visibility</p:attrName>
                                        </p:attrNameLst>
                                      </p:cBhvr>
                                      <p:to>
                                        <p:strVal val="visible"/>
                                      </p:to>
                                    </p:set>
                                    <p:animEffect transition="in" filter="wipe(up)">
                                      <p:cBhvr>
                                        <p:cTn id="7" dur="500"/>
                                        <p:tgtEl>
                                          <p:spTgt spid="7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80"/>
                                        </p:tgtEl>
                                        <p:attrNameLst>
                                          <p:attrName>style.visibility</p:attrName>
                                        </p:attrNameLst>
                                      </p:cBhvr>
                                      <p:to>
                                        <p:strVal val="visible"/>
                                      </p:to>
                                    </p:set>
                                    <p:animEffect transition="in" filter="wipe(up)">
                                      <p:cBhvr>
                                        <p:cTn id="12" dur="500"/>
                                        <p:tgtEl>
                                          <p:spTgt spid="80"/>
                                        </p:tgtEl>
                                      </p:cBhvr>
                                    </p:animEffec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0"/>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0" presetClass="entr" presetSubtype="0" fill="hold" grpId="0" nodeType="clickEffect">
                                  <p:stCondLst>
                                    <p:cond delay="0"/>
                                  </p:stCondLst>
                                  <p:childTnLst>
                                    <p:set>
                                      <p:cBhvr>
                                        <p:cTn id="20" dur="1" fill="hold">
                                          <p:stCondLst>
                                            <p:cond delay="0"/>
                                          </p:stCondLst>
                                        </p:cTn>
                                        <p:tgtEl>
                                          <p:spTgt spid="71"/>
                                        </p:tgtEl>
                                        <p:attrNameLst>
                                          <p:attrName>style.visibility</p:attrName>
                                        </p:attrNameLst>
                                      </p:cBhvr>
                                      <p:to>
                                        <p:strVal val="visible"/>
                                      </p:to>
                                    </p:set>
                                    <p:animEffect transition="in" filter="fade">
                                      <p:cBhvr>
                                        <p:cTn id="21" dur="500"/>
                                        <p:tgtEl>
                                          <p:spTgt spid="71"/>
                                        </p:tgtEl>
                                      </p:cBhvr>
                                    </p:animEffect>
                                  </p:childTnLst>
                                </p:cTn>
                              </p:par>
                            </p:childTnLst>
                          </p:cTn>
                        </p:par>
                      </p:childTnLst>
                    </p:cTn>
                  </p:par>
                  <p:par>
                    <p:cTn id="22" fill="hold">
                      <p:stCondLst>
                        <p:cond delay="indefinite"/>
                      </p:stCondLst>
                      <p:childTnLst>
                        <p:par>
                          <p:cTn id="23" fill="hold">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fade">
                                      <p:cBhvr>
                                        <p:cTn id="26" dur="500"/>
                                        <p:tgtEl>
                                          <p:spTgt spid="90"/>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89"/>
                                        </p:tgtEl>
                                        <p:attrNameLst>
                                          <p:attrName>style.visibility</p:attrName>
                                        </p:attrNameLst>
                                      </p:cBhvr>
                                      <p:to>
                                        <p:strVal val="visible"/>
                                      </p:to>
                                    </p:set>
                                    <p:animEffect transition="in" filter="fade">
                                      <p:cBhvr>
                                        <p:cTn id="31" dur="500"/>
                                        <p:tgtEl>
                                          <p:spTgt spid="89"/>
                                        </p:tgtEl>
                                      </p:cBhvr>
                                    </p:animEffect>
                                  </p:childTnLst>
                                </p:cTn>
                              </p:par>
                            </p:childTnLst>
                          </p:cTn>
                        </p:par>
                      </p:childTnLst>
                    </p:cTn>
                  </p:par>
                  <p:par>
                    <p:cTn id="32" fill="hold">
                      <p:stCondLst>
                        <p:cond delay="indefinite"/>
                      </p:stCondLst>
                      <p:childTnLst>
                        <p:par>
                          <p:cTn id="33" fill="hold">
                            <p:stCondLst>
                              <p:cond delay="0"/>
                            </p:stCondLst>
                            <p:childTnLst>
                              <p:par>
                                <p:cTn id="34" presetID="1" presetClass="entr" presetSubtype="0" fill="hold" nodeType="clickEffect">
                                  <p:stCondLst>
                                    <p:cond delay="0"/>
                                  </p:stCondLst>
                                  <p:childTnLst>
                                    <p:set>
                                      <p:cBhvr>
                                        <p:cTn id="35" dur="1" fill="hold">
                                          <p:stCondLst>
                                            <p:cond delay="0"/>
                                          </p:stCondLst>
                                        </p:cTn>
                                        <p:tgtEl>
                                          <p:spTgt spid="91"/>
                                        </p:tgtEl>
                                        <p:attrNameLst>
                                          <p:attrName>style.visibility</p:attrName>
                                        </p:attrNameLst>
                                      </p:cBhvr>
                                      <p:to>
                                        <p:strVal val="visible"/>
                                      </p:to>
                                    </p:set>
                                  </p:childTnLst>
                                </p:cTn>
                              </p:par>
                            </p:childTnLst>
                          </p:cTn>
                        </p:par>
                      </p:childTnLst>
                    </p:cTn>
                  </p:par>
                  <p:par>
                    <p:cTn id="36" fill="hold">
                      <p:stCondLst>
                        <p:cond delay="indefinite"/>
                      </p:stCondLst>
                      <p:childTnLst>
                        <p:par>
                          <p:cTn id="37" fill="hold">
                            <p:stCondLst>
                              <p:cond delay="0"/>
                            </p:stCondLst>
                            <p:childTnLst>
                              <p:par>
                                <p:cTn id="38" presetID="1" presetClass="entr" presetSubtype="0" fill="hold" nodeType="clickEffect">
                                  <p:stCondLst>
                                    <p:cond delay="0"/>
                                  </p:stCondLst>
                                  <p:childTnLst>
                                    <p:set>
                                      <p:cBhvr>
                                        <p:cTn id="39" dur="1" fill="hold">
                                          <p:stCondLst>
                                            <p:cond delay="0"/>
                                          </p:stCondLst>
                                        </p:cTn>
                                        <p:tgtEl>
                                          <p:spTgt spid="99"/>
                                        </p:tgtEl>
                                        <p:attrNameLst>
                                          <p:attrName>style.visibility</p:attrName>
                                        </p:attrNameLst>
                                      </p:cBhvr>
                                      <p:to>
                                        <p:strVal val="visible"/>
                                      </p:to>
                                    </p:se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nodeType="clickEffect">
                                  <p:stCondLst>
                                    <p:cond delay="0"/>
                                  </p:stCondLst>
                                  <p:childTnLst>
                                    <p:set>
                                      <p:cBhvr>
                                        <p:cTn id="43" dur="1" fill="hold">
                                          <p:stCondLst>
                                            <p:cond delay="0"/>
                                          </p:stCondLst>
                                        </p:cTn>
                                        <p:tgtEl>
                                          <p:spTgt spid="106"/>
                                        </p:tgtEl>
                                        <p:attrNameLst>
                                          <p:attrName>style.visibility</p:attrName>
                                        </p:attrNameLst>
                                      </p:cBhvr>
                                      <p:to>
                                        <p:strVal val="visible"/>
                                      </p:to>
                                    </p:set>
                                    <p:animEffect transition="in" filter="fade">
                                      <p:cBhvr>
                                        <p:cTn id="44" dur="500"/>
                                        <p:tgtEl>
                                          <p:spTgt spid="10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nodeType="clickEffect">
                                  <p:stCondLst>
                                    <p:cond delay="0"/>
                                  </p:stCondLst>
                                  <p:childTnLst>
                                    <p:set>
                                      <p:cBhvr>
                                        <p:cTn id="48" dur="1" fill="hold">
                                          <p:stCondLst>
                                            <p:cond delay="0"/>
                                          </p:stCondLst>
                                        </p:cTn>
                                        <p:tgtEl>
                                          <p:spTgt spid="123"/>
                                        </p:tgtEl>
                                        <p:attrNameLst>
                                          <p:attrName>style.visibility</p:attrName>
                                        </p:attrNameLst>
                                      </p:cBhvr>
                                      <p:to>
                                        <p:strVal val="visible"/>
                                      </p:to>
                                    </p:set>
                                    <p:animEffect transition="in" filter="fade">
                                      <p:cBhvr>
                                        <p:cTn id="49" dur="500"/>
                                        <p:tgtEl>
                                          <p:spTgt spid="123"/>
                                        </p:tgtEl>
                                      </p:cBhvr>
                                    </p:animEffect>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nodeType="clickEffect">
                                  <p:stCondLst>
                                    <p:cond delay="0"/>
                                  </p:stCondLst>
                                  <p:childTnLst>
                                    <p:set>
                                      <p:cBhvr>
                                        <p:cTn id="53" dur="1" fill="hold">
                                          <p:stCondLst>
                                            <p:cond delay="0"/>
                                          </p:stCondLst>
                                        </p:cTn>
                                        <p:tgtEl>
                                          <p:spTgt spid="124"/>
                                        </p:tgtEl>
                                        <p:attrNameLst>
                                          <p:attrName>style.visibility</p:attrName>
                                        </p:attrNameLst>
                                      </p:cBhvr>
                                      <p:to>
                                        <p:strVal val="visible"/>
                                      </p:to>
                                    </p:set>
                                    <p:animEffect transition="in" filter="fade">
                                      <p:cBhvr>
                                        <p:cTn id="54" dur="500"/>
                                        <p:tgtEl>
                                          <p:spTgt spid="1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 grpId="0" animBg="1"/>
      <p:bldP spid="70" grpId="0" animBg="1"/>
      <p:bldP spid="89" grpId="0" animBg="1"/>
      <p:bldP spid="9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p:cNvSpPr>
            <a:spLocks noGrp="1"/>
          </p:cNvSpPr>
          <p:nvPr>
            <p:ph idx="1"/>
          </p:nvPr>
        </p:nvSpPr>
        <p:spPr>
          <a:xfrm>
            <a:off x="539750" y="1622869"/>
            <a:ext cx="8064500" cy="4185036"/>
          </a:xfrm>
        </p:spPr>
        <p:txBody>
          <a:bodyPr/>
          <a:lstStyle/>
          <a:p>
            <a:r>
              <a:rPr lang="pt-BR" dirty="0" smtClean="0"/>
              <a:t>Ausweisung der mit </a:t>
            </a:r>
            <a:r>
              <a:rPr lang="pt-BR" dirty="0" smtClean="0">
                <a:solidFill>
                  <a:srgbClr val="FF0000"/>
                </a:solidFill>
              </a:rPr>
              <a:t>Nitrat belasteten Gebiete</a:t>
            </a:r>
            <a:r>
              <a:rPr lang="pt-BR" dirty="0" smtClean="0"/>
              <a:t> nach § 13a der DüV:</a:t>
            </a:r>
          </a:p>
          <a:p>
            <a:pPr lvl="1">
              <a:buFont typeface="Wingdings" panose="05000000000000000000" pitchFamily="2" charset="2"/>
              <a:buChar char="Ø"/>
            </a:pPr>
            <a:r>
              <a:rPr lang="pt-BR" dirty="0" smtClean="0"/>
              <a:t>immissionsbasierte, messstellenbezogene Abgrenzung von Gebieten </a:t>
            </a:r>
            <a:br>
              <a:rPr lang="pt-BR" dirty="0" smtClean="0"/>
            </a:br>
            <a:r>
              <a:rPr lang="pt-BR" dirty="0" smtClean="0"/>
              <a:t>innerhalb festgelegter </a:t>
            </a:r>
            <a:r>
              <a:rPr lang="pt-BR" u="sng" dirty="0" smtClean="0"/>
              <a:t>Grundwasserkörper</a:t>
            </a:r>
          </a:p>
          <a:p>
            <a:pPr lvl="1">
              <a:buFont typeface="Wingdings" panose="05000000000000000000" pitchFamily="2" charset="2"/>
              <a:buChar char="Ø"/>
            </a:pPr>
            <a:r>
              <a:rPr lang="pt-BR" dirty="0" smtClean="0"/>
              <a:t>Binnendifferenzierung </a:t>
            </a:r>
            <a:r>
              <a:rPr lang="pt-BR" dirty="0" smtClean="0">
                <a:solidFill>
                  <a:srgbClr val="0070C0"/>
                </a:solidFill>
              </a:rPr>
              <a:t>nitrat</a:t>
            </a:r>
            <a:r>
              <a:rPr lang="pt-BR" dirty="0" smtClean="0"/>
              <a:t>belaste Flächen </a:t>
            </a:r>
            <a:br>
              <a:rPr lang="pt-BR" dirty="0" smtClean="0"/>
            </a:br>
            <a:r>
              <a:rPr lang="pt-BR" dirty="0" smtClean="0"/>
              <a:t>(Feldblöcke mit Modellrechnung zum Eintragsrisiko</a:t>
            </a:r>
            <a:r>
              <a:rPr lang="pt-BR" dirty="0" smtClean="0"/>
              <a:t>)</a:t>
            </a:r>
            <a:br>
              <a:rPr lang="pt-BR" dirty="0" smtClean="0"/>
            </a:br>
            <a:r>
              <a:rPr lang="pt-BR" dirty="0" smtClean="0"/>
              <a:t>Feldblock=mehrere Schläge</a:t>
            </a:r>
            <a:r>
              <a:rPr lang="pt-BR" dirty="0" smtClean="0"/>
              <a:t/>
            </a:r>
            <a:br>
              <a:rPr lang="pt-BR" dirty="0" smtClean="0"/>
            </a:br>
            <a:endParaRPr lang="pt-BR" dirty="0" smtClean="0"/>
          </a:p>
          <a:p>
            <a:r>
              <a:rPr lang="pt-BR" dirty="0"/>
              <a:t>Ausweisung </a:t>
            </a:r>
            <a:r>
              <a:rPr lang="pt-BR" dirty="0" smtClean="0">
                <a:solidFill>
                  <a:srgbClr val="FF0000"/>
                </a:solidFill>
              </a:rPr>
              <a:t>eutrophierter Gebiete </a:t>
            </a:r>
            <a:r>
              <a:rPr lang="pt-BR" dirty="0"/>
              <a:t>nach § 13a der </a:t>
            </a:r>
            <a:r>
              <a:rPr lang="pt-BR" dirty="0" smtClean="0"/>
              <a:t>DüV</a:t>
            </a:r>
          </a:p>
          <a:p>
            <a:pPr lvl="1">
              <a:buFont typeface="Wingdings" panose="05000000000000000000" pitchFamily="2" charset="2"/>
              <a:buChar char="Ø"/>
            </a:pPr>
            <a:r>
              <a:rPr lang="pt-BR" dirty="0" smtClean="0"/>
              <a:t>Identifizierung der betroffenen </a:t>
            </a:r>
            <a:r>
              <a:rPr lang="pt-BR" u="sng" dirty="0" smtClean="0"/>
              <a:t>Oberflächenwasserkörper</a:t>
            </a:r>
            <a:r>
              <a:rPr lang="pt-BR" dirty="0" smtClean="0"/>
              <a:t> nach </a:t>
            </a:r>
            <a:br>
              <a:rPr lang="pt-BR" dirty="0" smtClean="0"/>
            </a:br>
            <a:r>
              <a:rPr lang="pt-BR" dirty="0" smtClean="0"/>
              <a:t>physikalisch-chemischen und biologischen Qualitätskomponenten</a:t>
            </a:r>
          </a:p>
          <a:p>
            <a:pPr lvl="1">
              <a:buFont typeface="Wingdings" panose="05000000000000000000" pitchFamily="2" charset="2"/>
              <a:buChar char="Ø"/>
            </a:pPr>
            <a:r>
              <a:rPr lang="pt-BR" dirty="0" smtClean="0"/>
              <a:t>Anteil </a:t>
            </a:r>
            <a:r>
              <a:rPr lang="pt-BR" dirty="0"/>
              <a:t>der </a:t>
            </a:r>
            <a:r>
              <a:rPr lang="pt-BR" dirty="0">
                <a:solidFill>
                  <a:srgbClr val="0070C0"/>
                </a:solidFill>
              </a:rPr>
              <a:t>P-Einträge </a:t>
            </a:r>
            <a:r>
              <a:rPr lang="pt-BR" dirty="0" smtClean="0"/>
              <a:t>aus landwirtschaftlicher Quellen größer als 20% der Gesamt-P-Einträge</a:t>
            </a:r>
          </a:p>
        </p:txBody>
      </p:sp>
      <p:sp>
        <p:nvSpPr>
          <p:cNvPr id="4" name="Fußzeilenplatzhalter 3"/>
          <p:cNvSpPr>
            <a:spLocks noGrp="1"/>
          </p:cNvSpPr>
          <p:nvPr>
            <p:ph type="ftr" sz="quarter" idx="10"/>
          </p:nvPr>
        </p:nvSpPr>
        <p:spPr/>
        <p:txBody>
          <a:bodyPr/>
          <a:lstStyle/>
          <a:p>
            <a:pPr>
              <a:defRPr/>
            </a:pPr>
            <a:r>
              <a:rPr lang="de-DE" smtClean="0"/>
              <a:t>LK NRW-FB 61</a:t>
            </a:r>
            <a:endParaRPr lang="de-DE"/>
          </a:p>
        </p:txBody>
      </p:sp>
      <p:sp>
        <p:nvSpPr>
          <p:cNvPr id="5" name="Foliennummernplatzhalter 4"/>
          <p:cNvSpPr>
            <a:spLocks noGrp="1"/>
          </p:cNvSpPr>
          <p:nvPr>
            <p:ph type="sldNum" sz="quarter" idx="11"/>
          </p:nvPr>
        </p:nvSpPr>
        <p:spPr/>
        <p:txBody>
          <a:bodyPr/>
          <a:lstStyle/>
          <a:p>
            <a:pPr>
              <a:defRPr/>
            </a:pPr>
            <a:fld id="{DD30A32B-51A8-4DBC-A942-3854F512F165}" type="slidenum">
              <a:rPr lang="de-DE" smtClean="0"/>
              <a:pPr>
                <a:defRPr/>
              </a:pPr>
              <a:t>10</a:t>
            </a:fld>
            <a:endParaRPr lang="de-DE"/>
          </a:p>
        </p:txBody>
      </p:sp>
      <p:sp>
        <p:nvSpPr>
          <p:cNvPr id="6" name="Textfeld 5"/>
          <p:cNvSpPr txBox="1"/>
          <p:nvPr/>
        </p:nvSpPr>
        <p:spPr>
          <a:xfrm>
            <a:off x="374994" y="801298"/>
            <a:ext cx="8064500" cy="677108"/>
          </a:xfrm>
          <a:prstGeom prst="rect">
            <a:avLst/>
          </a:prstGeom>
          <a:noFill/>
        </p:spPr>
        <p:txBody>
          <a:bodyPr wrap="square" rtlCol="0">
            <a:spAutoFit/>
          </a:bodyPr>
          <a:lstStyle/>
          <a:p>
            <a:pPr algn="ctr"/>
            <a:r>
              <a:rPr lang="de-DE" sz="2000" b="1" dirty="0" smtClean="0">
                <a:solidFill>
                  <a:srgbClr val="008000"/>
                </a:solidFill>
              </a:rPr>
              <a:t>AVV </a:t>
            </a:r>
            <a:r>
              <a:rPr lang="de-DE" sz="2000" b="1" dirty="0" err="1" smtClean="0">
                <a:solidFill>
                  <a:srgbClr val="008000"/>
                </a:solidFill>
              </a:rPr>
              <a:t>GeA</a:t>
            </a:r>
            <a:r>
              <a:rPr lang="de-DE" sz="2000" b="1" dirty="0" smtClean="0">
                <a:solidFill>
                  <a:srgbClr val="008000"/>
                </a:solidFill>
              </a:rPr>
              <a:t> </a:t>
            </a:r>
            <a:r>
              <a:rPr lang="de-DE" b="1" dirty="0" smtClean="0">
                <a:solidFill>
                  <a:srgbClr val="008000"/>
                </a:solidFill>
              </a:rPr>
              <a:t>= A</a:t>
            </a:r>
            <a:r>
              <a:rPr lang="de-DE" dirty="0" smtClean="0"/>
              <a:t>llgemeine </a:t>
            </a:r>
            <a:r>
              <a:rPr lang="de-DE" b="1" dirty="0" smtClean="0">
                <a:solidFill>
                  <a:srgbClr val="008000"/>
                </a:solidFill>
              </a:rPr>
              <a:t>V</a:t>
            </a:r>
            <a:r>
              <a:rPr lang="de-DE" dirty="0" smtClean="0"/>
              <a:t>erwaltungs</a:t>
            </a:r>
            <a:r>
              <a:rPr lang="de-DE" b="1" dirty="0" smtClean="0">
                <a:solidFill>
                  <a:srgbClr val="008000"/>
                </a:solidFill>
              </a:rPr>
              <a:t>v</a:t>
            </a:r>
            <a:r>
              <a:rPr lang="de-DE" dirty="0" smtClean="0"/>
              <a:t>orschrift zur </a:t>
            </a:r>
            <a:r>
              <a:rPr lang="de-DE" b="1" dirty="0" smtClean="0">
                <a:solidFill>
                  <a:srgbClr val="008000"/>
                </a:solidFill>
              </a:rPr>
              <a:t>Ge</a:t>
            </a:r>
            <a:r>
              <a:rPr lang="de-DE" dirty="0" smtClean="0"/>
              <a:t>biets</a:t>
            </a:r>
            <a:r>
              <a:rPr lang="de-DE" b="1" dirty="0" smtClean="0">
                <a:solidFill>
                  <a:srgbClr val="008000"/>
                </a:solidFill>
              </a:rPr>
              <a:t>a</a:t>
            </a:r>
            <a:r>
              <a:rPr lang="de-DE" dirty="0" smtClean="0"/>
              <a:t>usweisung </a:t>
            </a:r>
            <a:br>
              <a:rPr lang="de-DE" dirty="0" smtClean="0"/>
            </a:br>
            <a:r>
              <a:rPr lang="de-DE" dirty="0" smtClean="0"/>
              <a:t>                   von nitratbelasteten und </a:t>
            </a:r>
            <a:r>
              <a:rPr lang="de-DE" dirty="0" err="1" smtClean="0"/>
              <a:t>eutrophierten</a:t>
            </a:r>
            <a:r>
              <a:rPr lang="de-DE" dirty="0" smtClean="0"/>
              <a:t> Gebieten</a:t>
            </a:r>
            <a:endParaRPr lang="de-DE" dirty="0"/>
          </a:p>
        </p:txBody>
      </p:sp>
    </p:spTree>
    <p:extLst>
      <p:ext uri="{BB962C8B-B14F-4D97-AF65-F5344CB8AC3E}">
        <p14:creationId xmlns:p14="http://schemas.microsoft.com/office/powerpoint/2010/main" val="272231843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 calcmode="lin" valueType="num">
                                      <p:cBhvr additive="base">
                                        <p:cTn id="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4" end="4"/>
                                            </p:txEl>
                                          </p:spTgt>
                                        </p:tgtEl>
                                        <p:attrNameLst>
                                          <p:attrName>style.visibility</p:attrName>
                                        </p:attrNameLst>
                                      </p:cBhvr>
                                      <p:to>
                                        <p:strVal val="visible"/>
                                      </p:to>
                                    </p:set>
                                    <p:anim calcmode="lin" valueType="num">
                                      <p:cBhvr additive="base">
                                        <p:cTn id="1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5" end="5"/>
                                            </p:txEl>
                                          </p:spTgt>
                                        </p:tgtEl>
                                        <p:attrNameLst>
                                          <p:attrName>style.visibility</p:attrName>
                                        </p:attrNameLst>
                                      </p:cBhvr>
                                      <p:to>
                                        <p:strVal val="visible"/>
                                      </p:to>
                                    </p:set>
                                    <p:anim calcmode="lin" valueType="num">
                                      <p:cBhvr additive="base">
                                        <p:cTn id="1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p:cNvSpPr>
            <a:spLocks noGrp="1"/>
          </p:cNvSpPr>
          <p:nvPr>
            <p:ph idx="1"/>
          </p:nvPr>
        </p:nvSpPr>
        <p:spPr>
          <a:xfrm>
            <a:off x="228600" y="1244500"/>
            <a:ext cx="8693458" cy="5253952"/>
          </a:xfrm>
        </p:spPr>
        <p:txBody>
          <a:bodyPr/>
          <a:lstStyle/>
          <a:p>
            <a:pPr marL="0" indent="0">
              <a:buNone/>
            </a:pPr>
            <a:endParaRPr lang="de-DE" dirty="0" smtClean="0"/>
          </a:p>
          <a:p>
            <a:pPr marL="0" indent="0">
              <a:buNone/>
            </a:pPr>
            <a:endParaRPr lang="de-DE" dirty="0"/>
          </a:p>
          <a:p>
            <a:pPr marL="0" indent="0">
              <a:buNone/>
            </a:pPr>
            <a:endParaRPr lang="de-DE" dirty="0" smtClean="0"/>
          </a:p>
          <a:p>
            <a:pPr marL="0" indent="0">
              <a:buNone/>
            </a:pPr>
            <a:endParaRPr lang="de-DE" dirty="0"/>
          </a:p>
          <a:p>
            <a:pPr marL="0" indent="0">
              <a:buNone/>
            </a:pPr>
            <a:endParaRPr lang="de-DE" dirty="0"/>
          </a:p>
        </p:txBody>
      </p:sp>
      <p:sp>
        <p:nvSpPr>
          <p:cNvPr id="3" name="Titel 2">
            <a:extLst>
              <a:ext uri="{FF2B5EF4-FFF2-40B4-BE49-F238E27FC236}">
                <a16:creationId xmlns:a16="http://schemas.microsoft.com/office/drawing/2014/main" id="{7CDC4BCC-CB43-CB40-8046-CAF1C9C27E97}"/>
              </a:ext>
            </a:extLst>
          </p:cNvPr>
          <p:cNvSpPr>
            <a:spLocks noGrp="1"/>
          </p:cNvSpPr>
          <p:nvPr>
            <p:ph type="title"/>
          </p:nvPr>
        </p:nvSpPr>
        <p:spPr>
          <a:xfrm>
            <a:off x="228600" y="271853"/>
            <a:ext cx="7249332" cy="1034793"/>
          </a:xfrm>
        </p:spPr>
        <p:txBody>
          <a:bodyPr/>
          <a:lstStyle/>
          <a:p>
            <a:r>
              <a:rPr lang="de-DE" dirty="0">
                <a:latin typeface="Arial" pitchFamily="34" charset="0"/>
                <a:cs typeface="Arial" pitchFamily="34" charset="0"/>
              </a:rPr>
              <a:t>Vergleich </a:t>
            </a:r>
            <a:r>
              <a:rPr lang="de-DE" dirty="0" smtClean="0">
                <a:latin typeface="Arial" pitchFamily="34" charset="0"/>
                <a:cs typeface="Arial" pitchFamily="34" charset="0"/>
              </a:rPr>
              <a:t>der </a:t>
            </a:r>
            <a:r>
              <a:rPr lang="de-DE" dirty="0">
                <a:latin typeface="Arial" pitchFamily="34" charset="0"/>
                <a:cs typeface="Arial" pitchFamily="34" charset="0"/>
              </a:rPr>
              <a:t>Verfahren zur </a:t>
            </a:r>
            <a:r>
              <a:rPr lang="de-DE" dirty="0" smtClean="0">
                <a:latin typeface="Arial" pitchFamily="34" charset="0"/>
                <a:cs typeface="Arial" pitchFamily="34" charset="0"/>
              </a:rPr>
              <a:t/>
            </a:r>
            <a:br>
              <a:rPr lang="de-DE" dirty="0" smtClean="0">
                <a:latin typeface="Arial" pitchFamily="34" charset="0"/>
                <a:cs typeface="Arial" pitchFamily="34" charset="0"/>
              </a:rPr>
            </a:br>
            <a:r>
              <a:rPr lang="de-DE" dirty="0" smtClean="0">
                <a:latin typeface="Arial" pitchFamily="34" charset="0"/>
                <a:cs typeface="Arial" pitchFamily="34" charset="0"/>
              </a:rPr>
              <a:t>Gebietsausweisung </a:t>
            </a:r>
            <a:r>
              <a:rPr lang="de-DE" dirty="0">
                <a:latin typeface="Arial" pitchFamily="34" charset="0"/>
                <a:cs typeface="Arial" pitchFamily="34" charset="0"/>
              </a:rPr>
              <a:t>bei Nitrat</a:t>
            </a:r>
          </a:p>
        </p:txBody>
      </p:sp>
      <p:graphicFrame>
        <p:nvGraphicFramePr>
          <p:cNvPr id="5" name="Tabelle 4"/>
          <p:cNvGraphicFramePr>
            <a:graphicFrameLocks noGrp="1"/>
          </p:cNvGraphicFramePr>
          <p:nvPr>
            <p:extLst>
              <p:ext uri="{D42A27DB-BD31-4B8C-83A1-F6EECF244321}">
                <p14:modId xmlns:p14="http://schemas.microsoft.com/office/powerpoint/2010/main" val="4165040645"/>
              </p:ext>
            </p:extLst>
          </p:nvPr>
        </p:nvGraphicFramePr>
        <p:xfrm>
          <a:off x="257453" y="1244498"/>
          <a:ext cx="2655430" cy="2567772"/>
        </p:xfrm>
        <a:graphic>
          <a:graphicData uri="http://schemas.openxmlformats.org/drawingml/2006/table">
            <a:tbl>
              <a:tblPr firstRow="1" firstCol="1" bandRow="1"/>
              <a:tblGrid>
                <a:gridCol w="2655430">
                  <a:extLst>
                    <a:ext uri="{9D8B030D-6E8A-4147-A177-3AD203B41FA5}">
                      <a16:colId xmlns:a16="http://schemas.microsoft.com/office/drawing/2014/main" val="20000"/>
                    </a:ext>
                  </a:extLst>
                </a:gridCol>
              </a:tblGrid>
              <a:tr h="814509">
                <a:tc>
                  <a:txBody>
                    <a:bodyPr/>
                    <a:lstStyle/>
                    <a:p>
                      <a:pPr algn="ctr">
                        <a:lnSpc>
                          <a:spcPct val="150000"/>
                        </a:lnSpc>
                        <a:spcAft>
                          <a:spcPts val="0"/>
                        </a:spcAft>
                      </a:pPr>
                      <a:r>
                        <a:rPr lang="de-DE" sz="1600" b="1" dirty="0" err="1" smtClean="0">
                          <a:solidFill>
                            <a:schemeClr val="tx1"/>
                          </a:solidFill>
                          <a:effectLst/>
                          <a:latin typeface="Arial"/>
                          <a:ea typeface="Calibri"/>
                        </a:rPr>
                        <a:t>LDüV</a:t>
                      </a:r>
                      <a:r>
                        <a:rPr lang="de-DE" sz="1600" b="1" dirty="0" smtClean="0">
                          <a:solidFill>
                            <a:schemeClr val="tx1"/>
                          </a:solidFill>
                          <a:effectLst/>
                          <a:latin typeface="Arial"/>
                          <a:ea typeface="Calibri"/>
                        </a:rPr>
                        <a:t> 2019 </a:t>
                      </a:r>
                      <a:endParaRPr lang="de-DE" sz="1600" dirty="0">
                        <a:solidFill>
                          <a:schemeClr val="tx1"/>
                        </a:solidFill>
                        <a:effectLst/>
                        <a:latin typeface="Calibri"/>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753263">
                <a:tc>
                  <a:txBody>
                    <a:bodyPr/>
                    <a:lstStyle/>
                    <a:p>
                      <a:pPr algn="ctr">
                        <a:lnSpc>
                          <a:spcPct val="150000"/>
                        </a:lnSpc>
                        <a:spcAft>
                          <a:spcPts val="1200"/>
                        </a:spcAft>
                      </a:pPr>
                      <a:r>
                        <a:rPr lang="de-DE" sz="1600" baseline="0" dirty="0" smtClean="0">
                          <a:solidFill>
                            <a:schemeClr val="tx1"/>
                          </a:solidFill>
                          <a:effectLst/>
                          <a:latin typeface="Arial"/>
                          <a:ea typeface="Calibri"/>
                        </a:rPr>
                        <a:t>„R</a:t>
                      </a:r>
                      <a:r>
                        <a:rPr lang="de-DE" sz="1600" dirty="0" smtClean="0">
                          <a:solidFill>
                            <a:schemeClr val="tx1"/>
                          </a:solidFill>
                          <a:effectLst/>
                          <a:latin typeface="Arial"/>
                          <a:ea typeface="Calibri"/>
                        </a:rPr>
                        <a:t>ote“ </a:t>
                      </a:r>
                      <a:r>
                        <a:rPr lang="de-DE" sz="1600" dirty="0">
                          <a:solidFill>
                            <a:schemeClr val="tx1"/>
                          </a:solidFill>
                          <a:effectLst/>
                          <a:latin typeface="Arial"/>
                          <a:ea typeface="Calibri"/>
                        </a:rPr>
                        <a:t>Grundwasserkörper gemäß Monitoring </a:t>
                      </a:r>
                      <a:r>
                        <a:rPr lang="de-DE" sz="1600" dirty="0" smtClean="0">
                          <a:solidFill>
                            <a:schemeClr val="tx1"/>
                          </a:solidFill>
                          <a:effectLst/>
                          <a:latin typeface="Arial"/>
                          <a:ea typeface="Calibri"/>
                        </a:rPr>
                        <a:t/>
                      </a:r>
                      <a:br>
                        <a:rPr lang="de-DE" sz="1600" dirty="0" smtClean="0">
                          <a:solidFill>
                            <a:schemeClr val="tx1"/>
                          </a:solidFill>
                          <a:effectLst/>
                          <a:latin typeface="Arial"/>
                          <a:ea typeface="Calibri"/>
                        </a:rPr>
                      </a:br>
                      <a:r>
                        <a:rPr lang="de-DE" sz="1600" dirty="0" smtClean="0">
                          <a:solidFill>
                            <a:schemeClr val="tx1"/>
                          </a:solidFill>
                          <a:effectLst/>
                          <a:latin typeface="Arial"/>
                          <a:ea typeface="Calibri"/>
                        </a:rPr>
                        <a:t>2007-2012</a:t>
                      </a:r>
                      <a:br>
                        <a:rPr lang="de-DE" sz="1600" dirty="0" smtClean="0">
                          <a:solidFill>
                            <a:schemeClr val="tx1"/>
                          </a:solidFill>
                          <a:effectLst/>
                          <a:latin typeface="Arial"/>
                          <a:ea typeface="Calibri"/>
                        </a:rPr>
                      </a:br>
                      <a:endParaRPr lang="de-DE" sz="1600" dirty="0">
                        <a:solidFill>
                          <a:schemeClr val="tx1"/>
                        </a:solidFill>
                        <a:effectLst/>
                        <a:latin typeface="Calibri"/>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6" name="Tabelle 5"/>
          <p:cNvGraphicFramePr>
            <a:graphicFrameLocks noGrp="1"/>
          </p:cNvGraphicFramePr>
          <p:nvPr>
            <p:extLst>
              <p:ext uri="{D42A27DB-BD31-4B8C-83A1-F6EECF244321}">
                <p14:modId xmlns:p14="http://schemas.microsoft.com/office/powerpoint/2010/main" val="191088845"/>
              </p:ext>
            </p:extLst>
          </p:nvPr>
        </p:nvGraphicFramePr>
        <p:xfrm>
          <a:off x="2912882" y="1244498"/>
          <a:ext cx="6009176" cy="5218446"/>
        </p:xfrm>
        <a:graphic>
          <a:graphicData uri="http://schemas.openxmlformats.org/drawingml/2006/table">
            <a:tbl>
              <a:tblPr firstRow="1" firstCol="1" bandRow="1"/>
              <a:tblGrid>
                <a:gridCol w="2689829">
                  <a:extLst>
                    <a:ext uri="{9D8B030D-6E8A-4147-A177-3AD203B41FA5}">
                      <a16:colId xmlns:a16="http://schemas.microsoft.com/office/drawing/2014/main" val="20000"/>
                    </a:ext>
                  </a:extLst>
                </a:gridCol>
                <a:gridCol w="3319347">
                  <a:extLst>
                    <a:ext uri="{9D8B030D-6E8A-4147-A177-3AD203B41FA5}">
                      <a16:colId xmlns:a16="http://schemas.microsoft.com/office/drawing/2014/main" val="20001"/>
                    </a:ext>
                  </a:extLst>
                </a:gridCol>
              </a:tblGrid>
              <a:tr h="817448">
                <a:tc>
                  <a:txBody>
                    <a:bodyPr/>
                    <a:lstStyle/>
                    <a:p>
                      <a:pPr algn="ctr">
                        <a:lnSpc>
                          <a:spcPct val="150000"/>
                        </a:lnSpc>
                        <a:spcAft>
                          <a:spcPts val="0"/>
                        </a:spcAft>
                      </a:pPr>
                      <a:r>
                        <a:rPr lang="de-DE" sz="1600" b="1" dirty="0" err="1" smtClean="0">
                          <a:solidFill>
                            <a:schemeClr val="tx1"/>
                          </a:solidFill>
                          <a:effectLst/>
                          <a:latin typeface="Arial"/>
                          <a:ea typeface="Calibri"/>
                        </a:rPr>
                        <a:t>LDüV</a:t>
                      </a:r>
                      <a:r>
                        <a:rPr lang="de-DE" sz="1600" b="1" dirty="0" smtClean="0">
                          <a:solidFill>
                            <a:schemeClr val="tx1"/>
                          </a:solidFill>
                          <a:effectLst/>
                          <a:latin typeface="Arial"/>
                          <a:ea typeface="Calibri"/>
                        </a:rPr>
                        <a:t> 2020 </a:t>
                      </a:r>
                      <a:endParaRPr lang="de-DE" sz="1600" dirty="0">
                        <a:solidFill>
                          <a:schemeClr val="tx1"/>
                        </a:solidFill>
                        <a:effectLst/>
                        <a:latin typeface="Calibri"/>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0"/>
                        </a:spcAft>
                      </a:pPr>
                      <a:r>
                        <a:rPr lang="de-DE" sz="1600" b="1" dirty="0" err="1" smtClean="0">
                          <a:effectLst/>
                          <a:latin typeface="Arial"/>
                          <a:ea typeface="Calibri"/>
                        </a:rPr>
                        <a:t>LDüV</a:t>
                      </a:r>
                      <a:r>
                        <a:rPr lang="de-DE" sz="1600" b="1" dirty="0" smtClean="0">
                          <a:effectLst/>
                          <a:latin typeface="Arial"/>
                          <a:ea typeface="Calibri"/>
                        </a:rPr>
                        <a:t> 2021 </a:t>
                      </a:r>
                      <a:endParaRPr lang="de-DE" sz="1600" b="0" dirty="0">
                        <a:effectLst/>
                        <a:latin typeface="Calibri"/>
                        <a:ea typeface="Calibri"/>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759588">
                <a:tc>
                  <a:txBody>
                    <a:bodyPr/>
                    <a:lstStyle/>
                    <a:p>
                      <a:pPr algn="ctr">
                        <a:lnSpc>
                          <a:spcPct val="150000"/>
                        </a:lnSpc>
                        <a:spcAft>
                          <a:spcPts val="1200"/>
                        </a:spcAft>
                      </a:pPr>
                      <a:r>
                        <a:rPr lang="de-DE" sz="1600" dirty="0" smtClean="0">
                          <a:solidFill>
                            <a:schemeClr val="tx1"/>
                          </a:solidFill>
                          <a:effectLst/>
                          <a:latin typeface="Arial"/>
                          <a:ea typeface="Calibri"/>
                        </a:rPr>
                        <a:t>Ausgangskulisse:</a:t>
                      </a:r>
                      <a:r>
                        <a:rPr lang="de-DE" sz="1600" baseline="0" dirty="0" smtClean="0">
                          <a:solidFill>
                            <a:schemeClr val="tx1"/>
                          </a:solidFill>
                          <a:effectLst/>
                          <a:latin typeface="Arial"/>
                          <a:ea typeface="Calibri"/>
                        </a:rPr>
                        <a:t> „R</a:t>
                      </a:r>
                      <a:r>
                        <a:rPr lang="de-DE" sz="1600" dirty="0" smtClean="0">
                          <a:solidFill>
                            <a:schemeClr val="tx1"/>
                          </a:solidFill>
                          <a:effectLst/>
                          <a:latin typeface="Arial"/>
                          <a:ea typeface="Calibri"/>
                        </a:rPr>
                        <a:t>ote“ </a:t>
                      </a:r>
                      <a:r>
                        <a:rPr lang="de-DE" sz="1600" dirty="0">
                          <a:solidFill>
                            <a:schemeClr val="tx1"/>
                          </a:solidFill>
                          <a:effectLst/>
                          <a:latin typeface="Arial"/>
                          <a:ea typeface="Calibri"/>
                        </a:rPr>
                        <a:t>Grundwasserkörper gemäß Monitoring 2013-2018</a:t>
                      </a:r>
                      <a:endParaRPr lang="de-DE" sz="1600" dirty="0">
                        <a:solidFill>
                          <a:schemeClr val="tx1"/>
                        </a:solidFill>
                        <a:effectLst/>
                        <a:latin typeface="Calibri"/>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1200"/>
                        </a:spcAft>
                      </a:pPr>
                      <a:r>
                        <a:rPr lang="de-DE" sz="1600" dirty="0" smtClean="0">
                          <a:effectLst/>
                          <a:latin typeface="Arial"/>
                          <a:ea typeface="Calibri"/>
                        </a:rPr>
                        <a:t>Ausgangskulisse: </a:t>
                      </a:r>
                      <a:br>
                        <a:rPr lang="de-DE" sz="1600" dirty="0" smtClean="0">
                          <a:effectLst/>
                          <a:latin typeface="Arial"/>
                          <a:ea typeface="Calibri"/>
                        </a:rPr>
                      </a:br>
                      <a:r>
                        <a:rPr lang="de-DE" sz="1600" dirty="0" smtClean="0">
                          <a:effectLst/>
                          <a:latin typeface="Arial"/>
                          <a:ea typeface="Calibri"/>
                        </a:rPr>
                        <a:t>Potentiell</a:t>
                      </a:r>
                      <a:r>
                        <a:rPr lang="de-DE" sz="1600" baseline="0" dirty="0" smtClean="0">
                          <a:effectLst/>
                          <a:latin typeface="Arial"/>
                          <a:ea typeface="Calibri"/>
                        </a:rPr>
                        <a:t> b</a:t>
                      </a:r>
                      <a:r>
                        <a:rPr lang="de-DE" sz="1600" dirty="0" smtClean="0">
                          <a:effectLst/>
                          <a:latin typeface="Arial"/>
                          <a:ea typeface="Calibri"/>
                        </a:rPr>
                        <a:t>elastete Teilbereiche </a:t>
                      </a:r>
                      <a:br>
                        <a:rPr lang="de-DE" sz="1600" dirty="0" smtClean="0">
                          <a:effectLst/>
                          <a:latin typeface="Arial"/>
                          <a:ea typeface="Calibri"/>
                        </a:rPr>
                      </a:br>
                      <a:r>
                        <a:rPr lang="de-DE" sz="1600" dirty="0" smtClean="0">
                          <a:effectLst/>
                          <a:latin typeface="Arial"/>
                          <a:ea typeface="Calibri"/>
                        </a:rPr>
                        <a:t>um belastete Messstellen</a:t>
                      </a:r>
                      <a:endParaRPr lang="de-DE" sz="1600" dirty="0">
                        <a:effectLst/>
                        <a:latin typeface="Calibri"/>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1"/>
                  </a:ext>
                </a:extLst>
              </a:tr>
              <a:tr h="1062313">
                <a:tc gridSpan="2">
                  <a:txBody>
                    <a:bodyPr/>
                    <a:lstStyle/>
                    <a:p>
                      <a:pPr algn="ctr">
                        <a:lnSpc>
                          <a:spcPct val="150000"/>
                        </a:lnSpc>
                        <a:spcAft>
                          <a:spcPts val="600"/>
                        </a:spcAft>
                      </a:pPr>
                      <a:r>
                        <a:rPr lang="de-DE" sz="1600" dirty="0" smtClean="0">
                          <a:solidFill>
                            <a:schemeClr val="tx1"/>
                          </a:solidFill>
                          <a:effectLst/>
                          <a:latin typeface="Arial"/>
                          <a:ea typeface="Calibri"/>
                        </a:rPr>
                        <a:t>Ermittlung </a:t>
                      </a:r>
                      <a:r>
                        <a:rPr lang="de-DE" sz="1600" dirty="0">
                          <a:solidFill>
                            <a:schemeClr val="tx1"/>
                          </a:solidFill>
                          <a:effectLst/>
                          <a:latin typeface="Arial"/>
                          <a:ea typeface="Calibri"/>
                        </a:rPr>
                        <a:t>eines maximal </a:t>
                      </a:r>
                      <a:r>
                        <a:rPr lang="de-DE" sz="1600" dirty="0" err="1">
                          <a:solidFill>
                            <a:schemeClr val="tx1"/>
                          </a:solidFill>
                          <a:effectLst/>
                          <a:latin typeface="Arial"/>
                          <a:ea typeface="Calibri"/>
                        </a:rPr>
                        <a:t>duldbaren</a:t>
                      </a:r>
                      <a:r>
                        <a:rPr lang="de-DE" sz="1600" dirty="0">
                          <a:solidFill>
                            <a:schemeClr val="tx1"/>
                          </a:solidFill>
                          <a:effectLst/>
                          <a:latin typeface="Arial"/>
                          <a:ea typeface="Calibri"/>
                        </a:rPr>
                        <a:t> N-Überschuss </a:t>
                      </a:r>
                      <a:r>
                        <a:rPr lang="de-DE" sz="1600" dirty="0" smtClean="0">
                          <a:solidFill>
                            <a:schemeClr val="tx1"/>
                          </a:solidFill>
                          <a:effectLst/>
                          <a:latin typeface="Arial"/>
                          <a:ea typeface="Calibri"/>
                        </a:rPr>
                        <a:t/>
                      </a:r>
                      <a:br>
                        <a:rPr lang="de-DE" sz="1600" dirty="0" smtClean="0">
                          <a:solidFill>
                            <a:schemeClr val="tx1"/>
                          </a:solidFill>
                          <a:effectLst/>
                          <a:latin typeface="Arial"/>
                          <a:ea typeface="Calibri"/>
                        </a:rPr>
                      </a:br>
                      <a:r>
                        <a:rPr lang="de-DE" sz="1600" dirty="0" smtClean="0">
                          <a:solidFill>
                            <a:schemeClr val="tx1"/>
                          </a:solidFill>
                          <a:effectLst/>
                          <a:latin typeface="Arial"/>
                          <a:ea typeface="Calibri"/>
                        </a:rPr>
                        <a:t>für </a:t>
                      </a:r>
                      <a:r>
                        <a:rPr lang="de-DE" sz="1600" dirty="0">
                          <a:solidFill>
                            <a:schemeClr val="tx1"/>
                          </a:solidFill>
                          <a:effectLst/>
                          <a:latin typeface="Arial"/>
                          <a:ea typeface="Calibri"/>
                        </a:rPr>
                        <a:t>jeden Feldblock </a:t>
                      </a:r>
                      <a:r>
                        <a:rPr lang="de-DE" sz="1600" dirty="0" smtClean="0">
                          <a:solidFill>
                            <a:schemeClr val="tx1"/>
                          </a:solidFill>
                          <a:effectLst/>
                          <a:latin typeface="Arial"/>
                          <a:ea typeface="Calibri"/>
                        </a:rPr>
                        <a:t/>
                      </a:r>
                      <a:br>
                        <a:rPr lang="de-DE" sz="1600" dirty="0" smtClean="0">
                          <a:solidFill>
                            <a:schemeClr val="tx1"/>
                          </a:solidFill>
                          <a:effectLst/>
                          <a:latin typeface="Arial"/>
                          <a:ea typeface="Calibri"/>
                        </a:rPr>
                      </a:br>
                      <a:r>
                        <a:rPr lang="de-DE" sz="1600" dirty="0" smtClean="0">
                          <a:solidFill>
                            <a:schemeClr val="tx1"/>
                          </a:solidFill>
                          <a:effectLst/>
                          <a:latin typeface="Arial"/>
                          <a:ea typeface="Calibri"/>
                        </a:rPr>
                        <a:t>in Ausgangskulisse </a:t>
                      </a:r>
                      <a:r>
                        <a:rPr lang="de-DE" sz="1600" dirty="0">
                          <a:solidFill>
                            <a:schemeClr val="tx1"/>
                          </a:solidFill>
                          <a:effectLst/>
                          <a:latin typeface="Arial"/>
                          <a:ea typeface="Calibri"/>
                        </a:rPr>
                        <a:t>durch Modellierung</a:t>
                      </a:r>
                      <a:endParaRPr lang="de-DE" sz="1600" dirty="0">
                        <a:solidFill>
                          <a:schemeClr val="tx1"/>
                        </a:solidFill>
                        <a:effectLst/>
                        <a:latin typeface="Calibri"/>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de-DE"/>
                    </a:p>
                  </a:txBody>
                  <a:tcPr/>
                </a:tc>
                <a:extLst>
                  <a:ext uri="{0D108BD9-81ED-4DB2-BD59-A6C34878D82A}">
                    <a16:rowId xmlns:a16="http://schemas.microsoft.com/office/drawing/2014/main" val="10002"/>
                  </a:ext>
                </a:extLst>
              </a:tr>
              <a:tr h="1544130">
                <a:tc>
                  <a:txBody>
                    <a:bodyPr/>
                    <a:lstStyle/>
                    <a:p>
                      <a:pPr algn="ctr">
                        <a:lnSpc>
                          <a:spcPct val="150000"/>
                        </a:lnSpc>
                        <a:spcAft>
                          <a:spcPts val="600"/>
                        </a:spcAft>
                      </a:pPr>
                      <a:r>
                        <a:rPr lang="de-DE" sz="1600" dirty="0" smtClean="0">
                          <a:solidFill>
                            <a:schemeClr val="tx1"/>
                          </a:solidFill>
                          <a:effectLst/>
                          <a:latin typeface="Arial"/>
                          <a:ea typeface="Calibri"/>
                        </a:rPr>
                        <a:t>Abgleich </a:t>
                      </a:r>
                      <a:r>
                        <a:rPr lang="de-DE" sz="1600" dirty="0">
                          <a:solidFill>
                            <a:schemeClr val="tx1"/>
                          </a:solidFill>
                          <a:effectLst/>
                          <a:latin typeface="Arial"/>
                          <a:ea typeface="Calibri"/>
                        </a:rPr>
                        <a:t>des </a:t>
                      </a:r>
                      <a:r>
                        <a:rPr lang="de-DE" sz="1600" dirty="0" err="1">
                          <a:solidFill>
                            <a:schemeClr val="tx1"/>
                          </a:solidFill>
                          <a:effectLst/>
                          <a:latin typeface="Arial"/>
                          <a:ea typeface="Calibri"/>
                        </a:rPr>
                        <a:t>duldbaren</a:t>
                      </a:r>
                      <a:r>
                        <a:rPr lang="de-DE" sz="1600" dirty="0">
                          <a:solidFill>
                            <a:schemeClr val="tx1"/>
                          </a:solidFill>
                          <a:effectLst/>
                          <a:latin typeface="Arial"/>
                          <a:ea typeface="Calibri"/>
                        </a:rPr>
                        <a:t> </a:t>
                      </a:r>
                      <a:r>
                        <a:rPr lang="de-DE" sz="1600" dirty="0" smtClean="0">
                          <a:solidFill>
                            <a:schemeClr val="tx1"/>
                          </a:solidFill>
                          <a:effectLst/>
                          <a:latin typeface="Arial"/>
                          <a:ea typeface="Calibri"/>
                        </a:rPr>
                        <a:t/>
                      </a:r>
                      <a:br>
                        <a:rPr lang="de-DE" sz="1600" dirty="0" smtClean="0">
                          <a:solidFill>
                            <a:schemeClr val="tx1"/>
                          </a:solidFill>
                          <a:effectLst/>
                          <a:latin typeface="Arial"/>
                          <a:ea typeface="Calibri"/>
                        </a:rPr>
                      </a:br>
                      <a:r>
                        <a:rPr lang="de-DE" sz="1600" dirty="0" smtClean="0">
                          <a:solidFill>
                            <a:schemeClr val="tx1"/>
                          </a:solidFill>
                          <a:effectLst/>
                          <a:latin typeface="Arial"/>
                          <a:ea typeface="Calibri"/>
                        </a:rPr>
                        <a:t>N-Überschuss </a:t>
                      </a:r>
                      <a:r>
                        <a:rPr lang="de-DE" sz="1600" dirty="0">
                          <a:solidFill>
                            <a:schemeClr val="tx1"/>
                          </a:solidFill>
                          <a:effectLst/>
                          <a:latin typeface="Arial"/>
                          <a:ea typeface="Calibri"/>
                        </a:rPr>
                        <a:t>mit pauschalem Wert </a:t>
                      </a:r>
                      <a:r>
                        <a:rPr lang="de-DE" sz="1600" dirty="0" smtClean="0">
                          <a:solidFill>
                            <a:schemeClr val="tx1"/>
                          </a:solidFill>
                          <a:effectLst/>
                          <a:latin typeface="Arial"/>
                          <a:ea typeface="Calibri"/>
                        </a:rPr>
                        <a:t/>
                      </a:r>
                      <a:br>
                        <a:rPr lang="de-DE" sz="1600" dirty="0" smtClean="0">
                          <a:solidFill>
                            <a:schemeClr val="tx1"/>
                          </a:solidFill>
                          <a:effectLst/>
                          <a:latin typeface="Arial"/>
                          <a:ea typeface="Calibri"/>
                        </a:rPr>
                      </a:br>
                      <a:r>
                        <a:rPr lang="de-DE" sz="1600" dirty="0" smtClean="0">
                          <a:solidFill>
                            <a:schemeClr val="tx1"/>
                          </a:solidFill>
                          <a:effectLst/>
                          <a:latin typeface="Arial"/>
                          <a:ea typeface="Calibri"/>
                        </a:rPr>
                        <a:t>von </a:t>
                      </a:r>
                      <a:r>
                        <a:rPr lang="de-DE" sz="1600" dirty="0">
                          <a:solidFill>
                            <a:schemeClr val="tx1"/>
                          </a:solidFill>
                          <a:effectLst/>
                          <a:latin typeface="Arial"/>
                          <a:ea typeface="Calibri"/>
                        </a:rPr>
                        <a:t>60 kg </a:t>
                      </a:r>
                      <a:r>
                        <a:rPr lang="de-DE" sz="1600" dirty="0" smtClean="0">
                          <a:solidFill>
                            <a:schemeClr val="tx1"/>
                          </a:solidFill>
                          <a:effectLst/>
                          <a:latin typeface="Arial"/>
                          <a:ea typeface="Calibri"/>
                        </a:rPr>
                        <a:t>N/ha</a:t>
                      </a:r>
                      <a:endParaRPr lang="de-DE" sz="1600" dirty="0">
                        <a:solidFill>
                          <a:schemeClr val="tx1"/>
                        </a:solidFill>
                        <a:effectLst/>
                        <a:latin typeface="Calibri"/>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50000"/>
                        </a:lnSpc>
                        <a:spcAft>
                          <a:spcPts val="600"/>
                        </a:spcAft>
                      </a:pPr>
                      <a:r>
                        <a:rPr lang="de-DE" sz="1600" dirty="0" smtClean="0">
                          <a:effectLst/>
                          <a:latin typeface="Arial"/>
                          <a:ea typeface="Calibri"/>
                        </a:rPr>
                        <a:t>Abgleich </a:t>
                      </a:r>
                      <a:r>
                        <a:rPr lang="de-DE" sz="1600" dirty="0">
                          <a:effectLst/>
                          <a:latin typeface="Arial"/>
                          <a:ea typeface="Calibri"/>
                        </a:rPr>
                        <a:t>des </a:t>
                      </a:r>
                      <a:r>
                        <a:rPr lang="de-DE" sz="1600" dirty="0" err="1">
                          <a:effectLst/>
                          <a:latin typeface="Arial"/>
                          <a:ea typeface="Calibri"/>
                        </a:rPr>
                        <a:t>duldbaren</a:t>
                      </a:r>
                      <a:r>
                        <a:rPr lang="de-DE" sz="1600" dirty="0">
                          <a:effectLst/>
                          <a:latin typeface="Arial"/>
                          <a:ea typeface="Calibri"/>
                        </a:rPr>
                        <a:t> </a:t>
                      </a:r>
                      <a:r>
                        <a:rPr lang="de-DE" sz="1600" dirty="0" smtClean="0">
                          <a:effectLst/>
                          <a:latin typeface="Arial"/>
                          <a:ea typeface="Calibri"/>
                        </a:rPr>
                        <a:t/>
                      </a:r>
                      <a:br>
                        <a:rPr lang="de-DE" sz="1600" dirty="0" smtClean="0">
                          <a:effectLst/>
                          <a:latin typeface="Arial"/>
                          <a:ea typeface="Calibri"/>
                        </a:rPr>
                      </a:br>
                      <a:r>
                        <a:rPr lang="de-DE" sz="1600" dirty="0" smtClean="0">
                          <a:effectLst/>
                          <a:latin typeface="Arial"/>
                          <a:ea typeface="Calibri"/>
                        </a:rPr>
                        <a:t>N-Überschuss </a:t>
                      </a:r>
                      <a:r>
                        <a:rPr lang="de-DE" sz="1600" dirty="0">
                          <a:effectLst/>
                          <a:latin typeface="Arial"/>
                          <a:ea typeface="Calibri"/>
                        </a:rPr>
                        <a:t>mit berechnetem </a:t>
                      </a:r>
                      <a:r>
                        <a:rPr lang="de-DE" sz="1600" dirty="0" smtClean="0">
                          <a:effectLst/>
                          <a:latin typeface="Arial"/>
                          <a:ea typeface="Calibri"/>
                        </a:rPr>
                        <a:t>regionalen N-Überschuss</a:t>
                      </a:r>
                      <a:endParaRPr lang="de-DE" sz="1600" dirty="0">
                        <a:effectLst/>
                        <a:latin typeface="Calibri"/>
                        <a:ea typeface="Calibri"/>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762251788"/>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397708" y="167935"/>
            <a:ext cx="8064500" cy="504825"/>
          </a:xfrm>
        </p:spPr>
        <p:txBody>
          <a:bodyPr/>
          <a:lstStyle/>
          <a:p>
            <a:r>
              <a:rPr lang="de-DE" dirty="0" smtClean="0"/>
              <a:t>Maximal tolerierbare N-Saldo je Feldblock</a:t>
            </a:r>
            <a:endParaRPr lang="de-DE" dirty="0"/>
          </a:p>
        </p:txBody>
      </p:sp>
      <p:sp>
        <p:nvSpPr>
          <p:cNvPr id="4" name="Fußzeilenplatzhalter 3"/>
          <p:cNvSpPr>
            <a:spLocks noGrp="1"/>
          </p:cNvSpPr>
          <p:nvPr>
            <p:ph type="ftr" sz="quarter" idx="10"/>
          </p:nvPr>
        </p:nvSpPr>
        <p:spPr/>
        <p:txBody>
          <a:bodyPr/>
          <a:lstStyle/>
          <a:p>
            <a:pPr marL="534988" marR="0" lvl="0" indent="0" algn="l" defTabSz="914400" rtl="0" eaLnBrk="1" fontAlgn="base" latinLnBrk="0" hangingPunct="1">
              <a:lnSpc>
                <a:spcPct val="100000"/>
              </a:lnSpc>
              <a:spcBef>
                <a:spcPct val="0"/>
              </a:spcBef>
              <a:spcAft>
                <a:spcPct val="0"/>
              </a:spcAft>
              <a:buClrTx/>
              <a:buSzTx/>
              <a:buFontTx/>
              <a:buNone/>
              <a:tabLst/>
              <a:defRPr/>
            </a:pPr>
            <a:r>
              <a:rPr kumimoji="0" lang="de-DE" sz="1200" b="0" i="0" u="none" strike="noStrike" kern="1200" cap="none" spc="0" normalizeH="0" baseline="0" noProof="0" smtClean="0">
                <a:ln>
                  <a:noFill/>
                </a:ln>
                <a:solidFill>
                  <a:srgbClr val="000000"/>
                </a:solidFill>
                <a:effectLst/>
                <a:uLnTx/>
                <a:uFillTx/>
                <a:latin typeface="Arial" charset="0"/>
                <a:ea typeface="+mn-ea"/>
                <a:cs typeface="+mn-cs"/>
              </a:rPr>
              <a:t>LK NRW-FB 61</a:t>
            </a:r>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sp>
        <p:nvSpPr>
          <p:cNvPr id="5" name="Foliennummernplatzhalter 4"/>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D30A32B-51A8-4DBC-A942-3854F512F165}" type="slidenum">
              <a:rPr kumimoji="0" lang="de-D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pic>
        <p:nvPicPr>
          <p:cNvPr id="6" name="Grafik 5"/>
          <p:cNvPicPr>
            <a:picLocks noChangeAspect="1"/>
          </p:cNvPicPr>
          <p:nvPr/>
        </p:nvPicPr>
        <p:blipFill>
          <a:blip r:embed="rId3">
            <a:clrChange>
              <a:clrFrom>
                <a:srgbClr val="FEFFFF"/>
              </a:clrFrom>
              <a:clrTo>
                <a:srgbClr val="FEFFFF">
                  <a:alpha val="0"/>
                </a:srgbClr>
              </a:clrTo>
            </a:clrChange>
          </a:blip>
          <a:stretch>
            <a:fillRect/>
          </a:stretch>
        </p:blipFill>
        <p:spPr>
          <a:xfrm>
            <a:off x="-2995008" y="549521"/>
            <a:ext cx="10766804" cy="6437652"/>
          </a:xfrm>
          <a:prstGeom prst="rect">
            <a:avLst/>
          </a:prstGeom>
        </p:spPr>
      </p:pic>
      <p:pic>
        <p:nvPicPr>
          <p:cNvPr id="7" name="Grafik 6"/>
          <p:cNvPicPr>
            <a:picLocks noChangeAspect="1"/>
          </p:cNvPicPr>
          <p:nvPr/>
        </p:nvPicPr>
        <p:blipFill>
          <a:blip r:embed="rId4"/>
          <a:stretch>
            <a:fillRect/>
          </a:stretch>
        </p:blipFill>
        <p:spPr>
          <a:xfrm>
            <a:off x="6340173" y="4584115"/>
            <a:ext cx="1848644" cy="1739900"/>
          </a:xfrm>
          <a:prstGeom prst="rect">
            <a:avLst/>
          </a:prstGeom>
        </p:spPr>
      </p:pic>
      <p:sp>
        <p:nvSpPr>
          <p:cNvPr id="3" name="Textfeld 2"/>
          <p:cNvSpPr txBox="1"/>
          <p:nvPr/>
        </p:nvSpPr>
        <p:spPr>
          <a:xfrm>
            <a:off x="0" y="592681"/>
            <a:ext cx="3685624" cy="923330"/>
          </a:xfrm>
          <a:prstGeom prst="rect">
            <a:avLst/>
          </a:prstGeom>
          <a:solidFill>
            <a:schemeClr val="bg1"/>
          </a:solidFill>
        </p:spPr>
        <p:txBody>
          <a:bodyPr wrap="none" rtlCol="0">
            <a:spAutoFit/>
          </a:bodyPr>
          <a:lstStyle/>
          <a:p>
            <a:r>
              <a:rPr lang="de-DE" dirty="0" smtClean="0"/>
              <a:t>Boden, Bodentyp, Niederschläge, </a:t>
            </a:r>
            <a:br>
              <a:rPr lang="de-DE" dirty="0" smtClean="0"/>
            </a:br>
            <a:r>
              <a:rPr lang="de-DE" dirty="0" smtClean="0"/>
              <a:t>Grundwasserstand:</a:t>
            </a:r>
          </a:p>
          <a:p>
            <a:r>
              <a:rPr lang="de-DE" dirty="0" smtClean="0"/>
              <a:t>Wieviel darf ich ausbringen?</a:t>
            </a:r>
            <a:endParaRPr lang="de-DE" dirty="0"/>
          </a:p>
        </p:txBody>
      </p:sp>
    </p:spTree>
    <p:extLst>
      <p:ext uri="{BB962C8B-B14F-4D97-AF65-F5344CB8AC3E}">
        <p14:creationId xmlns:p14="http://schemas.microsoft.com/office/powerpoint/2010/main" val="4192025276"/>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317328" y="189467"/>
            <a:ext cx="8064500" cy="504825"/>
          </a:xfrm>
        </p:spPr>
        <p:txBody>
          <a:bodyPr/>
          <a:lstStyle/>
          <a:p>
            <a:r>
              <a:rPr lang="de-DE" dirty="0" smtClean="0"/>
              <a:t>Regionale N-Feldstallbilanzüberschüsse </a:t>
            </a:r>
            <a:br>
              <a:rPr lang="de-DE" dirty="0" smtClean="0"/>
            </a:br>
            <a:r>
              <a:rPr lang="de-DE" sz="2000" dirty="0" smtClean="0"/>
              <a:t>(2014/16)</a:t>
            </a:r>
            <a:endParaRPr lang="de-DE" sz="2000" dirty="0"/>
          </a:p>
        </p:txBody>
      </p:sp>
      <p:sp>
        <p:nvSpPr>
          <p:cNvPr id="4" name="Fußzeilenplatzhalter 3"/>
          <p:cNvSpPr>
            <a:spLocks noGrp="1"/>
          </p:cNvSpPr>
          <p:nvPr>
            <p:ph type="ftr" sz="quarter" idx="10"/>
          </p:nvPr>
        </p:nvSpPr>
        <p:spPr>
          <a:xfrm>
            <a:off x="-65903" y="6531447"/>
            <a:ext cx="9144000" cy="326553"/>
          </a:xfrm>
        </p:spPr>
        <p:txBody>
          <a:bodyPr/>
          <a:lstStyle/>
          <a:p>
            <a:pPr marL="534988" marR="0" lvl="0" indent="0" algn="l" defTabSz="914400" rtl="0" eaLnBrk="1" fontAlgn="base" latinLnBrk="0" hangingPunct="1">
              <a:lnSpc>
                <a:spcPct val="100000"/>
              </a:lnSpc>
              <a:spcBef>
                <a:spcPct val="0"/>
              </a:spcBef>
              <a:spcAft>
                <a:spcPct val="0"/>
              </a:spcAft>
              <a:buClrTx/>
              <a:buSzTx/>
              <a:buFontTx/>
              <a:buNone/>
              <a:tabLst/>
              <a:defRPr/>
            </a:pPr>
            <a:r>
              <a:rPr kumimoji="0" lang="de-DE" sz="1200" b="0" i="0" u="none" strike="noStrike" kern="1200" cap="none" spc="0" normalizeH="0" baseline="0" noProof="0" dirty="0" smtClean="0">
                <a:ln>
                  <a:noFill/>
                </a:ln>
                <a:solidFill>
                  <a:srgbClr val="000000"/>
                </a:solidFill>
                <a:effectLst/>
                <a:uLnTx/>
                <a:uFillTx/>
                <a:latin typeface="Arial" charset="0"/>
                <a:ea typeface="+mn-ea"/>
                <a:cs typeface="+mn-cs"/>
              </a:rPr>
              <a:t>LK NRW-FB 61</a:t>
            </a:r>
            <a:endParaRPr kumimoji="0" lang="de-DE" sz="12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5" name="Foliennummernplatzhalter 4"/>
          <p:cNvSpPr>
            <a:spLocks noGrp="1"/>
          </p:cNvSpPr>
          <p:nvPr>
            <p:ph type="sldNum" sz="quarter" idx="11"/>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DD30A32B-51A8-4DBC-A942-3854F512F165}" type="slidenum">
              <a:rPr kumimoji="0" lang="de-DE"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de-DE" sz="1200" b="0" i="0" u="none" strike="noStrike" kern="1200" cap="none" spc="0" normalizeH="0" baseline="0" noProof="0">
              <a:ln>
                <a:noFill/>
              </a:ln>
              <a:solidFill>
                <a:srgbClr val="000000"/>
              </a:solidFill>
              <a:effectLst/>
              <a:uLnTx/>
              <a:uFillTx/>
              <a:latin typeface="Arial" charset="0"/>
              <a:ea typeface="+mn-ea"/>
              <a:cs typeface="+mn-cs"/>
            </a:endParaRPr>
          </a:p>
        </p:txBody>
      </p:sp>
      <p:pic>
        <p:nvPicPr>
          <p:cNvPr id="6" name="Grafik 5" descr="n-bil.jpg"/>
          <p:cNvPicPr>
            <a:picLocks noChangeAspect="1"/>
          </p:cNvPicPr>
          <p:nvPr/>
        </p:nvPicPr>
        <p:blipFill>
          <a:blip r:embed="rId2" cstate="print"/>
          <a:srcRect l="4119" t="4166" r="3314" b="4166"/>
          <a:stretch>
            <a:fillRect/>
          </a:stretch>
        </p:blipFill>
        <p:spPr>
          <a:xfrm>
            <a:off x="404291" y="981216"/>
            <a:ext cx="7882973" cy="5625529"/>
          </a:xfrm>
          <a:prstGeom prst="rect">
            <a:avLst/>
          </a:prstGeom>
        </p:spPr>
      </p:pic>
      <p:sp>
        <p:nvSpPr>
          <p:cNvPr id="3" name="Textfeld 2"/>
          <p:cNvSpPr txBox="1"/>
          <p:nvPr/>
        </p:nvSpPr>
        <p:spPr>
          <a:xfrm>
            <a:off x="2067698" y="653088"/>
            <a:ext cx="7447005" cy="369332"/>
          </a:xfrm>
          <a:prstGeom prst="rect">
            <a:avLst/>
          </a:prstGeom>
          <a:noFill/>
        </p:spPr>
        <p:txBody>
          <a:bodyPr wrap="square" rtlCol="0">
            <a:spAutoFit/>
          </a:bodyPr>
          <a:lstStyle/>
          <a:p>
            <a:r>
              <a:rPr lang="de-DE" dirty="0" smtClean="0"/>
              <a:t>Wieviel Nährstoffe fallen an? (N-Saldo Zufuhr minus Abfuhr)</a:t>
            </a:r>
            <a:endParaRPr lang="de-DE" dirty="0"/>
          </a:p>
        </p:txBody>
      </p:sp>
    </p:spTree>
    <p:extLst>
      <p:ext uri="{BB962C8B-B14F-4D97-AF65-F5344CB8AC3E}">
        <p14:creationId xmlns:p14="http://schemas.microsoft.com/office/powerpoint/2010/main" val="4023911668"/>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96562" y="182700"/>
            <a:ext cx="8064500" cy="504825"/>
          </a:xfrm>
        </p:spPr>
        <p:txBody>
          <a:bodyPr/>
          <a:lstStyle/>
          <a:p>
            <a:r>
              <a:rPr lang="de-DE" dirty="0" smtClean="0"/>
              <a:t>Nitrat-belastete Gebietskulisse </a:t>
            </a:r>
            <a:r>
              <a:rPr lang="de-DE" sz="2000" dirty="0" smtClean="0"/>
              <a:t>(</a:t>
            </a:r>
            <a:r>
              <a:rPr lang="de-DE" sz="2000" dirty="0" err="1" smtClean="0"/>
              <a:t>DüV</a:t>
            </a:r>
            <a:r>
              <a:rPr lang="de-DE" sz="2000" dirty="0" smtClean="0"/>
              <a:t>) </a:t>
            </a:r>
            <a:r>
              <a:rPr lang="de-DE" dirty="0" smtClean="0"/>
              <a:t/>
            </a:r>
            <a:br>
              <a:rPr lang="de-DE" dirty="0" smtClean="0"/>
            </a:br>
            <a:r>
              <a:rPr lang="de-DE" sz="1800" dirty="0" smtClean="0"/>
              <a:t>im Kreis Coesfeld 2021</a:t>
            </a:r>
            <a:endParaRPr lang="de-DE" sz="1800" dirty="0"/>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924608696"/>
              </p:ext>
            </p:extLst>
          </p:nvPr>
        </p:nvGraphicFramePr>
        <p:xfrm>
          <a:off x="296562" y="939800"/>
          <a:ext cx="8608540" cy="5676969"/>
        </p:xfrm>
        <a:graphic>
          <a:graphicData uri="http://schemas.openxmlformats.org/drawingml/2006/table">
            <a:tbl>
              <a:tblPr firstRow="1" bandRow="1">
                <a:tableStyleId>{5C22544A-7EE6-4342-B048-85BDC9FD1C3A}</a:tableStyleId>
              </a:tblPr>
              <a:tblGrid>
                <a:gridCol w="1806896">
                  <a:extLst>
                    <a:ext uri="{9D8B030D-6E8A-4147-A177-3AD203B41FA5}">
                      <a16:colId xmlns:a16="http://schemas.microsoft.com/office/drawing/2014/main" val="1652998887"/>
                    </a:ext>
                  </a:extLst>
                </a:gridCol>
                <a:gridCol w="1562663">
                  <a:extLst>
                    <a:ext uri="{9D8B030D-6E8A-4147-A177-3AD203B41FA5}">
                      <a16:colId xmlns:a16="http://schemas.microsoft.com/office/drawing/2014/main" val="1307280866"/>
                    </a:ext>
                  </a:extLst>
                </a:gridCol>
                <a:gridCol w="1937179">
                  <a:extLst>
                    <a:ext uri="{9D8B030D-6E8A-4147-A177-3AD203B41FA5}">
                      <a16:colId xmlns:a16="http://schemas.microsoft.com/office/drawing/2014/main" val="800007133"/>
                    </a:ext>
                  </a:extLst>
                </a:gridCol>
                <a:gridCol w="2157365">
                  <a:extLst>
                    <a:ext uri="{9D8B030D-6E8A-4147-A177-3AD203B41FA5}">
                      <a16:colId xmlns:a16="http://schemas.microsoft.com/office/drawing/2014/main" val="2691498290"/>
                    </a:ext>
                  </a:extLst>
                </a:gridCol>
                <a:gridCol w="1144437">
                  <a:extLst>
                    <a:ext uri="{9D8B030D-6E8A-4147-A177-3AD203B41FA5}">
                      <a16:colId xmlns:a16="http://schemas.microsoft.com/office/drawing/2014/main" val="4096608778"/>
                    </a:ext>
                  </a:extLst>
                </a:gridCol>
              </a:tblGrid>
              <a:tr h="856049">
                <a:tc>
                  <a:txBody>
                    <a:bodyPr/>
                    <a:lstStyle/>
                    <a:p>
                      <a:r>
                        <a:rPr lang="de-DE" dirty="0" smtClean="0">
                          <a:solidFill>
                            <a:schemeClr val="tx1"/>
                          </a:solidFill>
                        </a:rPr>
                        <a:t/>
                      </a:r>
                      <a:br>
                        <a:rPr lang="de-DE" dirty="0" smtClean="0">
                          <a:solidFill>
                            <a:schemeClr val="tx1"/>
                          </a:solidFill>
                        </a:rPr>
                      </a:br>
                      <a:r>
                        <a:rPr lang="de-DE" dirty="0" smtClean="0">
                          <a:solidFill>
                            <a:schemeClr val="tx1"/>
                          </a:solidFill>
                        </a:rPr>
                        <a:t>Gemeinde</a:t>
                      </a:r>
                      <a:endParaRPr lang="de-DE" dirty="0">
                        <a:solidFill>
                          <a:schemeClr val="tx1"/>
                        </a:solidFill>
                      </a:endParaRPr>
                    </a:p>
                  </a:txBody>
                  <a:tcPr/>
                </a:tc>
                <a:tc>
                  <a:txBody>
                    <a:bodyPr/>
                    <a:lstStyle/>
                    <a:p>
                      <a:pPr algn="ctr"/>
                      <a:r>
                        <a:rPr lang="de-DE" dirty="0" err="1" smtClean="0">
                          <a:solidFill>
                            <a:schemeClr val="tx1"/>
                          </a:solidFill>
                        </a:rPr>
                        <a:t>Landw</a:t>
                      </a:r>
                      <a:r>
                        <a:rPr lang="de-DE" dirty="0" smtClean="0">
                          <a:solidFill>
                            <a:schemeClr val="tx1"/>
                          </a:solidFill>
                        </a:rPr>
                        <a:t>. Fläche ha</a:t>
                      </a:r>
                      <a:endParaRPr lang="de-DE" dirty="0">
                        <a:solidFill>
                          <a:schemeClr val="tx1"/>
                        </a:solidFill>
                      </a:endParaRPr>
                    </a:p>
                  </a:txBody>
                  <a:tcPr/>
                </a:tc>
                <a:tc>
                  <a:txBody>
                    <a:bodyPr/>
                    <a:lstStyle/>
                    <a:p>
                      <a:pPr algn="ctr"/>
                      <a:r>
                        <a:rPr lang="de-DE" dirty="0" smtClean="0">
                          <a:solidFill>
                            <a:schemeClr val="tx1"/>
                          </a:solidFill>
                        </a:rPr>
                        <a:t>NO3-belastete Flächen ha</a:t>
                      </a:r>
                      <a:br>
                        <a:rPr lang="de-DE" dirty="0" smtClean="0">
                          <a:solidFill>
                            <a:schemeClr val="tx1"/>
                          </a:solidFill>
                        </a:rPr>
                      </a:br>
                      <a:r>
                        <a:rPr lang="de-DE" sz="1200" dirty="0" smtClean="0">
                          <a:solidFill>
                            <a:schemeClr val="tx1"/>
                          </a:solidFill>
                        </a:rPr>
                        <a:t>ab 3/2021</a:t>
                      </a:r>
                      <a:endParaRPr lang="de-DE" sz="12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dirty="0" smtClean="0">
                          <a:solidFill>
                            <a:schemeClr val="tx1"/>
                          </a:solidFill>
                        </a:rPr>
                        <a:t>NO3-belastet</a:t>
                      </a:r>
                      <a:br>
                        <a:rPr lang="de-DE" dirty="0" smtClean="0">
                          <a:solidFill>
                            <a:schemeClr val="tx1"/>
                          </a:solidFill>
                        </a:rPr>
                      </a:br>
                      <a:r>
                        <a:rPr lang="de-DE" dirty="0" smtClean="0">
                          <a:solidFill>
                            <a:schemeClr val="tx1"/>
                          </a:solidFill>
                        </a:rPr>
                        <a:t>% der LF</a:t>
                      </a:r>
                      <a:br>
                        <a:rPr lang="de-DE" dirty="0" smtClean="0">
                          <a:solidFill>
                            <a:schemeClr val="tx1"/>
                          </a:solidFill>
                        </a:rPr>
                      </a:br>
                      <a:r>
                        <a:rPr lang="de-DE" sz="1200" dirty="0" smtClean="0">
                          <a:solidFill>
                            <a:schemeClr val="tx1"/>
                          </a:solidFill>
                        </a:rPr>
                        <a:t>ab 3/2021</a:t>
                      </a:r>
                      <a:endParaRPr lang="de-DE" dirty="0">
                        <a:solidFill>
                          <a:schemeClr val="tx1"/>
                        </a:solidFill>
                      </a:endParaRPr>
                    </a:p>
                  </a:txBody>
                  <a:tcPr/>
                </a:tc>
                <a:tc>
                  <a:txBody>
                    <a:bodyPr/>
                    <a:lstStyle/>
                    <a:p>
                      <a:pPr algn="ctr"/>
                      <a:r>
                        <a:rPr lang="de-DE" b="1" dirty="0" smtClean="0">
                          <a:solidFill>
                            <a:schemeClr val="tx1"/>
                          </a:solidFill>
                        </a:rPr>
                        <a:t>N-Saldo</a:t>
                      </a:r>
                      <a:br>
                        <a:rPr lang="de-DE" b="1" dirty="0" smtClean="0">
                          <a:solidFill>
                            <a:schemeClr val="tx1"/>
                          </a:solidFill>
                        </a:rPr>
                      </a:br>
                      <a:r>
                        <a:rPr lang="de-DE" b="1" dirty="0" smtClean="0">
                          <a:solidFill>
                            <a:schemeClr val="tx1"/>
                          </a:solidFill>
                        </a:rPr>
                        <a:t>kg N /ha</a:t>
                      </a:r>
                      <a:br>
                        <a:rPr lang="de-DE" b="1" dirty="0" smtClean="0">
                          <a:solidFill>
                            <a:schemeClr val="tx1"/>
                          </a:solidFill>
                        </a:rPr>
                      </a:br>
                      <a:r>
                        <a:rPr lang="de-DE" sz="1200" b="1" dirty="0" smtClean="0">
                          <a:solidFill>
                            <a:schemeClr val="tx1"/>
                          </a:solidFill>
                        </a:rPr>
                        <a:t>2016-2019</a:t>
                      </a:r>
                      <a:endParaRPr lang="de-DE" sz="1200" b="1" dirty="0">
                        <a:solidFill>
                          <a:schemeClr val="tx1"/>
                        </a:solidFill>
                      </a:endParaRPr>
                    </a:p>
                  </a:txBody>
                  <a:tcPr/>
                </a:tc>
                <a:extLst>
                  <a:ext uri="{0D108BD9-81ED-4DB2-BD59-A6C34878D82A}">
                    <a16:rowId xmlns:a16="http://schemas.microsoft.com/office/drawing/2014/main" val="1432092530"/>
                  </a:ext>
                </a:extLst>
              </a:tr>
              <a:tr h="370840">
                <a:tc>
                  <a:txBody>
                    <a:bodyPr/>
                    <a:lstStyle/>
                    <a:p>
                      <a:r>
                        <a:rPr lang="de-DE" dirty="0" smtClean="0"/>
                        <a:t>Ascheberg</a:t>
                      </a:r>
                      <a:endParaRPr lang="de-DE" dirty="0"/>
                    </a:p>
                  </a:txBody>
                  <a:tcPr/>
                </a:tc>
                <a:tc>
                  <a:txBody>
                    <a:bodyPr/>
                    <a:lstStyle/>
                    <a:p>
                      <a:pPr algn="r"/>
                      <a:r>
                        <a:rPr lang="de-DE" dirty="0" smtClean="0"/>
                        <a:t>7.454</a:t>
                      </a:r>
                      <a:endParaRPr lang="de-DE" dirty="0"/>
                    </a:p>
                  </a:txBody>
                  <a:tcPr/>
                </a:tc>
                <a:tc>
                  <a:txBody>
                    <a:bodyPr/>
                    <a:lstStyle/>
                    <a:p>
                      <a:pPr algn="r"/>
                      <a:r>
                        <a:rPr lang="de-DE" dirty="0" smtClean="0"/>
                        <a:t>85</a:t>
                      </a:r>
                      <a:endParaRPr lang="de-DE" dirty="0"/>
                    </a:p>
                  </a:txBody>
                  <a:tcPr>
                    <a:solidFill>
                      <a:schemeClr val="accent1"/>
                    </a:solidFill>
                  </a:tcPr>
                </a:tc>
                <a:tc>
                  <a:txBody>
                    <a:bodyPr/>
                    <a:lstStyle/>
                    <a:p>
                      <a:pPr algn="ctr"/>
                      <a:r>
                        <a:rPr lang="de-DE" dirty="0" smtClean="0"/>
                        <a:t>1</a:t>
                      </a:r>
                      <a:endParaRPr lang="de-DE" dirty="0"/>
                    </a:p>
                  </a:txBody>
                  <a:tcPr/>
                </a:tc>
                <a:tc>
                  <a:txBody>
                    <a:bodyPr/>
                    <a:lstStyle/>
                    <a:p>
                      <a:pPr algn="r"/>
                      <a:r>
                        <a:rPr lang="de-DE" dirty="0" smtClean="0"/>
                        <a:t>61</a:t>
                      </a:r>
                      <a:endParaRPr lang="de-DE" dirty="0"/>
                    </a:p>
                  </a:txBody>
                  <a:tcPr/>
                </a:tc>
                <a:extLst>
                  <a:ext uri="{0D108BD9-81ED-4DB2-BD59-A6C34878D82A}">
                    <a16:rowId xmlns:a16="http://schemas.microsoft.com/office/drawing/2014/main" val="4185117537"/>
                  </a:ext>
                </a:extLst>
              </a:tr>
              <a:tr h="370840">
                <a:tc>
                  <a:txBody>
                    <a:bodyPr/>
                    <a:lstStyle/>
                    <a:p>
                      <a:r>
                        <a:rPr lang="de-DE" dirty="0" smtClean="0"/>
                        <a:t>Billerbeck</a:t>
                      </a:r>
                      <a:endParaRPr lang="de-DE" dirty="0"/>
                    </a:p>
                  </a:txBody>
                  <a:tcPr/>
                </a:tc>
                <a:tc>
                  <a:txBody>
                    <a:bodyPr/>
                    <a:lstStyle/>
                    <a:p>
                      <a:pPr algn="r"/>
                      <a:r>
                        <a:rPr lang="de-DE" dirty="0" smtClean="0"/>
                        <a:t>6.699</a:t>
                      </a:r>
                      <a:endParaRPr lang="de-DE" dirty="0"/>
                    </a:p>
                  </a:txBody>
                  <a:tcPr/>
                </a:tc>
                <a:tc>
                  <a:txBody>
                    <a:bodyPr/>
                    <a:lstStyle/>
                    <a:p>
                      <a:pPr algn="r"/>
                      <a:r>
                        <a:rPr lang="de-DE" dirty="0" smtClean="0"/>
                        <a:t>807</a:t>
                      </a:r>
                      <a:endParaRPr lang="de-DE" dirty="0"/>
                    </a:p>
                  </a:txBody>
                  <a:tcPr>
                    <a:solidFill>
                      <a:schemeClr val="accent1"/>
                    </a:solidFill>
                  </a:tcPr>
                </a:tc>
                <a:tc>
                  <a:txBody>
                    <a:bodyPr/>
                    <a:lstStyle/>
                    <a:p>
                      <a:pPr algn="ctr"/>
                      <a:r>
                        <a:rPr lang="de-DE" dirty="0" smtClean="0"/>
                        <a:t>12</a:t>
                      </a:r>
                      <a:endParaRPr lang="de-DE" dirty="0"/>
                    </a:p>
                  </a:txBody>
                  <a:tcPr/>
                </a:tc>
                <a:tc>
                  <a:txBody>
                    <a:bodyPr/>
                    <a:lstStyle/>
                    <a:p>
                      <a:pPr algn="r"/>
                      <a:r>
                        <a:rPr lang="de-DE" dirty="0" smtClean="0"/>
                        <a:t>51</a:t>
                      </a:r>
                      <a:endParaRPr lang="de-DE" dirty="0"/>
                    </a:p>
                  </a:txBody>
                  <a:tcPr/>
                </a:tc>
                <a:extLst>
                  <a:ext uri="{0D108BD9-81ED-4DB2-BD59-A6C34878D82A}">
                    <a16:rowId xmlns:a16="http://schemas.microsoft.com/office/drawing/2014/main" val="2433524914"/>
                  </a:ext>
                </a:extLst>
              </a:tr>
              <a:tr h="370840">
                <a:tc>
                  <a:txBody>
                    <a:bodyPr/>
                    <a:lstStyle/>
                    <a:p>
                      <a:r>
                        <a:rPr lang="de-DE" dirty="0" smtClean="0"/>
                        <a:t>Coesfeld</a:t>
                      </a:r>
                      <a:endParaRPr lang="de-DE" dirty="0"/>
                    </a:p>
                  </a:txBody>
                  <a:tcPr/>
                </a:tc>
                <a:tc>
                  <a:txBody>
                    <a:bodyPr/>
                    <a:lstStyle/>
                    <a:p>
                      <a:pPr algn="r"/>
                      <a:r>
                        <a:rPr lang="de-DE" dirty="0" smtClean="0"/>
                        <a:t>8.919</a:t>
                      </a:r>
                      <a:endParaRPr lang="de-DE" dirty="0"/>
                    </a:p>
                  </a:txBody>
                  <a:tcPr/>
                </a:tc>
                <a:tc>
                  <a:txBody>
                    <a:bodyPr/>
                    <a:lstStyle/>
                    <a:p>
                      <a:pPr algn="r"/>
                      <a:r>
                        <a:rPr lang="de-DE" dirty="0" smtClean="0"/>
                        <a:t>900</a:t>
                      </a:r>
                      <a:endParaRPr lang="de-DE" dirty="0"/>
                    </a:p>
                  </a:txBody>
                  <a:tcPr>
                    <a:solidFill>
                      <a:schemeClr val="accent1"/>
                    </a:solidFill>
                  </a:tcPr>
                </a:tc>
                <a:tc>
                  <a:txBody>
                    <a:bodyPr/>
                    <a:lstStyle/>
                    <a:p>
                      <a:pPr algn="ctr"/>
                      <a:r>
                        <a:rPr lang="de-DE" dirty="0" smtClean="0"/>
                        <a:t>10</a:t>
                      </a:r>
                      <a:endParaRPr lang="de-DE" dirty="0"/>
                    </a:p>
                  </a:txBody>
                  <a:tcPr/>
                </a:tc>
                <a:tc>
                  <a:txBody>
                    <a:bodyPr/>
                    <a:lstStyle/>
                    <a:p>
                      <a:pPr algn="r"/>
                      <a:r>
                        <a:rPr lang="de-DE" dirty="0" smtClean="0"/>
                        <a:t>66</a:t>
                      </a:r>
                      <a:endParaRPr lang="de-DE" dirty="0"/>
                    </a:p>
                  </a:txBody>
                  <a:tcPr/>
                </a:tc>
                <a:extLst>
                  <a:ext uri="{0D108BD9-81ED-4DB2-BD59-A6C34878D82A}">
                    <a16:rowId xmlns:a16="http://schemas.microsoft.com/office/drawing/2014/main" val="3336142842"/>
                  </a:ext>
                </a:extLst>
              </a:tr>
              <a:tr h="370840">
                <a:tc>
                  <a:txBody>
                    <a:bodyPr/>
                    <a:lstStyle/>
                    <a:p>
                      <a:r>
                        <a:rPr lang="de-DE" dirty="0" smtClean="0"/>
                        <a:t>Dülmen</a:t>
                      </a:r>
                      <a:endParaRPr lang="de-DE" dirty="0"/>
                    </a:p>
                  </a:txBody>
                  <a:tcPr/>
                </a:tc>
                <a:tc>
                  <a:txBody>
                    <a:bodyPr/>
                    <a:lstStyle/>
                    <a:p>
                      <a:pPr algn="r"/>
                      <a:r>
                        <a:rPr lang="de-DE" dirty="0" smtClean="0"/>
                        <a:t>11.853</a:t>
                      </a:r>
                      <a:endParaRPr lang="de-DE" dirty="0"/>
                    </a:p>
                  </a:txBody>
                  <a:tcPr/>
                </a:tc>
                <a:tc>
                  <a:txBody>
                    <a:bodyPr/>
                    <a:lstStyle/>
                    <a:p>
                      <a:pPr algn="r"/>
                      <a:r>
                        <a:rPr lang="de-DE" dirty="0" smtClean="0"/>
                        <a:t>1.403</a:t>
                      </a:r>
                      <a:endParaRPr lang="de-DE" dirty="0"/>
                    </a:p>
                  </a:txBody>
                  <a:tcPr>
                    <a:solidFill>
                      <a:schemeClr val="accent1"/>
                    </a:solidFill>
                  </a:tcPr>
                </a:tc>
                <a:tc>
                  <a:txBody>
                    <a:bodyPr/>
                    <a:lstStyle/>
                    <a:p>
                      <a:pPr algn="ctr"/>
                      <a:r>
                        <a:rPr lang="de-DE" dirty="0" smtClean="0"/>
                        <a:t>12</a:t>
                      </a:r>
                      <a:endParaRPr lang="de-DE" dirty="0"/>
                    </a:p>
                  </a:txBody>
                  <a:tcPr/>
                </a:tc>
                <a:tc>
                  <a:txBody>
                    <a:bodyPr/>
                    <a:lstStyle/>
                    <a:p>
                      <a:pPr algn="r"/>
                      <a:r>
                        <a:rPr lang="de-DE" dirty="0" smtClean="0"/>
                        <a:t>42</a:t>
                      </a:r>
                      <a:endParaRPr lang="de-DE" dirty="0"/>
                    </a:p>
                  </a:txBody>
                  <a:tcPr/>
                </a:tc>
                <a:extLst>
                  <a:ext uri="{0D108BD9-81ED-4DB2-BD59-A6C34878D82A}">
                    <a16:rowId xmlns:a16="http://schemas.microsoft.com/office/drawing/2014/main" val="2113577711"/>
                  </a:ext>
                </a:extLst>
              </a:tr>
              <a:tr h="370840">
                <a:tc>
                  <a:txBody>
                    <a:bodyPr/>
                    <a:lstStyle/>
                    <a:p>
                      <a:r>
                        <a:rPr lang="de-DE" dirty="0" err="1" smtClean="0"/>
                        <a:t>Havixbeck</a:t>
                      </a:r>
                      <a:endParaRPr lang="de-DE" dirty="0"/>
                    </a:p>
                  </a:txBody>
                  <a:tcPr/>
                </a:tc>
                <a:tc>
                  <a:txBody>
                    <a:bodyPr/>
                    <a:lstStyle/>
                    <a:p>
                      <a:pPr algn="r"/>
                      <a:r>
                        <a:rPr lang="de-DE" dirty="0" smtClean="0"/>
                        <a:t>3.617</a:t>
                      </a:r>
                      <a:endParaRPr lang="de-DE" dirty="0"/>
                    </a:p>
                  </a:txBody>
                  <a:tcPr/>
                </a:tc>
                <a:tc>
                  <a:txBody>
                    <a:bodyPr/>
                    <a:lstStyle/>
                    <a:p>
                      <a:pPr algn="r"/>
                      <a:r>
                        <a:rPr lang="de-DE" dirty="0" smtClean="0"/>
                        <a:t>34</a:t>
                      </a:r>
                      <a:endParaRPr lang="de-DE" dirty="0"/>
                    </a:p>
                  </a:txBody>
                  <a:tcPr>
                    <a:solidFill>
                      <a:schemeClr val="accent1"/>
                    </a:solidFill>
                  </a:tcPr>
                </a:tc>
                <a:tc>
                  <a:txBody>
                    <a:bodyPr/>
                    <a:lstStyle/>
                    <a:p>
                      <a:pPr algn="ctr"/>
                      <a:r>
                        <a:rPr lang="de-DE" dirty="0" smtClean="0"/>
                        <a:t>1</a:t>
                      </a:r>
                      <a:endParaRPr lang="de-DE" dirty="0"/>
                    </a:p>
                  </a:txBody>
                  <a:tcPr/>
                </a:tc>
                <a:tc>
                  <a:txBody>
                    <a:bodyPr/>
                    <a:lstStyle/>
                    <a:p>
                      <a:pPr algn="r"/>
                      <a:r>
                        <a:rPr lang="de-DE" dirty="0" smtClean="0"/>
                        <a:t>72</a:t>
                      </a:r>
                      <a:endParaRPr lang="de-DE" dirty="0"/>
                    </a:p>
                  </a:txBody>
                  <a:tcPr/>
                </a:tc>
                <a:extLst>
                  <a:ext uri="{0D108BD9-81ED-4DB2-BD59-A6C34878D82A}">
                    <a16:rowId xmlns:a16="http://schemas.microsoft.com/office/drawing/2014/main" val="4091017587"/>
                  </a:ext>
                </a:extLst>
              </a:tr>
              <a:tr h="370840">
                <a:tc>
                  <a:txBody>
                    <a:bodyPr/>
                    <a:lstStyle/>
                    <a:p>
                      <a:r>
                        <a:rPr lang="de-DE" dirty="0" smtClean="0"/>
                        <a:t>Lüdinghausen</a:t>
                      </a:r>
                      <a:endParaRPr lang="de-DE" dirty="0"/>
                    </a:p>
                  </a:txBody>
                  <a:tcPr/>
                </a:tc>
                <a:tc>
                  <a:txBody>
                    <a:bodyPr/>
                    <a:lstStyle/>
                    <a:p>
                      <a:pPr algn="r"/>
                      <a:r>
                        <a:rPr lang="de-DE" dirty="0" smtClean="0"/>
                        <a:t>8.670</a:t>
                      </a:r>
                      <a:endParaRPr lang="de-DE" dirty="0"/>
                    </a:p>
                  </a:txBody>
                  <a:tcPr/>
                </a:tc>
                <a:tc>
                  <a:txBody>
                    <a:bodyPr/>
                    <a:lstStyle/>
                    <a:p>
                      <a:pPr algn="r"/>
                      <a:r>
                        <a:rPr lang="de-DE" dirty="0" smtClean="0"/>
                        <a:t>2.182</a:t>
                      </a:r>
                      <a:endParaRPr lang="de-DE" dirty="0"/>
                    </a:p>
                  </a:txBody>
                  <a:tcPr>
                    <a:solidFill>
                      <a:schemeClr val="accent1"/>
                    </a:solidFill>
                  </a:tcPr>
                </a:tc>
                <a:tc>
                  <a:txBody>
                    <a:bodyPr/>
                    <a:lstStyle/>
                    <a:p>
                      <a:pPr algn="ctr"/>
                      <a:r>
                        <a:rPr lang="de-DE" dirty="0" smtClean="0"/>
                        <a:t>25</a:t>
                      </a:r>
                      <a:endParaRPr lang="de-DE" dirty="0"/>
                    </a:p>
                  </a:txBody>
                  <a:tcPr/>
                </a:tc>
                <a:tc>
                  <a:txBody>
                    <a:bodyPr/>
                    <a:lstStyle/>
                    <a:p>
                      <a:pPr algn="r"/>
                      <a:r>
                        <a:rPr lang="de-DE" dirty="0" smtClean="0"/>
                        <a:t>52</a:t>
                      </a:r>
                      <a:endParaRPr lang="de-DE" dirty="0"/>
                    </a:p>
                  </a:txBody>
                  <a:tcPr/>
                </a:tc>
                <a:extLst>
                  <a:ext uri="{0D108BD9-81ED-4DB2-BD59-A6C34878D82A}">
                    <a16:rowId xmlns:a16="http://schemas.microsoft.com/office/drawing/2014/main" val="2048080212"/>
                  </a:ext>
                </a:extLst>
              </a:tr>
              <a:tr h="370840">
                <a:tc>
                  <a:txBody>
                    <a:bodyPr/>
                    <a:lstStyle/>
                    <a:p>
                      <a:r>
                        <a:rPr lang="de-DE" dirty="0" smtClean="0"/>
                        <a:t>Nordkirchen</a:t>
                      </a:r>
                      <a:endParaRPr lang="de-DE" dirty="0"/>
                    </a:p>
                  </a:txBody>
                  <a:tcPr/>
                </a:tc>
                <a:tc>
                  <a:txBody>
                    <a:bodyPr/>
                    <a:lstStyle/>
                    <a:p>
                      <a:pPr algn="r"/>
                      <a:r>
                        <a:rPr lang="de-DE" dirty="0" smtClean="0"/>
                        <a:t>3.449</a:t>
                      </a:r>
                      <a:endParaRPr lang="de-DE" dirty="0"/>
                    </a:p>
                  </a:txBody>
                  <a:tcPr/>
                </a:tc>
                <a:tc>
                  <a:txBody>
                    <a:bodyPr/>
                    <a:lstStyle/>
                    <a:p>
                      <a:pPr algn="r"/>
                      <a:r>
                        <a:rPr lang="de-DE" dirty="0" smtClean="0"/>
                        <a:t>0</a:t>
                      </a:r>
                      <a:endParaRPr lang="de-DE" dirty="0"/>
                    </a:p>
                  </a:txBody>
                  <a:tcPr>
                    <a:solidFill>
                      <a:schemeClr val="accent1"/>
                    </a:solidFill>
                  </a:tcPr>
                </a:tc>
                <a:tc>
                  <a:txBody>
                    <a:bodyPr/>
                    <a:lstStyle/>
                    <a:p>
                      <a:pPr algn="ctr"/>
                      <a:r>
                        <a:rPr lang="de-DE" dirty="0" smtClean="0"/>
                        <a:t>0</a:t>
                      </a:r>
                      <a:endParaRPr lang="de-DE" dirty="0"/>
                    </a:p>
                  </a:txBody>
                  <a:tcPr/>
                </a:tc>
                <a:tc>
                  <a:txBody>
                    <a:bodyPr/>
                    <a:lstStyle/>
                    <a:p>
                      <a:pPr algn="r"/>
                      <a:r>
                        <a:rPr lang="de-DE" dirty="0" smtClean="0"/>
                        <a:t>53</a:t>
                      </a:r>
                      <a:endParaRPr lang="de-DE" dirty="0"/>
                    </a:p>
                  </a:txBody>
                  <a:tcPr/>
                </a:tc>
                <a:extLst>
                  <a:ext uri="{0D108BD9-81ED-4DB2-BD59-A6C34878D82A}">
                    <a16:rowId xmlns:a16="http://schemas.microsoft.com/office/drawing/2014/main" val="2087367412"/>
                  </a:ext>
                </a:extLst>
              </a:tr>
              <a:tr h="370840">
                <a:tc>
                  <a:txBody>
                    <a:bodyPr/>
                    <a:lstStyle/>
                    <a:p>
                      <a:r>
                        <a:rPr lang="de-DE" dirty="0" err="1" smtClean="0"/>
                        <a:t>Nottuln</a:t>
                      </a:r>
                      <a:endParaRPr lang="de-DE" dirty="0"/>
                    </a:p>
                  </a:txBody>
                  <a:tcPr/>
                </a:tc>
                <a:tc>
                  <a:txBody>
                    <a:bodyPr/>
                    <a:lstStyle/>
                    <a:p>
                      <a:pPr algn="r"/>
                      <a:r>
                        <a:rPr lang="de-DE" dirty="0" smtClean="0"/>
                        <a:t>6.067</a:t>
                      </a:r>
                      <a:endParaRPr lang="de-DE" dirty="0"/>
                    </a:p>
                  </a:txBody>
                  <a:tcPr/>
                </a:tc>
                <a:tc>
                  <a:txBody>
                    <a:bodyPr/>
                    <a:lstStyle/>
                    <a:p>
                      <a:pPr algn="r"/>
                      <a:r>
                        <a:rPr lang="de-DE" dirty="0" smtClean="0"/>
                        <a:t>57</a:t>
                      </a:r>
                      <a:endParaRPr lang="de-DE" dirty="0"/>
                    </a:p>
                  </a:txBody>
                  <a:tcPr>
                    <a:solidFill>
                      <a:schemeClr val="accent1"/>
                    </a:solidFill>
                  </a:tcPr>
                </a:tc>
                <a:tc>
                  <a:txBody>
                    <a:bodyPr/>
                    <a:lstStyle/>
                    <a:p>
                      <a:pPr algn="ctr"/>
                      <a:r>
                        <a:rPr lang="de-DE" dirty="0" smtClean="0"/>
                        <a:t>1</a:t>
                      </a:r>
                      <a:endParaRPr lang="de-DE" dirty="0"/>
                    </a:p>
                  </a:txBody>
                  <a:tcPr/>
                </a:tc>
                <a:tc>
                  <a:txBody>
                    <a:bodyPr/>
                    <a:lstStyle/>
                    <a:p>
                      <a:pPr algn="r"/>
                      <a:r>
                        <a:rPr lang="de-DE" dirty="0" smtClean="0"/>
                        <a:t>69</a:t>
                      </a:r>
                      <a:endParaRPr lang="de-DE" dirty="0"/>
                    </a:p>
                  </a:txBody>
                  <a:tcPr/>
                </a:tc>
                <a:extLst>
                  <a:ext uri="{0D108BD9-81ED-4DB2-BD59-A6C34878D82A}">
                    <a16:rowId xmlns:a16="http://schemas.microsoft.com/office/drawing/2014/main" val="584834233"/>
                  </a:ext>
                </a:extLst>
              </a:tr>
              <a:tr h="370840">
                <a:tc>
                  <a:txBody>
                    <a:bodyPr/>
                    <a:lstStyle/>
                    <a:p>
                      <a:r>
                        <a:rPr lang="de-DE" dirty="0" smtClean="0"/>
                        <a:t>Olfen</a:t>
                      </a:r>
                      <a:endParaRPr lang="de-DE" dirty="0"/>
                    </a:p>
                  </a:txBody>
                  <a:tcPr/>
                </a:tc>
                <a:tc>
                  <a:txBody>
                    <a:bodyPr/>
                    <a:lstStyle/>
                    <a:p>
                      <a:pPr algn="r"/>
                      <a:r>
                        <a:rPr lang="de-DE" dirty="0" smtClean="0"/>
                        <a:t>2.990</a:t>
                      </a:r>
                      <a:endParaRPr lang="de-DE" dirty="0"/>
                    </a:p>
                  </a:txBody>
                  <a:tcPr/>
                </a:tc>
                <a:tc>
                  <a:txBody>
                    <a:bodyPr/>
                    <a:lstStyle/>
                    <a:p>
                      <a:pPr algn="r"/>
                      <a:r>
                        <a:rPr lang="de-DE" dirty="0" smtClean="0"/>
                        <a:t>516</a:t>
                      </a:r>
                      <a:endParaRPr lang="de-DE" dirty="0"/>
                    </a:p>
                  </a:txBody>
                  <a:tcPr>
                    <a:solidFill>
                      <a:schemeClr val="accent1"/>
                    </a:solidFill>
                  </a:tcPr>
                </a:tc>
                <a:tc>
                  <a:txBody>
                    <a:bodyPr/>
                    <a:lstStyle/>
                    <a:p>
                      <a:pPr algn="ctr"/>
                      <a:r>
                        <a:rPr lang="de-DE" dirty="0" smtClean="0"/>
                        <a:t>17</a:t>
                      </a:r>
                      <a:endParaRPr lang="de-DE" dirty="0"/>
                    </a:p>
                  </a:txBody>
                  <a:tcPr/>
                </a:tc>
                <a:tc>
                  <a:txBody>
                    <a:bodyPr/>
                    <a:lstStyle/>
                    <a:p>
                      <a:pPr algn="r"/>
                      <a:r>
                        <a:rPr lang="de-DE" dirty="0" smtClean="0"/>
                        <a:t>55</a:t>
                      </a:r>
                      <a:endParaRPr lang="de-DE" dirty="0"/>
                    </a:p>
                  </a:txBody>
                  <a:tcPr/>
                </a:tc>
                <a:extLst>
                  <a:ext uri="{0D108BD9-81ED-4DB2-BD59-A6C34878D82A}">
                    <a16:rowId xmlns:a16="http://schemas.microsoft.com/office/drawing/2014/main" val="672333275"/>
                  </a:ext>
                </a:extLst>
              </a:tr>
              <a:tr h="370840">
                <a:tc>
                  <a:txBody>
                    <a:bodyPr/>
                    <a:lstStyle/>
                    <a:p>
                      <a:r>
                        <a:rPr lang="de-DE" dirty="0" smtClean="0"/>
                        <a:t>Rosendahl</a:t>
                      </a:r>
                      <a:endParaRPr lang="de-DE" dirty="0"/>
                    </a:p>
                  </a:txBody>
                  <a:tcPr/>
                </a:tc>
                <a:tc>
                  <a:txBody>
                    <a:bodyPr/>
                    <a:lstStyle/>
                    <a:p>
                      <a:pPr algn="r"/>
                      <a:r>
                        <a:rPr lang="de-DE" dirty="0" smtClean="0"/>
                        <a:t>6.537</a:t>
                      </a:r>
                      <a:endParaRPr lang="de-DE" dirty="0"/>
                    </a:p>
                  </a:txBody>
                  <a:tcPr/>
                </a:tc>
                <a:tc>
                  <a:txBody>
                    <a:bodyPr/>
                    <a:lstStyle/>
                    <a:p>
                      <a:pPr algn="r"/>
                      <a:r>
                        <a:rPr lang="de-DE" dirty="0" smtClean="0"/>
                        <a:t>1.686</a:t>
                      </a:r>
                      <a:endParaRPr lang="de-DE" dirty="0"/>
                    </a:p>
                  </a:txBody>
                  <a:tcPr>
                    <a:solidFill>
                      <a:schemeClr val="accent1"/>
                    </a:solidFill>
                  </a:tcPr>
                </a:tc>
                <a:tc>
                  <a:txBody>
                    <a:bodyPr/>
                    <a:lstStyle/>
                    <a:p>
                      <a:pPr algn="ctr"/>
                      <a:r>
                        <a:rPr lang="de-DE" dirty="0" smtClean="0"/>
                        <a:t>26</a:t>
                      </a:r>
                      <a:endParaRPr lang="de-DE" dirty="0"/>
                    </a:p>
                  </a:txBody>
                  <a:tcPr/>
                </a:tc>
                <a:tc>
                  <a:txBody>
                    <a:bodyPr/>
                    <a:lstStyle/>
                    <a:p>
                      <a:pPr algn="r"/>
                      <a:r>
                        <a:rPr lang="de-DE" dirty="0" smtClean="0"/>
                        <a:t>52</a:t>
                      </a:r>
                      <a:endParaRPr lang="de-DE" dirty="0"/>
                    </a:p>
                  </a:txBody>
                  <a:tcPr/>
                </a:tc>
                <a:extLst>
                  <a:ext uri="{0D108BD9-81ED-4DB2-BD59-A6C34878D82A}">
                    <a16:rowId xmlns:a16="http://schemas.microsoft.com/office/drawing/2014/main" val="1417342797"/>
                  </a:ext>
                </a:extLst>
              </a:tr>
              <a:tr h="370840">
                <a:tc>
                  <a:txBody>
                    <a:bodyPr/>
                    <a:lstStyle/>
                    <a:p>
                      <a:r>
                        <a:rPr lang="de-DE" dirty="0" smtClean="0"/>
                        <a:t>Senden</a:t>
                      </a:r>
                      <a:endParaRPr lang="de-DE" dirty="0"/>
                    </a:p>
                  </a:txBody>
                  <a:tcPr/>
                </a:tc>
                <a:tc>
                  <a:txBody>
                    <a:bodyPr/>
                    <a:lstStyle/>
                    <a:p>
                      <a:pPr algn="r"/>
                      <a:r>
                        <a:rPr lang="de-DE" dirty="0" smtClean="0"/>
                        <a:t>6.926</a:t>
                      </a:r>
                      <a:endParaRPr lang="de-DE" dirty="0"/>
                    </a:p>
                  </a:txBody>
                  <a:tcPr/>
                </a:tc>
                <a:tc>
                  <a:txBody>
                    <a:bodyPr/>
                    <a:lstStyle/>
                    <a:p>
                      <a:pPr algn="r"/>
                      <a:r>
                        <a:rPr lang="de-DE" dirty="0" smtClean="0"/>
                        <a:t>0</a:t>
                      </a:r>
                      <a:endParaRPr lang="de-DE" dirty="0"/>
                    </a:p>
                  </a:txBody>
                  <a:tcPr>
                    <a:solidFill>
                      <a:schemeClr val="accent1"/>
                    </a:solidFill>
                  </a:tcPr>
                </a:tc>
                <a:tc>
                  <a:txBody>
                    <a:bodyPr/>
                    <a:lstStyle/>
                    <a:p>
                      <a:pPr algn="ctr"/>
                      <a:r>
                        <a:rPr lang="de-DE" dirty="0" smtClean="0"/>
                        <a:t>0</a:t>
                      </a:r>
                      <a:endParaRPr lang="de-DE" dirty="0"/>
                    </a:p>
                  </a:txBody>
                  <a:tcPr/>
                </a:tc>
                <a:tc>
                  <a:txBody>
                    <a:bodyPr/>
                    <a:lstStyle/>
                    <a:p>
                      <a:pPr algn="r"/>
                      <a:r>
                        <a:rPr lang="de-DE" dirty="0" smtClean="0"/>
                        <a:t>46</a:t>
                      </a:r>
                      <a:endParaRPr lang="de-DE" dirty="0"/>
                    </a:p>
                  </a:txBody>
                  <a:tcPr/>
                </a:tc>
                <a:extLst>
                  <a:ext uri="{0D108BD9-81ED-4DB2-BD59-A6C34878D82A}">
                    <a16:rowId xmlns:a16="http://schemas.microsoft.com/office/drawing/2014/main" val="1480489651"/>
                  </a:ext>
                </a:extLst>
              </a:tr>
              <a:tr h="370840">
                <a:tc>
                  <a:txBody>
                    <a:bodyPr/>
                    <a:lstStyle/>
                    <a:p>
                      <a:r>
                        <a:rPr lang="de-DE" b="1" dirty="0" smtClean="0"/>
                        <a:t>Kreis Coesfeld</a:t>
                      </a:r>
                      <a:endParaRPr lang="de-DE" b="1" dirty="0"/>
                    </a:p>
                  </a:txBody>
                  <a:tcPr/>
                </a:tc>
                <a:tc>
                  <a:txBody>
                    <a:bodyPr/>
                    <a:lstStyle/>
                    <a:p>
                      <a:pPr algn="r"/>
                      <a:r>
                        <a:rPr lang="de-DE" b="1" dirty="0" smtClean="0"/>
                        <a:t>73.182</a:t>
                      </a:r>
                      <a:endParaRPr lang="de-DE" b="1" dirty="0"/>
                    </a:p>
                  </a:txBody>
                  <a:tcPr/>
                </a:tc>
                <a:tc>
                  <a:txBody>
                    <a:bodyPr/>
                    <a:lstStyle/>
                    <a:p>
                      <a:pPr algn="r"/>
                      <a:r>
                        <a:rPr lang="de-DE" b="1" dirty="0" smtClean="0"/>
                        <a:t>7.671</a:t>
                      </a:r>
                      <a:endParaRPr lang="de-DE" b="1" dirty="0"/>
                    </a:p>
                  </a:txBody>
                  <a:tcPr>
                    <a:solidFill>
                      <a:schemeClr val="accent1"/>
                    </a:solidFill>
                  </a:tcPr>
                </a:tc>
                <a:tc>
                  <a:txBody>
                    <a:bodyPr/>
                    <a:lstStyle/>
                    <a:p>
                      <a:pPr algn="ctr"/>
                      <a:r>
                        <a:rPr lang="de-DE" b="1" dirty="0" smtClean="0"/>
                        <a:t>10</a:t>
                      </a:r>
                      <a:endParaRPr lang="de-DE" b="1" dirty="0"/>
                    </a:p>
                  </a:txBody>
                  <a:tcPr/>
                </a:tc>
                <a:tc>
                  <a:txBody>
                    <a:bodyPr/>
                    <a:lstStyle/>
                    <a:p>
                      <a:pPr algn="r"/>
                      <a:r>
                        <a:rPr lang="de-DE" b="1" dirty="0" smtClean="0"/>
                        <a:t>56</a:t>
                      </a:r>
                      <a:endParaRPr lang="de-DE" b="1" dirty="0"/>
                    </a:p>
                  </a:txBody>
                  <a:tcPr/>
                </a:tc>
                <a:extLst>
                  <a:ext uri="{0D108BD9-81ED-4DB2-BD59-A6C34878D82A}">
                    <a16:rowId xmlns:a16="http://schemas.microsoft.com/office/drawing/2014/main" val="184806810"/>
                  </a:ext>
                </a:extLst>
              </a:tr>
              <a:tr h="370840">
                <a:tc>
                  <a:txBody>
                    <a:bodyPr/>
                    <a:lstStyle/>
                    <a:p>
                      <a:endParaRPr lang="de-DE"/>
                    </a:p>
                  </a:txBody>
                  <a:tcPr/>
                </a:tc>
                <a:tc>
                  <a:txBody>
                    <a:bodyPr/>
                    <a:lstStyle/>
                    <a:p>
                      <a:endParaRPr lang="de-DE"/>
                    </a:p>
                  </a:txBody>
                  <a:tcPr/>
                </a:tc>
                <a:tc>
                  <a:txBody>
                    <a:bodyPr/>
                    <a:lstStyle/>
                    <a:p>
                      <a:endParaRPr lang="de-DE" dirty="0"/>
                    </a:p>
                  </a:txBody>
                  <a:tcPr>
                    <a:solidFill>
                      <a:schemeClr val="accent1"/>
                    </a:solidFill>
                  </a:tcPr>
                </a:tc>
                <a:tc>
                  <a:txBody>
                    <a:bodyPr/>
                    <a:lstStyle/>
                    <a:p>
                      <a:endParaRPr lang="de-DE" dirty="0"/>
                    </a:p>
                  </a:txBody>
                  <a:tcPr/>
                </a:tc>
                <a:tc>
                  <a:txBody>
                    <a:bodyPr/>
                    <a:lstStyle/>
                    <a:p>
                      <a:endParaRPr lang="de-DE" dirty="0"/>
                    </a:p>
                  </a:txBody>
                  <a:tcPr/>
                </a:tc>
                <a:extLst>
                  <a:ext uri="{0D108BD9-81ED-4DB2-BD59-A6C34878D82A}">
                    <a16:rowId xmlns:a16="http://schemas.microsoft.com/office/drawing/2014/main" val="1775447135"/>
                  </a:ext>
                </a:extLst>
              </a:tr>
            </a:tbl>
          </a:graphicData>
        </a:graphic>
      </p:graphicFrame>
      <p:sp>
        <p:nvSpPr>
          <p:cNvPr id="4" name="Fußzeilenplatzhalter 3"/>
          <p:cNvSpPr>
            <a:spLocks noGrp="1"/>
          </p:cNvSpPr>
          <p:nvPr>
            <p:ph type="ftr" sz="quarter" idx="10"/>
          </p:nvPr>
        </p:nvSpPr>
        <p:spPr>
          <a:xfrm>
            <a:off x="-245850" y="6625080"/>
            <a:ext cx="2340528" cy="215016"/>
          </a:xfrm>
        </p:spPr>
        <p:txBody>
          <a:bodyPr/>
          <a:lstStyle/>
          <a:p>
            <a:pPr>
              <a:defRPr/>
            </a:pPr>
            <a:r>
              <a:rPr lang="de-DE" dirty="0" smtClean="0">
                <a:solidFill>
                  <a:srgbClr val="000000"/>
                </a:solidFill>
              </a:rPr>
              <a:t>Fuad.Hussein@lwk.nrw.de</a:t>
            </a:r>
            <a:endParaRPr lang="de-DE" dirty="0">
              <a:solidFill>
                <a:srgbClr val="000000"/>
              </a:solidFill>
            </a:endParaRPr>
          </a:p>
        </p:txBody>
      </p:sp>
      <p:sp>
        <p:nvSpPr>
          <p:cNvPr id="5" name="Foliennummernplatzhalter 4"/>
          <p:cNvSpPr>
            <a:spLocks noGrp="1"/>
          </p:cNvSpPr>
          <p:nvPr>
            <p:ph type="sldNum" sz="quarter" idx="11"/>
          </p:nvPr>
        </p:nvSpPr>
        <p:spPr/>
        <p:txBody>
          <a:bodyPr/>
          <a:lstStyle/>
          <a:p>
            <a:pPr>
              <a:defRPr/>
            </a:pPr>
            <a:fld id="{5AC63783-6954-43D5-8497-053D4D97509A}" type="slidenum">
              <a:rPr lang="de-DE" smtClean="0">
                <a:solidFill>
                  <a:srgbClr val="000000"/>
                </a:solidFill>
              </a:rPr>
              <a:pPr>
                <a:defRPr/>
              </a:pPr>
              <a:t>14</a:t>
            </a:fld>
            <a:endParaRPr lang="de-DE">
              <a:solidFill>
                <a:srgbClr val="000000"/>
              </a:solidFill>
            </a:endParaRPr>
          </a:p>
        </p:txBody>
      </p:sp>
      <p:sp>
        <p:nvSpPr>
          <p:cNvPr id="3" name="Textfeld 2"/>
          <p:cNvSpPr txBox="1"/>
          <p:nvPr/>
        </p:nvSpPr>
        <p:spPr>
          <a:xfrm>
            <a:off x="296562" y="1771135"/>
            <a:ext cx="8608540" cy="4069492"/>
          </a:xfrm>
          <a:prstGeom prst="rect">
            <a:avLst/>
          </a:prstGeom>
          <a:solidFill>
            <a:schemeClr val="bg1"/>
          </a:solidFill>
        </p:spPr>
        <p:txBody>
          <a:bodyPr wrap="square" rtlCol="0">
            <a:spAutoFit/>
          </a:bodyPr>
          <a:lstStyle/>
          <a:p>
            <a:endParaRPr lang="de-DE" dirty="0"/>
          </a:p>
        </p:txBody>
      </p:sp>
    </p:spTree>
    <p:extLst>
      <p:ext uri="{BB962C8B-B14F-4D97-AF65-F5344CB8AC3E}">
        <p14:creationId xmlns:p14="http://schemas.microsoft.com/office/powerpoint/2010/main" val="3649294944"/>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1" name="Picture 6"/>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0825" y="130175"/>
            <a:ext cx="1728788" cy="611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 name="Textfeld 18"/>
          <p:cNvSpPr txBox="1"/>
          <p:nvPr/>
        </p:nvSpPr>
        <p:spPr>
          <a:xfrm>
            <a:off x="5652120" y="836713"/>
            <a:ext cx="3456955" cy="6863417"/>
          </a:xfrm>
          <a:prstGeom prst="rect">
            <a:avLst/>
          </a:prstGeom>
          <a:solidFill>
            <a:schemeClr val="bg1">
              <a:lumMod val="90000"/>
            </a:schemeClr>
          </a:solidFill>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800" b="0" i="0" u="sng" strike="noStrike" kern="1200" cap="none" spc="0" normalizeH="0" baseline="0" noProof="0" dirty="0" smtClean="0">
                <a:ln>
                  <a:noFill/>
                </a:ln>
                <a:solidFill>
                  <a:srgbClr val="000000"/>
                </a:solidFill>
                <a:effectLst/>
                <a:uLnTx/>
                <a:uFillTx/>
                <a:latin typeface="Arial" charset="0"/>
                <a:ea typeface="+mn-ea"/>
                <a:cs typeface="+mn-cs"/>
              </a:rPr>
              <a:t>Bedeutung und Auswirkungen der </a:t>
            </a:r>
            <a:r>
              <a:rPr kumimoji="0" lang="de-DE" sz="1800" b="1" i="0" u="sng" strike="noStrike" kern="1200" cap="none" spc="0" normalizeH="0" baseline="0" noProof="0" dirty="0" smtClean="0">
                <a:ln>
                  <a:noFill/>
                </a:ln>
                <a:solidFill>
                  <a:srgbClr val="C00000"/>
                </a:solidFill>
                <a:effectLst/>
                <a:uLnTx/>
                <a:uFillTx/>
                <a:latin typeface="Arial" charset="0"/>
                <a:ea typeface="+mn-ea"/>
                <a:cs typeface="+mn-cs"/>
              </a:rPr>
              <a:t>Binnendifferenzierung</a:t>
            </a:r>
          </a:p>
          <a:p>
            <a:pPr marL="0" marR="0" lvl="0" indent="0" algn="l" defTabSz="914400" rtl="0" eaLnBrk="1" fontAlgn="base" latinLnBrk="0" hangingPunct="1">
              <a:lnSpc>
                <a:spcPct val="100000"/>
              </a:lnSpc>
              <a:spcBef>
                <a:spcPct val="0"/>
              </a:spcBef>
              <a:spcAft>
                <a:spcPct val="0"/>
              </a:spcAft>
              <a:buClrTx/>
              <a:buSzTx/>
              <a:buFontTx/>
              <a:buNone/>
              <a:tabLst/>
              <a:defRPr/>
            </a:pPr>
            <a:r>
              <a:rPr lang="de-DE" b="1" dirty="0" smtClean="0">
                <a:solidFill>
                  <a:srgbClr val="C00000"/>
                </a:solidFill>
              </a:rPr>
              <a:t>(</a:t>
            </a:r>
            <a:r>
              <a:rPr kumimoji="0" lang="de-DE" sz="1800" b="1" i="0" strike="noStrike" kern="1200" cap="none" spc="0" normalizeH="0" baseline="0" noProof="0" dirty="0" smtClean="0">
                <a:ln>
                  <a:noFill/>
                </a:ln>
                <a:solidFill>
                  <a:srgbClr val="C00000"/>
                </a:solidFill>
                <a:effectLst/>
                <a:uLnTx/>
                <a:uFillTx/>
              </a:rPr>
              <a:t>AVV </a:t>
            </a:r>
            <a:r>
              <a:rPr kumimoji="0" lang="de-DE" sz="1800" b="1" i="0" strike="noStrike" kern="1200" cap="none" spc="0" normalizeH="0" baseline="0" noProof="0" dirty="0" err="1" smtClean="0">
                <a:ln>
                  <a:noFill/>
                </a:ln>
                <a:solidFill>
                  <a:srgbClr val="C00000"/>
                </a:solidFill>
                <a:effectLst/>
                <a:uLnTx/>
                <a:uFillTx/>
              </a:rPr>
              <a:t>GeA</a:t>
            </a:r>
            <a:r>
              <a:rPr kumimoji="0" lang="de-DE" sz="1800" b="1" i="0" strike="noStrike" kern="1200" cap="none" spc="0" normalizeH="0" baseline="0" noProof="0" dirty="0" smtClean="0">
                <a:ln>
                  <a:noFill/>
                </a:ln>
                <a:solidFill>
                  <a:srgbClr val="C00000"/>
                </a:solidFill>
                <a:effectLst/>
                <a:uLnTx/>
                <a:uFillTx/>
              </a:rPr>
              <a:t> ab 1.1.2021):</a:t>
            </a:r>
            <a:endParaRPr kumimoji="0" lang="de-DE" sz="1800" b="1" i="0" strike="noStrike" kern="1200" cap="none" spc="0" normalizeH="0" baseline="0" noProof="0" dirty="0">
              <a:ln>
                <a:noFill/>
              </a:ln>
              <a:solidFill>
                <a:srgbClr val="C00000"/>
              </a:solidFill>
              <a:effectLst/>
              <a:uLnTx/>
              <a:uFillTx/>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900" b="0" i="0" u="sng"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N-Düngung 20% unter Bedarf</a:t>
            </a: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de-DE" sz="1400" b="1" i="0" u="none" strike="noStrike" kern="1200" cap="none" spc="0" normalizeH="0" baseline="0" noProof="0" dirty="0" smtClean="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Schlagbezogene N-Obergrenze</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1" i="0" u="none" strike="noStrike" kern="1200" cap="none" spc="0" normalizeH="0" baseline="0" noProof="0" dirty="0" smtClean="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Herbstdüngung nur noch in Ausnahmefällen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1" i="0" u="none" strike="noStrike" kern="1200" cap="none" spc="0" normalizeH="0" baseline="0" noProof="0" dirty="0" smtClean="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Begrenzung N-Düngung im Herbst auf Grünland</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1" i="0" u="none" strike="noStrike" kern="1200" cap="none" spc="0" normalizeH="0" baseline="0" noProof="0" dirty="0" smtClean="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Verpflichtender Zwischenfruchtanbau</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1" i="0" u="none" strike="noStrike" kern="1200" cap="none" spc="0" normalizeH="0" baseline="0" noProof="0" dirty="0" smtClean="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Sperrfristverlängerung für </a:t>
            </a:r>
            <a:r>
              <a:rPr kumimoji="0" lang="de-DE" sz="1400" b="1" i="0" u="none" strike="noStrike" kern="1200" cap="none" spc="0" normalizeH="0" baseline="0" noProof="0" dirty="0" err="1" smtClean="0">
                <a:ln>
                  <a:noFill/>
                </a:ln>
                <a:solidFill>
                  <a:srgbClr val="000000"/>
                </a:solidFill>
                <a:effectLst/>
                <a:uLnTx/>
                <a:uFillTx/>
                <a:latin typeface="Arial" charset="0"/>
                <a:ea typeface="+mn-ea"/>
                <a:cs typeface="+mn-cs"/>
              </a:rPr>
              <a:t>Festmist</a:t>
            </a:r>
            <a:endParaRPr kumimoji="0" lang="de-DE" sz="1400" b="1" i="0" u="none" strike="noStrike" kern="1200" cap="none" spc="0" normalizeH="0" baseline="0" noProof="0" dirty="0" smtClean="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1"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Verpflichtende Wirtschaftsdüngeranalysen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1" i="0" u="none" strike="noStrike" kern="1200" cap="none" spc="0" normalizeH="0" baseline="0" noProof="0" dirty="0" smtClean="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Schulungspflicht N-Düngung </a:t>
            </a:r>
            <a:b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br>
            <a:r>
              <a:rPr kumimoji="0" lang="de-DE" sz="1400" b="1" i="0" u="none" strike="noStrike" kern="1200" cap="none" spc="0" normalizeH="0" baseline="0" noProof="0" dirty="0" smtClean="0">
                <a:ln>
                  <a:noFill/>
                </a:ln>
                <a:solidFill>
                  <a:srgbClr val="000000"/>
                </a:solidFill>
                <a:effectLst/>
                <a:uLnTx/>
                <a:uFillTx/>
                <a:latin typeface="Arial" charset="0"/>
                <a:ea typeface="+mn-ea"/>
                <a:cs typeface="+mn-cs"/>
              </a:rPr>
              <a:t>alle 3 Jahre</a:t>
            </a:r>
            <a:endParaRPr kumimoji="0" lang="de-DE" sz="1400" b="1"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400" b="0"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endParaRPr kumimoji="0" lang="de-DE" sz="14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sng"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sng"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0"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34" name="Textfeld 3"/>
          <p:cNvSpPr txBox="1">
            <a:spLocks noChangeArrowheads="1"/>
          </p:cNvSpPr>
          <p:nvPr/>
        </p:nvSpPr>
        <p:spPr bwMode="auto">
          <a:xfrm>
            <a:off x="0" y="6519864"/>
            <a:ext cx="9144000" cy="246221"/>
          </a:xfrm>
          <a:prstGeom prst="rect">
            <a:avLst/>
          </a:prstGeom>
          <a:gradFill flip="none" rotWithShape="1">
            <a:gsLst>
              <a:gs pos="0">
                <a:schemeClr val="accent3">
                  <a:tint val="66000"/>
                  <a:satMod val="160000"/>
                </a:schemeClr>
              </a:gs>
              <a:gs pos="0">
                <a:srgbClr val="92D050"/>
              </a:gs>
              <a:gs pos="100000">
                <a:schemeClr val="accent3">
                  <a:tint val="23500"/>
                  <a:satMod val="160000"/>
                </a:schemeClr>
              </a:gs>
            </a:gsLst>
            <a:lin ang="0" scaled="1"/>
            <a:tileRect/>
          </a:gradFill>
          <a:ln>
            <a:noFill/>
          </a:ln>
        </p:spPr>
        <p:style>
          <a:lnRef idx="0">
            <a:scrgbClr r="0" g="0" b="0"/>
          </a:lnRef>
          <a:fillRef idx="0">
            <a:scrgbClr r="0" g="0" b="0"/>
          </a:fillRef>
          <a:effectRef idx="0">
            <a:scrgbClr r="0" g="0" b="0"/>
          </a:effectRef>
          <a:fontRef idx="minor">
            <a:schemeClr val="lt1"/>
          </a:fontRef>
        </p:style>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altLang="de-DE" sz="1000" b="1" i="0" u="none" strike="noStrike" kern="1200" cap="none" spc="0" normalizeH="0" baseline="0" noProof="0" dirty="0">
                <a:ln>
                  <a:noFill/>
                </a:ln>
                <a:solidFill>
                  <a:srgbClr val="000000"/>
                </a:solidFill>
                <a:effectLst/>
                <a:uLnTx/>
                <a:uFillTx/>
                <a:latin typeface="Arial" panose="020B0604020202020204" pitchFamily="34" charset="0"/>
                <a:ea typeface="+mn-ea"/>
                <a:cs typeface="+mn-cs"/>
              </a:rPr>
              <a:t>Team-Wasserrahmenrichtlinie: Beratungsregion Westmünsterland</a:t>
            </a:r>
          </a:p>
        </p:txBody>
      </p:sp>
      <p:grpSp>
        <p:nvGrpSpPr>
          <p:cNvPr id="35" name="Gruppieren 34"/>
          <p:cNvGrpSpPr/>
          <p:nvPr/>
        </p:nvGrpSpPr>
        <p:grpSpPr>
          <a:xfrm>
            <a:off x="283939" y="980728"/>
            <a:ext cx="5342749" cy="5046986"/>
            <a:chOff x="1547664" y="729733"/>
            <a:chExt cx="6056750" cy="5774242"/>
          </a:xfrm>
        </p:grpSpPr>
        <p:pic>
          <p:nvPicPr>
            <p:cNvPr id="36" name="Grafik 35"/>
            <p:cNvPicPr>
              <a:picLocks noChangeAspect="1"/>
            </p:cNvPicPr>
            <p:nvPr/>
          </p:nvPicPr>
          <p:blipFill rotWithShape="1">
            <a:blip r:embed="rId3"/>
            <a:srcRect l="38300" t="29840" r="24801" b="14000"/>
            <a:stretch/>
          </p:blipFill>
          <p:spPr>
            <a:xfrm>
              <a:off x="1547664" y="759840"/>
              <a:ext cx="6038705" cy="5744135"/>
            </a:xfrm>
            <a:prstGeom prst="rect">
              <a:avLst/>
            </a:prstGeom>
          </p:spPr>
        </p:pic>
        <p:pic>
          <p:nvPicPr>
            <p:cNvPr id="37" name="Grafik 36"/>
            <p:cNvPicPr/>
            <p:nvPr/>
          </p:nvPicPr>
          <p:blipFill rotWithShape="1">
            <a:blip r:embed="rId4"/>
            <a:srcRect l="81115" t="31569" r="1118" b="30319"/>
            <a:stretch/>
          </p:blipFill>
          <p:spPr bwMode="auto">
            <a:xfrm>
              <a:off x="5796136" y="729733"/>
              <a:ext cx="1808278" cy="2699267"/>
            </a:xfrm>
            <a:prstGeom prst="rect">
              <a:avLst/>
            </a:prstGeom>
            <a:ln>
              <a:noFill/>
            </a:ln>
            <a:extLst>
              <a:ext uri="{53640926-AAD7-44D8-BBD7-CCE9431645EC}">
                <a14:shadowObscured xmlns:a14="http://schemas.microsoft.com/office/drawing/2010/main"/>
              </a:ext>
            </a:extLst>
          </p:spPr>
        </p:pic>
      </p:grpSp>
    </p:spTree>
    <p:extLst>
      <p:ext uri="{BB962C8B-B14F-4D97-AF65-F5344CB8AC3E}">
        <p14:creationId xmlns:p14="http://schemas.microsoft.com/office/powerpoint/2010/main" val="387041141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6" name="Inhaltsplatzhalter 5"/>
          <p:cNvPicPr>
            <a:picLocks noGrp="1" noChangeAspect="1"/>
          </p:cNvPicPr>
          <p:nvPr>
            <p:ph idx="1"/>
          </p:nvPr>
        </p:nvPicPr>
        <p:blipFill>
          <a:blip r:embed="rId2"/>
          <a:stretch>
            <a:fillRect/>
          </a:stretch>
        </p:blipFill>
        <p:spPr>
          <a:xfrm>
            <a:off x="626077" y="657458"/>
            <a:ext cx="7979762" cy="5913208"/>
          </a:xfrm>
          <a:prstGeom prst="rect">
            <a:avLst/>
          </a:prstGeom>
        </p:spPr>
      </p:pic>
      <p:sp>
        <p:nvSpPr>
          <p:cNvPr id="4" name="Fußzeilenplatzhalter 3"/>
          <p:cNvSpPr>
            <a:spLocks noGrp="1"/>
          </p:cNvSpPr>
          <p:nvPr>
            <p:ph type="ftr" sz="quarter" idx="10"/>
          </p:nvPr>
        </p:nvSpPr>
        <p:spPr>
          <a:xfrm>
            <a:off x="0" y="6482533"/>
            <a:ext cx="9144000" cy="549275"/>
          </a:xfrm>
        </p:spPr>
        <p:txBody>
          <a:bodyPr/>
          <a:lstStyle/>
          <a:p>
            <a:pPr>
              <a:defRPr/>
            </a:pPr>
            <a:r>
              <a:rPr lang="de-DE" dirty="0" smtClean="0"/>
              <a:t>LK NRW-FB 61</a:t>
            </a:r>
            <a:endParaRPr lang="de-DE" dirty="0"/>
          </a:p>
        </p:txBody>
      </p:sp>
      <p:sp>
        <p:nvSpPr>
          <p:cNvPr id="5" name="Foliennummernplatzhalter 4"/>
          <p:cNvSpPr>
            <a:spLocks noGrp="1"/>
          </p:cNvSpPr>
          <p:nvPr>
            <p:ph type="sldNum" sz="quarter" idx="11"/>
          </p:nvPr>
        </p:nvSpPr>
        <p:spPr/>
        <p:txBody>
          <a:bodyPr/>
          <a:lstStyle/>
          <a:p>
            <a:pPr>
              <a:defRPr/>
            </a:pPr>
            <a:fld id="{DD30A32B-51A8-4DBC-A942-3854F512F165}" type="slidenum">
              <a:rPr lang="de-DE" smtClean="0"/>
              <a:pPr>
                <a:defRPr/>
              </a:pPr>
              <a:t>16</a:t>
            </a:fld>
            <a:endParaRPr lang="de-DE"/>
          </a:p>
        </p:txBody>
      </p:sp>
    </p:spTree>
    <p:extLst>
      <p:ext uri="{BB962C8B-B14F-4D97-AF65-F5344CB8AC3E}">
        <p14:creationId xmlns:p14="http://schemas.microsoft.com/office/powerpoint/2010/main" val="2267958843"/>
      </p:ext>
    </p:extLst>
  </p:cSld>
  <p:clrMapOvr>
    <a:masterClrMapping/>
  </p:clrMapOvr>
  <p:transition spd="med"/>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816745" y="262858"/>
            <a:ext cx="7288140" cy="834538"/>
          </a:xfrm>
        </p:spPr>
        <p:txBody>
          <a:bodyPr/>
          <a:lstStyle/>
          <a:p>
            <a:r>
              <a:rPr lang="de-DE" sz="2000" dirty="0" smtClean="0"/>
              <a:t> Nitratbelastete</a:t>
            </a:r>
            <a:r>
              <a:rPr lang="de-DE" dirty="0" smtClean="0"/>
              <a:t> </a:t>
            </a:r>
            <a:r>
              <a:rPr lang="de-DE" sz="2000" dirty="0" smtClean="0"/>
              <a:t>und   </a:t>
            </a:r>
            <a:r>
              <a:rPr lang="de-DE" sz="2000" dirty="0" err="1" smtClean="0"/>
              <a:t>eutrophierte</a:t>
            </a:r>
            <a:r>
              <a:rPr lang="de-DE" sz="2000" dirty="0" smtClean="0"/>
              <a:t> Feldblöcke </a:t>
            </a:r>
            <a:br>
              <a:rPr lang="de-DE" sz="2000" dirty="0" smtClean="0"/>
            </a:br>
            <a:r>
              <a:rPr lang="de-DE" sz="2000" dirty="0" smtClean="0"/>
              <a:t>im Kreis Coesfeld </a:t>
            </a:r>
            <a:r>
              <a:rPr lang="de-DE" sz="1800" dirty="0" smtClean="0">
                <a:latin typeface="Arial" pitchFamily="34" charset="0"/>
                <a:cs typeface="Arial" pitchFamily="34" charset="0"/>
              </a:rPr>
              <a:t>(</a:t>
            </a:r>
            <a:r>
              <a:rPr lang="de-DE" sz="1800" dirty="0" err="1" smtClean="0">
                <a:latin typeface="Arial" pitchFamily="34" charset="0"/>
                <a:cs typeface="Arial" pitchFamily="34" charset="0"/>
              </a:rPr>
              <a:t>DüV</a:t>
            </a:r>
            <a:r>
              <a:rPr lang="de-DE" sz="1800" dirty="0" smtClean="0">
                <a:latin typeface="Arial" pitchFamily="34" charset="0"/>
                <a:cs typeface="Arial" pitchFamily="34" charset="0"/>
              </a:rPr>
              <a:t>) -Grundwasser / Oberflächenwasser-</a:t>
            </a:r>
            <a:r>
              <a:rPr lang="de-DE" sz="1800" dirty="0">
                <a:latin typeface="Arial" pitchFamily="34" charset="0"/>
                <a:cs typeface="Arial" pitchFamily="34" charset="0"/>
              </a:rPr>
              <a:t/>
            </a:r>
            <a:br>
              <a:rPr lang="de-DE" sz="1800" dirty="0">
                <a:latin typeface="Arial" pitchFamily="34" charset="0"/>
                <a:cs typeface="Arial" pitchFamily="34" charset="0"/>
              </a:rPr>
            </a:br>
            <a:endParaRPr lang="de-DE" sz="1800" dirty="0"/>
          </a:p>
        </p:txBody>
      </p:sp>
      <p:pic>
        <p:nvPicPr>
          <p:cNvPr id="6" name="Inhaltsplatzhalter 5"/>
          <p:cNvPicPr>
            <a:picLocks noGrp="1" noChangeAspect="1"/>
          </p:cNvPicPr>
          <p:nvPr>
            <p:ph idx="1"/>
          </p:nvPr>
        </p:nvPicPr>
        <p:blipFill>
          <a:blip r:embed="rId3"/>
          <a:stretch>
            <a:fillRect/>
          </a:stretch>
        </p:blipFill>
        <p:spPr>
          <a:xfrm>
            <a:off x="816745" y="1034264"/>
            <a:ext cx="7457030" cy="5589933"/>
          </a:xfrm>
          <a:prstGeom prst="rect">
            <a:avLst/>
          </a:prstGeom>
        </p:spPr>
      </p:pic>
      <p:sp>
        <p:nvSpPr>
          <p:cNvPr id="4" name="Fußzeilenplatzhalter 3"/>
          <p:cNvSpPr>
            <a:spLocks noGrp="1"/>
          </p:cNvSpPr>
          <p:nvPr>
            <p:ph type="ftr" sz="quarter" idx="10"/>
          </p:nvPr>
        </p:nvSpPr>
        <p:spPr>
          <a:xfrm>
            <a:off x="115410" y="6561050"/>
            <a:ext cx="9028590" cy="296950"/>
          </a:xfrm>
        </p:spPr>
        <p:txBody>
          <a:bodyPr/>
          <a:lstStyle/>
          <a:p>
            <a:pPr>
              <a:defRPr/>
            </a:pPr>
            <a:r>
              <a:rPr lang="de-DE" dirty="0" smtClean="0">
                <a:solidFill>
                  <a:srgbClr val="000000"/>
                </a:solidFill>
              </a:rPr>
              <a:t>Bastian.Lenert@lwk.nrw.de</a:t>
            </a:r>
            <a:endParaRPr lang="de-DE" dirty="0">
              <a:solidFill>
                <a:srgbClr val="000000"/>
              </a:solidFill>
            </a:endParaRPr>
          </a:p>
        </p:txBody>
      </p:sp>
      <p:sp>
        <p:nvSpPr>
          <p:cNvPr id="5" name="Foliennummernplatzhalter 4"/>
          <p:cNvSpPr>
            <a:spLocks noGrp="1"/>
          </p:cNvSpPr>
          <p:nvPr>
            <p:ph type="sldNum" sz="quarter" idx="11"/>
          </p:nvPr>
        </p:nvSpPr>
        <p:spPr/>
        <p:txBody>
          <a:bodyPr/>
          <a:lstStyle/>
          <a:p>
            <a:pPr>
              <a:defRPr/>
            </a:pPr>
            <a:fld id="{5AC63783-6954-43D5-8497-053D4D97509A}" type="slidenum">
              <a:rPr lang="de-DE" smtClean="0">
                <a:solidFill>
                  <a:srgbClr val="000000"/>
                </a:solidFill>
              </a:rPr>
              <a:pPr>
                <a:defRPr/>
              </a:pPr>
              <a:t>17</a:t>
            </a:fld>
            <a:endParaRPr lang="de-DE">
              <a:solidFill>
                <a:srgbClr val="000000"/>
              </a:solidFill>
            </a:endParaRPr>
          </a:p>
        </p:txBody>
      </p:sp>
      <p:sp>
        <p:nvSpPr>
          <p:cNvPr id="8" name="Rechteck 7"/>
          <p:cNvSpPr/>
          <p:nvPr/>
        </p:nvSpPr>
        <p:spPr bwMode="auto">
          <a:xfrm>
            <a:off x="647856" y="339792"/>
            <a:ext cx="168889" cy="213064"/>
          </a:xfrm>
          <a:prstGeom prst="rect">
            <a:avLst/>
          </a:prstGeom>
          <a:solidFill>
            <a:srgbClr val="FFCCCC"/>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smtClean="0">
              <a:ln>
                <a:noFill/>
              </a:ln>
              <a:solidFill>
                <a:schemeClr val="tx1"/>
              </a:solidFill>
              <a:effectLst/>
              <a:latin typeface="Arial" charset="0"/>
            </a:endParaRPr>
          </a:p>
        </p:txBody>
      </p:sp>
      <p:sp>
        <p:nvSpPr>
          <p:cNvPr id="9" name="Rechteck 8"/>
          <p:cNvSpPr/>
          <p:nvPr/>
        </p:nvSpPr>
        <p:spPr bwMode="auto">
          <a:xfrm>
            <a:off x="3205718" y="349932"/>
            <a:ext cx="168889" cy="213064"/>
          </a:xfrm>
          <a:prstGeom prst="rect">
            <a:avLst/>
          </a:prstGeom>
          <a:solidFill>
            <a:schemeClr val="bg2">
              <a:lumMod val="40000"/>
              <a:lumOff val="6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111313014"/>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p:cNvSpPr>
            <a:spLocks noGrp="1"/>
          </p:cNvSpPr>
          <p:nvPr>
            <p:ph idx="1"/>
          </p:nvPr>
        </p:nvSpPr>
        <p:spPr>
          <a:xfrm>
            <a:off x="228600" y="1244500"/>
            <a:ext cx="8693458" cy="5253952"/>
          </a:xfrm>
        </p:spPr>
        <p:txBody>
          <a:bodyPr/>
          <a:lstStyle/>
          <a:p>
            <a:pPr marL="0" indent="0">
              <a:buNone/>
            </a:pPr>
            <a:endParaRPr lang="de-DE" dirty="0" smtClean="0"/>
          </a:p>
          <a:p>
            <a:pPr marL="0" indent="0">
              <a:buNone/>
            </a:pPr>
            <a:endParaRPr lang="de-DE" dirty="0"/>
          </a:p>
          <a:p>
            <a:pPr marL="0" indent="0">
              <a:buNone/>
            </a:pPr>
            <a:endParaRPr lang="de-DE" dirty="0" smtClean="0"/>
          </a:p>
          <a:p>
            <a:pPr marL="0" indent="0">
              <a:buNone/>
            </a:pPr>
            <a:endParaRPr lang="de-DE" dirty="0"/>
          </a:p>
          <a:p>
            <a:pPr marL="0" indent="0">
              <a:buNone/>
            </a:pPr>
            <a:endParaRPr lang="de-DE" dirty="0"/>
          </a:p>
        </p:txBody>
      </p:sp>
      <p:sp>
        <p:nvSpPr>
          <p:cNvPr id="3" name="Titel 2">
            <a:extLst>
              <a:ext uri="{FF2B5EF4-FFF2-40B4-BE49-F238E27FC236}">
                <a16:creationId xmlns:a16="http://schemas.microsoft.com/office/drawing/2014/main" id="{7CDC4BCC-CB43-CB40-8046-CAF1C9C27E97}"/>
              </a:ext>
            </a:extLst>
          </p:cNvPr>
          <p:cNvSpPr>
            <a:spLocks noGrp="1"/>
          </p:cNvSpPr>
          <p:nvPr>
            <p:ph type="title"/>
          </p:nvPr>
        </p:nvSpPr>
        <p:spPr>
          <a:xfrm>
            <a:off x="228600" y="271853"/>
            <a:ext cx="7249332" cy="1034793"/>
          </a:xfrm>
        </p:spPr>
        <p:txBody>
          <a:bodyPr/>
          <a:lstStyle/>
          <a:p>
            <a:r>
              <a:rPr lang="de-DE" sz="2000" dirty="0" smtClean="0">
                <a:latin typeface="Arial" pitchFamily="34" charset="0"/>
                <a:cs typeface="Arial" pitchFamily="34" charset="0"/>
              </a:rPr>
              <a:t>Übersicht </a:t>
            </a:r>
            <a:r>
              <a:rPr lang="de-DE" sz="2000" dirty="0" err="1" smtClean="0">
                <a:latin typeface="Arial" pitchFamily="34" charset="0"/>
                <a:cs typeface="Arial" pitchFamily="34" charset="0"/>
              </a:rPr>
              <a:t>Eutrophierte</a:t>
            </a:r>
            <a:r>
              <a:rPr lang="de-DE" sz="2000" dirty="0" smtClean="0">
                <a:latin typeface="Arial" pitchFamily="34" charset="0"/>
                <a:cs typeface="Arial" pitchFamily="34" charset="0"/>
              </a:rPr>
              <a:t> Gebiete nach §13a </a:t>
            </a:r>
            <a:r>
              <a:rPr lang="de-DE" sz="2000" dirty="0" err="1" smtClean="0">
                <a:latin typeface="Arial" pitchFamily="34" charset="0"/>
                <a:cs typeface="Arial" pitchFamily="34" charset="0"/>
              </a:rPr>
              <a:t>DüV</a:t>
            </a:r>
            <a:r>
              <a:rPr lang="de-DE" sz="2000" dirty="0" smtClean="0">
                <a:latin typeface="Arial" pitchFamily="34" charset="0"/>
                <a:cs typeface="Arial" pitchFamily="34" charset="0"/>
              </a:rPr>
              <a:t> </a:t>
            </a:r>
            <a:br>
              <a:rPr lang="de-DE" sz="2000" dirty="0" smtClean="0">
                <a:latin typeface="Arial" pitchFamily="34" charset="0"/>
                <a:cs typeface="Arial" pitchFamily="34" charset="0"/>
              </a:rPr>
            </a:br>
            <a:r>
              <a:rPr lang="de-DE" sz="2000" dirty="0" smtClean="0">
                <a:latin typeface="Arial" pitchFamily="34" charset="0"/>
                <a:cs typeface="Arial" pitchFamily="34" charset="0"/>
              </a:rPr>
              <a:t>im Kreis Coesfeld       </a:t>
            </a:r>
            <a:br>
              <a:rPr lang="de-DE" sz="2000" dirty="0" smtClean="0">
                <a:latin typeface="Arial" pitchFamily="34" charset="0"/>
                <a:cs typeface="Arial" pitchFamily="34" charset="0"/>
              </a:rPr>
            </a:br>
            <a:r>
              <a:rPr lang="de-DE" sz="2000" dirty="0" smtClean="0">
                <a:latin typeface="Arial" pitchFamily="34" charset="0"/>
                <a:cs typeface="Arial" pitchFamily="34" charset="0"/>
              </a:rPr>
              <a:t>                                        - Oberflächenwasser -</a:t>
            </a:r>
            <a:endParaRPr lang="de-DE" sz="2000" dirty="0">
              <a:latin typeface="Arial" pitchFamily="34" charset="0"/>
              <a:cs typeface="Arial" pitchFamily="34" charset="0"/>
            </a:endParaRPr>
          </a:p>
        </p:txBody>
      </p:sp>
      <p:pic>
        <p:nvPicPr>
          <p:cNvPr id="2" name="Grafik 1"/>
          <p:cNvPicPr>
            <a:picLocks noChangeAspect="1"/>
          </p:cNvPicPr>
          <p:nvPr/>
        </p:nvPicPr>
        <p:blipFill>
          <a:blip r:embed="rId2"/>
          <a:stretch>
            <a:fillRect/>
          </a:stretch>
        </p:blipFill>
        <p:spPr>
          <a:xfrm>
            <a:off x="386603" y="1327102"/>
            <a:ext cx="5700432" cy="5171350"/>
          </a:xfrm>
          <a:prstGeom prst="rect">
            <a:avLst/>
          </a:prstGeom>
        </p:spPr>
      </p:pic>
      <p:sp>
        <p:nvSpPr>
          <p:cNvPr id="5" name="Textfeld 4"/>
          <p:cNvSpPr txBox="1"/>
          <p:nvPr/>
        </p:nvSpPr>
        <p:spPr>
          <a:xfrm>
            <a:off x="4840941" y="1617573"/>
            <a:ext cx="4004622" cy="1323439"/>
          </a:xfrm>
          <a:prstGeom prst="rect">
            <a:avLst/>
          </a:prstGeom>
          <a:solidFill>
            <a:schemeClr val="bg1">
              <a:lumMod val="90000"/>
            </a:schemeClr>
          </a:solidFill>
        </p:spPr>
        <p:txBody>
          <a:bodyPr wrap="none" rtlCol="0">
            <a:spAutoFit/>
          </a:bodyPr>
          <a:lstStyle/>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600" b="1" i="0" u="none" strike="noStrike" kern="1200" cap="none" spc="0" normalizeH="0" baseline="0" noProof="0" dirty="0" smtClean="0">
                <a:ln>
                  <a:noFill/>
                </a:ln>
                <a:solidFill>
                  <a:srgbClr val="000000"/>
                </a:solidFill>
                <a:effectLst/>
                <a:uLnTx/>
                <a:uFillTx/>
                <a:latin typeface="Arial" charset="0"/>
                <a:ea typeface="+mn-ea"/>
                <a:cs typeface="+mn-cs"/>
              </a:rPr>
              <a:t>Verpflichtende</a:t>
            </a:r>
            <a:endParaRPr kumimoji="0" lang="de-DE" sz="1600" b="1" i="0" u="none" strike="noStrike" kern="1200" cap="none" spc="0" normalizeH="0" baseline="0" noProof="0" dirty="0">
              <a:ln>
                <a:noFill/>
              </a:ln>
              <a:solidFill>
                <a:srgbClr val="000000"/>
              </a:solidFill>
              <a:effectLst/>
              <a:uLnTx/>
              <a:uFillTx/>
              <a:latin typeface="Arial" charset="0"/>
              <a:ea typeface="+mn-ea"/>
              <a:cs typeface="+mn-cs"/>
            </a:endParaRP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600" b="1" i="0" u="none" strike="noStrike" kern="1200" cap="none" spc="0" normalizeH="0" baseline="0" noProof="0" dirty="0" smtClean="0">
                <a:ln>
                  <a:noFill/>
                </a:ln>
                <a:solidFill>
                  <a:srgbClr val="000000"/>
                </a:solidFill>
                <a:effectLst/>
                <a:uLnTx/>
                <a:uFillTx/>
                <a:latin typeface="Arial" charset="0"/>
                <a:ea typeface="+mn-ea"/>
                <a:cs typeface="+mn-cs"/>
              </a:rPr>
              <a:t>     Wirtschaftsdüngeranalysen</a:t>
            </a:r>
          </a:p>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de-DE" sz="1600" b="1" i="0" u="none" strike="noStrike" kern="1200" cap="none" spc="0" normalizeH="0" baseline="0" noProof="0" dirty="0">
              <a:ln>
                <a:noFill/>
              </a:ln>
              <a:solidFill>
                <a:srgbClr val="000000"/>
              </a:solidFill>
              <a:effectLst/>
              <a:uLnTx/>
              <a:uFillTx/>
              <a:latin typeface="Arial" charset="0"/>
              <a:ea typeface="+mn-ea"/>
              <a:cs typeface="+mn-cs"/>
            </a:endParaRPr>
          </a:p>
          <a:p>
            <a:pPr marL="285750" marR="0" lvl="0" indent="-285750" algn="l" defTabSz="914400" rtl="0" eaLnBrk="1" fontAlgn="base" latinLnBrk="0" hangingPunct="1">
              <a:lnSpc>
                <a:spcPct val="100000"/>
              </a:lnSpc>
              <a:spcBef>
                <a:spcPct val="0"/>
              </a:spcBef>
              <a:spcAft>
                <a:spcPct val="0"/>
              </a:spcAft>
              <a:buClrTx/>
              <a:buSzTx/>
              <a:buFont typeface="Arial" panose="020B0604020202020204" pitchFamily="34" charset="0"/>
              <a:buChar char="•"/>
              <a:tabLst/>
              <a:defRPr/>
            </a:pPr>
            <a:r>
              <a:rPr kumimoji="0" lang="de-DE" sz="1600" b="1" i="0" u="none" strike="noStrike" kern="1200" cap="none" spc="0" normalizeH="0" baseline="0" noProof="0" dirty="0" smtClean="0">
                <a:ln>
                  <a:noFill/>
                </a:ln>
                <a:solidFill>
                  <a:srgbClr val="000000"/>
                </a:solidFill>
                <a:effectLst/>
                <a:uLnTx/>
                <a:uFillTx/>
                <a:latin typeface="Arial" charset="0"/>
                <a:ea typeface="+mn-ea"/>
                <a:cs typeface="+mn-cs"/>
              </a:rPr>
              <a:t>Schulungspflicht N- und P-Düngung</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600" b="1" i="0" u="none" strike="noStrike" kern="1200" cap="none" spc="0" normalizeH="0" baseline="0" noProof="0" dirty="0" smtClean="0">
                <a:ln>
                  <a:noFill/>
                </a:ln>
                <a:solidFill>
                  <a:srgbClr val="000000"/>
                </a:solidFill>
                <a:effectLst/>
                <a:uLnTx/>
                <a:uFillTx/>
                <a:latin typeface="Arial" charset="0"/>
                <a:ea typeface="+mn-ea"/>
                <a:cs typeface="+mn-cs"/>
              </a:rPr>
              <a:t>     alle 3 Jahre</a:t>
            </a:r>
          </a:p>
        </p:txBody>
      </p:sp>
      <p:sp>
        <p:nvSpPr>
          <p:cNvPr id="4" name="Textfeld 3"/>
          <p:cNvSpPr txBox="1"/>
          <p:nvPr/>
        </p:nvSpPr>
        <p:spPr>
          <a:xfrm>
            <a:off x="6843252" y="5770486"/>
            <a:ext cx="2370338" cy="646331"/>
          </a:xfrm>
          <a:prstGeom prst="rect">
            <a:avLst/>
          </a:prstGeom>
          <a:noFill/>
        </p:spPr>
        <p:txBody>
          <a:bodyPr wrap="square" rtlCol="0">
            <a:spAutoFit/>
          </a:bodyPr>
          <a:lstStyle/>
          <a:p>
            <a:r>
              <a:rPr lang="de-DE" dirty="0" smtClean="0"/>
              <a:t>Suchkulisse des LANUV NRW</a:t>
            </a:r>
            <a:endParaRPr lang="de-DE" dirty="0"/>
          </a:p>
        </p:txBody>
      </p:sp>
      <p:sp>
        <p:nvSpPr>
          <p:cNvPr id="6" name="Rechteck 5"/>
          <p:cNvSpPr/>
          <p:nvPr/>
        </p:nvSpPr>
        <p:spPr bwMode="auto">
          <a:xfrm>
            <a:off x="6507332" y="5877017"/>
            <a:ext cx="335920" cy="216634"/>
          </a:xfrm>
          <a:prstGeom prst="rect">
            <a:avLst/>
          </a:prstGeom>
          <a:solidFill>
            <a:schemeClr val="bg1">
              <a:lumMod val="90000"/>
            </a:schemeClr>
          </a:solidFill>
          <a:ln w="9525" cap="flat" cmpd="sng" algn="ctr">
            <a:solidFill>
              <a:schemeClr val="tx1"/>
            </a:solidFill>
            <a:prstDash val="solid"/>
            <a:round/>
            <a:headEnd type="none" w="med" len="med"/>
            <a:tailEnd type="none" w="med" len="med"/>
          </a:ln>
          <a:effectLs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smtClean="0">
              <a:ln>
                <a:noFill/>
              </a:ln>
              <a:solidFill>
                <a:schemeClr val="tx1"/>
              </a:solidFill>
              <a:effectLst/>
              <a:latin typeface="Arial" charset="0"/>
            </a:endParaRPr>
          </a:p>
        </p:txBody>
      </p:sp>
    </p:spTree>
    <p:extLst>
      <p:ext uri="{BB962C8B-B14F-4D97-AF65-F5344CB8AC3E}">
        <p14:creationId xmlns:p14="http://schemas.microsoft.com/office/powerpoint/2010/main" val="3566185230"/>
      </p:ext>
    </p:extLst>
  </p:cSld>
  <p:clrMapOvr>
    <a:masterClrMapping/>
  </p:clrMapOvr>
  <p:transition spd="med"/>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539750" y="110332"/>
            <a:ext cx="8064500" cy="504825"/>
          </a:xfrm>
        </p:spPr>
        <p:txBody>
          <a:bodyPr/>
          <a:lstStyle/>
          <a:p>
            <a:r>
              <a:rPr lang="de-DE" dirty="0" err="1" smtClean="0"/>
              <a:t>Eutrophierte</a:t>
            </a:r>
            <a:r>
              <a:rPr lang="de-DE" dirty="0" smtClean="0"/>
              <a:t> Gebietskulisse </a:t>
            </a:r>
            <a:r>
              <a:rPr lang="de-DE" sz="2000" dirty="0">
                <a:latin typeface="Arial" pitchFamily="34" charset="0"/>
                <a:cs typeface="Arial" pitchFamily="34" charset="0"/>
              </a:rPr>
              <a:t>(</a:t>
            </a:r>
            <a:r>
              <a:rPr lang="de-DE" sz="2000" dirty="0" err="1">
                <a:latin typeface="Arial" pitchFamily="34" charset="0"/>
                <a:cs typeface="Arial" pitchFamily="34" charset="0"/>
              </a:rPr>
              <a:t>DüV</a:t>
            </a:r>
            <a:r>
              <a:rPr lang="de-DE" sz="2000" dirty="0" smtClean="0">
                <a:latin typeface="Arial" pitchFamily="34" charset="0"/>
                <a:cs typeface="Arial" pitchFamily="34" charset="0"/>
              </a:rPr>
              <a:t>)</a:t>
            </a:r>
            <a:r>
              <a:rPr lang="de-DE" sz="2000" dirty="0" smtClean="0"/>
              <a:t> </a:t>
            </a:r>
            <a:br>
              <a:rPr lang="de-DE" sz="2000" dirty="0" smtClean="0"/>
            </a:br>
            <a:r>
              <a:rPr lang="de-DE" sz="1800" dirty="0" smtClean="0"/>
              <a:t>im Kreis Coesfeld 2021</a:t>
            </a:r>
            <a:endParaRPr lang="de-DE" sz="1800" dirty="0"/>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4114744083"/>
              </p:ext>
            </p:extLst>
          </p:nvPr>
        </p:nvGraphicFramePr>
        <p:xfrm>
          <a:off x="539750" y="939800"/>
          <a:ext cx="8064500" cy="5676969"/>
        </p:xfrm>
        <a:graphic>
          <a:graphicData uri="http://schemas.openxmlformats.org/drawingml/2006/table">
            <a:tbl>
              <a:tblPr firstRow="1" bandRow="1">
                <a:tableStyleId>{5C22544A-7EE6-4342-B048-85BDC9FD1C3A}</a:tableStyleId>
              </a:tblPr>
              <a:tblGrid>
                <a:gridCol w="1832747">
                  <a:extLst>
                    <a:ext uri="{9D8B030D-6E8A-4147-A177-3AD203B41FA5}">
                      <a16:colId xmlns:a16="http://schemas.microsoft.com/office/drawing/2014/main" val="1652998887"/>
                    </a:ext>
                  </a:extLst>
                </a:gridCol>
                <a:gridCol w="1754660">
                  <a:extLst>
                    <a:ext uri="{9D8B030D-6E8A-4147-A177-3AD203B41FA5}">
                      <a16:colId xmlns:a16="http://schemas.microsoft.com/office/drawing/2014/main" val="1307280866"/>
                    </a:ext>
                  </a:extLst>
                </a:gridCol>
                <a:gridCol w="1902940">
                  <a:extLst>
                    <a:ext uri="{9D8B030D-6E8A-4147-A177-3AD203B41FA5}">
                      <a16:colId xmlns:a16="http://schemas.microsoft.com/office/drawing/2014/main" val="800007133"/>
                    </a:ext>
                  </a:extLst>
                </a:gridCol>
                <a:gridCol w="2365873">
                  <a:extLst>
                    <a:ext uri="{9D8B030D-6E8A-4147-A177-3AD203B41FA5}">
                      <a16:colId xmlns:a16="http://schemas.microsoft.com/office/drawing/2014/main" val="2691498290"/>
                    </a:ext>
                  </a:extLst>
                </a:gridCol>
                <a:gridCol w="208280">
                  <a:extLst>
                    <a:ext uri="{9D8B030D-6E8A-4147-A177-3AD203B41FA5}">
                      <a16:colId xmlns:a16="http://schemas.microsoft.com/office/drawing/2014/main" val="4096608778"/>
                    </a:ext>
                  </a:extLst>
                </a:gridCol>
              </a:tblGrid>
              <a:tr h="856049">
                <a:tc>
                  <a:txBody>
                    <a:bodyPr/>
                    <a:lstStyle/>
                    <a:p>
                      <a:r>
                        <a:rPr lang="de-DE" dirty="0" smtClean="0">
                          <a:solidFill>
                            <a:schemeClr val="tx1"/>
                          </a:solidFill>
                        </a:rPr>
                        <a:t>Gemeinde</a:t>
                      </a:r>
                      <a:endParaRPr lang="de-DE" dirty="0">
                        <a:solidFill>
                          <a:schemeClr val="tx1"/>
                        </a:solidFill>
                      </a:endParaRPr>
                    </a:p>
                  </a:txBody>
                  <a:tcPr/>
                </a:tc>
                <a:tc>
                  <a:txBody>
                    <a:bodyPr/>
                    <a:lstStyle/>
                    <a:p>
                      <a:pPr algn="ctr"/>
                      <a:r>
                        <a:rPr lang="de-DE" dirty="0" err="1" smtClean="0">
                          <a:solidFill>
                            <a:schemeClr val="tx1"/>
                          </a:solidFill>
                        </a:rPr>
                        <a:t>Landw</a:t>
                      </a:r>
                      <a:r>
                        <a:rPr lang="de-DE" dirty="0" smtClean="0">
                          <a:solidFill>
                            <a:schemeClr val="tx1"/>
                          </a:solidFill>
                        </a:rPr>
                        <a:t>. </a:t>
                      </a:r>
                      <a:br>
                        <a:rPr lang="de-DE" dirty="0" smtClean="0">
                          <a:solidFill>
                            <a:schemeClr val="tx1"/>
                          </a:solidFill>
                        </a:rPr>
                      </a:br>
                      <a:r>
                        <a:rPr lang="de-DE" dirty="0" smtClean="0">
                          <a:solidFill>
                            <a:schemeClr val="tx1"/>
                          </a:solidFill>
                        </a:rPr>
                        <a:t>Fläche ha</a:t>
                      </a:r>
                      <a:endParaRPr lang="de-DE" dirty="0">
                        <a:solidFill>
                          <a:schemeClr val="tx1"/>
                        </a:solidFill>
                      </a:endParaRPr>
                    </a:p>
                  </a:txBody>
                  <a:tcPr/>
                </a:tc>
                <a:tc>
                  <a:txBody>
                    <a:bodyPr/>
                    <a:lstStyle/>
                    <a:p>
                      <a:pPr algn="ctr"/>
                      <a:r>
                        <a:rPr lang="de-DE" dirty="0" err="1" smtClean="0">
                          <a:solidFill>
                            <a:schemeClr val="tx1"/>
                          </a:solidFill>
                        </a:rPr>
                        <a:t>Eutrophierte</a:t>
                      </a:r>
                      <a:r>
                        <a:rPr lang="de-DE" dirty="0" smtClean="0">
                          <a:solidFill>
                            <a:schemeClr val="tx1"/>
                          </a:solidFill>
                        </a:rPr>
                        <a:t/>
                      </a:r>
                      <a:br>
                        <a:rPr lang="de-DE" dirty="0" smtClean="0">
                          <a:solidFill>
                            <a:schemeClr val="tx1"/>
                          </a:solidFill>
                        </a:rPr>
                      </a:br>
                      <a:r>
                        <a:rPr lang="de-DE" dirty="0" smtClean="0">
                          <a:solidFill>
                            <a:schemeClr val="tx1"/>
                          </a:solidFill>
                        </a:rPr>
                        <a:t>Flächen ha</a:t>
                      </a:r>
                      <a:br>
                        <a:rPr lang="de-DE" dirty="0" smtClean="0">
                          <a:solidFill>
                            <a:schemeClr val="tx1"/>
                          </a:solidFill>
                        </a:rPr>
                      </a:br>
                      <a:r>
                        <a:rPr lang="de-DE" sz="1200" dirty="0" smtClean="0">
                          <a:solidFill>
                            <a:schemeClr val="tx1"/>
                          </a:solidFill>
                        </a:rPr>
                        <a:t>ab 3/2021</a:t>
                      </a:r>
                      <a:endParaRPr lang="de-DE" sz="1200" dirty="0">
                        <a:solidFill>
                          <a:schemeClr val="tx1"/>
                        </a:solidFill>
                      </a:endParaRP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de-DE" dirty="0" err="1" smtClean="0">
                          <a:solidFill>
                            <a:schemeClr val="tx1"/>
                          </a:solidFill>
                        </a:rPr>
                        <a:t>Eutrophierte</a:t>
                      </a:r>
                      <a:r>
                        <a:rPr lang="de-DE" dirty="0" smtClean="0">
                          <a:solidFill>
                            <a:schemeClr val="tx1"/>
                          </a:solidFill>
                        </a:rPr>
                        <a:t/>
                      </a:r>
                      <a:br>
                        <a:rPr lang="de-DE" dirty="0" smtClean="0">
                          <a:solidFill>
                            <a:schemeClr val="tx1"/>
                          </a:solidFill>
                        </a:rPr>
                      </a:br>
                      <a:r>
                        <a:rPr lang="de-DE" dirty="0" smtClean="0">
                          <a:solidFill>
                            <a:schemeClr val="tx1"/>
                          </a:solidFill>
                        </a:rPr>
                        <a:t>Flächen % der LF</a:t>
                      </a:r>
                      <a:br>
                        <a:rPr lang="de-DE" dirty="0" smtClean="0">
                          <a:solidFill>
                            <a:schemeClr val="tx1"/>
                          </a:solidFill>
                        </a:rPr>
                      </a:br>
                      <a:r>
                        <a:rPr lang="de-DE" sz="1200" dirty="0" smtClean="0">
                          <a:solidFill>
                            <a:schemeClr val="tx1"/>
                          </a:solidFill>
                        </a:rPr>
                        <a:t>ab 3/2021</a:t>
                      </a:r>
                      <a:endParaRPr lang="de-DE" dirty="0">
                        <a:solidFill>
                          <a:schemeClr val="tx1"/>
                        </a:solidFill>
                      </a:endParaRPr>
                    </a:p>
                  </a:txBody>
                  <a:tcPr/>
                </a:tc>
                <a:tc>
                  <a:txBody>
                    <a:bodyPr/>
                    <a:lstStyle/>
                    <a:p>
                      <a:endParaRPr lang="de-DE" dirty="0">
                        <a:solidFill>
                          <a:schemeClr val="tx1"/>
                        </a:solidFill>
                      </a:endParaRPr>
                    </a:p>
                  </a:txBody>
                  <a:tcPr/>
                </a:tc>
                <a:extLst>
                  <a:ext uri="{0D108BD9-81ED-4DB2-BD59-A6C34878D82A}">
                    <a16:rowId xmlns:a16="http://schemas.microsoft.com/office/drawing/2014/main" val="1432092530"/>
                  </a:ext>
                </a:extLst>
              </a:tr>
              <a:tr h="370840">
                <a:tc>
                  <a:txBody>
                    <a:bodyPr/>
                    <a:lstStyle/>
                    <a:p>
                      <a:r>
                        <a:rPr lang="de-DE" dirty="0" smtClean="0"/>
                        <a:t>Ascheberg</a:t>
                      </a:r>
                      <a:endParaRPr lang="de-DE" dirty="0"/>
                    </a:p>
                  </a:txBody>
                  <a:tcPr/>
                </a:tc>
                <a:tc>
                  <a:txBody>
                    <a:bodyPr/>
                    <a:lstStyle/>
                    <a:p>
                      <a:pPr algn="r"/>
                      <a:r>
                        <a:rPr lang="de-DE" dirty="0" smtClean="0"/>
                        <a:t>7.454</a:t>
                      </a:r>
                      <a:endParaRPr lang="de-DE" dirty="0"/>
                    </a:p>
                  </a:txBody>
                  <a:tcPr/>
                </a:tc>
                <a:tc>
                  <a:txBody>
                    <a:bodyPr/>
                    <a:lstStyle/>
                    <a:p>
                      <a:pPr algn="r"/>
                      <a:r>
                        <a:rPr lang="de-DE" dirty="0" smtClean="0"/>
                        <a:t>654</a:t>
                      </a:r>
                      <a:endParaRPr lang="de-DE" dirty="0"/>
                    </a:p>
                  </a:txBody>
                  <a:tcPr>
                    <a:solidFill>
                      <a:schemeClr val="accent1"/>
                    </a:solidFill>
                  </a:tcPr>
                </a:tc>
                <a:tc>
                  <a:txBody>
                    <a:bodyPr/>
                    <a:lstStyle/>
                    <a:p>
                      <a:pPr algn="ctr"/>
                      <a:r>
                        <a:rPr lang="de-DE" dirty="0" smtClean="0"/>
                        <a:t>9</a:t>
                      </a:r>
                      <a:endParaRPr lang="de-DE" dirty="0"/>
                    </a:p>
                  </a:txBody>
                  <a:tcPr/>
                </a:tc>
                <a:tc>
                  <a:txBody>
                    <a:bodyPr/>
                    <a:lstStyle/>
                    <a:p>
                      <a:pPr algn="ctr"/>
                      <a:endParaRPr lang="de-DE"/>
                    </a:p>
                  </a:txBody>
                  <a:tcPr/>
                </a:tc>
                <a:extLst>
                  <a:ext uri="{0D108BD9-81ED-4DB2-BD59-A6C34878D82A}">
                    <a16:rowId xmlns:a16="http://schemas.microsoft.com/office/drawing/2014/main" val="4185117537"/>
                  </a:ext>
                </a:extLst>
              </a:tr>
              <a:tr h="370840">
                <a:tc>
                  <a:txBody>
                    <a:bodyPr/>
                    <a:lstStyle/>
                    <a:p>
                      <a:r>
                        <a:rPr lang="de-DE" dirty="0" smtClean="0"/>
                        <a:t>Billerbeck</a:t>
                      </a:r>
                      <a:endParaRPr lang="de-DE" dirty="0"/>
                    </a:p>
                  </a:txBody>
                  <a:tcPr/>
                </a:tc>
                <a:tc>
                  <a:txBody>
                    <a:bodyPr/>
                    <a:lstStyle/>
                    <a:p>
                      <a:pPr algn="r"/>
                      <a:r>
                        <a:rPr lang="de-DE" dirty="0" smtClean="0"/>
                        <a:t>6.699</a:t>
                      </a:r>
                      <a:endParaRPr lang="de-DE" dirty="0"/>
                    </a:p>
                  </a:txBody>
                  <a:tcPr/>
                </a:tc>
                <a:tc>
                  <a:txBody>
                    <a:bodyPr/>
                    <a:lstStyle/>
                    <a:p>
                      <a:pPr algn="r"/>
                      <a:r>
                        <a:rPr lang="de-DE" dirty="0" smtClean="0"/>
                        <a:t>4.190</a:t>
                      </a:r>
                      <a:endParaRPr lang="de-DE" dirty="0"/>
                    </a:p>
                  </a:txBody>
                  <a:tcPr>
                    <a:solidFill>
                      <a:schemeClr val="accent1"/>
                    </a:solidFill>
                  </a:tcPr>
                </a:tc>
                <a:tc>
                  <a:txBody>
                    <a:bodyPr/>
                    <a:lstStyle/>
                    <a:p>
                      <a:pPr algn="ctr"/>
                      <a:r>
                        <a:rPr lang="de-DE" dirty="0" smtClean="0"/>
                        <a:t>63</a:t>
                      </a:r>
                      <a:endParaRPr lang="de-DE" dirty="0"/>
                    </a:p>
                  </a:txBody>
                  <a:tcPr/>
                </a:tc>
                <a:tc>
                  <a:txBody>
                    <a:bodyPr/>
                    <a:lstStyle/>
                    <a:p>
                      <a:pPr algn="ctr"/>
                      <a:endParaRPr lang="de-DE"/>
                    </a:p>
                  </a:txBody>
                  <a:tcPr/>
                </a:tc>
                <a:extLst>
                  <a:ext uri="{0D108BD9-81ED-4DB2-BD59-A6C34878D82A}">
                    <a16:rowId xmlns:a16="http://schemas.microsoft.com/office/drawing/2014/main" val="2433524914"/>
                  </a:ext>
                </a:extLst>
              </a:tr>
              <a:tr h="370840">
                <a:tc>
                  <a:txBody>
                    <a:bodyPr/>
                    <a:lstStyle/>
                    <a:p>
                      <a:r>
                        <a:rPr lang="de-DE" dirty="0" smtClean="0"/>
                        <a:t>Coesfeld</a:t>
                      </a:r>
                      <a:endParaRPr lang="de-DE" dirty="0"/>
                    </a:p>
                  </a:txBody>
                  <a:tcPr/>
                </a:tc>
                <a:tc>
                  <a:txBody>
                    <a:bodyPr/>
                    <a:lstStyle/>
                    <a:p>
                      <a:pPr algn="r"/>
                      <a:r>
                        <a:rPr lang="de-DE" dirty="0" smtClean="0"/>
                        <a:t>8.919</a:t>
                      </a:r>
                      <a:endParaRPr lang="de-DE" dirty="0"/>
                    </a:p>
                  </a:txBody>
                  <a:tcPr/>
                </a:tc>
                <a:tc>
                  <a:txBody>
                    <a:bodyPr/>
                    <a:lstStyle/>
                    <a:p>
                      <a:pPr algn="r"/>
                      <a:r>
                        <a:rPr lang="de-DE" dirty="0" smtClean="0"/>
                        <a:t>2.931</a:t>
                      </a:r>
                      <a:endParaRPr lang="de-DE" dirty="0"/>
                    </a:p>
                  </a:txBody>
                  <a:tcPr>
                    <a:solidFill>
                      <a:schemeClr val="accent1"/>
                    </a:solidFill>
                  </a:tcPr>
                </a:tc>
                <a:tc>
                  <a:txBody>
                    <a:bodyPr/>
                    <a:lstStyle/>
                    <a:p>
                      <a:pPr algn="ctr"/>
                      <a:r>
                        <a:rPr lang="de-DE" dirty="0" smtClean="0"/>
                        <a:t>33</a:t>
                      </a:r>
                      <a:endParaRPr lang="de-DE" dirty="0"/>
                    </a:p>
                  </a:txBody>
                  <a:tcPr/>
                </a:tc>
                <a:tc>
                  <a:txBody>
                    <a:bodyPr/>
                    <a:lstStyle/>
                    <a:p>
                      <a:pPr algn="ctr"/>
                      <a:endParaRPr lang="de-DE"/>
                    </a:p>
                  </a:txBody>
                  <a:tcPr/>
                </a:tc>
                <a:extLst>
                  <a:ext uri="{0D108BD9-81ED-4DB2-BD59-A6C34878D82A}">
                    <a16:rowId xmlns:a16="http://schemas.microsoft.com/office/drawing/2014/main" val="3336142842"/>
                  </a:ext>
                </a:extLst>
              </a:tr>
              <a:tr h="370840">
                <a:tc>
                  <a:txBody>
                    <a:bodyPr/>
                    <a:lstStyle/>
                    <a:p>
                      <a:r>
                        <a:rPr lang="de-DE" dirty="0" smtClean="0"/>
                        <a:t>Dülmen</a:t>
                      </a:r>
                      <a:endParaRPr lang="de-DE" dirty="0"/>
                    </a:p>
                  </a:txBody>
                  <a:tcPr/>
                </a:tc>
                <a:tc>
                  <a:txBody>
                    <a:bodyPr/>
                    <a:lstStyle/>
                    <a:p>
                      <a:pPr algn="r"/>
                      <a:r>
                        <a:rPr lang="de-DE" dirty="0" smtClean="0"/>
                        <a:t>11.853</a:t>
                      </a:r>
                      <a:endParaRPr lang="de-DE" dirty="0"/>
                    </a:p>
                  </a:txBody>
                  <a:tcPr/>
                </a:tc>
                <a:tc>
                  <a:txBody>
                    <a:bodyPr/>
                    <a:lstStyle/>
                    <a:p>
                      <a:pPr algn="r"/>
                      <a:r>
                        <a:rPr lang="de-DE" dirty="0" smtClean="0"/>
                        <a:t>6.311</a:t>
                      </a:r>
                      <a:endParaRPr lang="de-DE" dirty="0"/>
                    </a:p>
                  </a:txBody>
                  <a:tcPr>
                    <a:solidFill>
                      <a:schemeClr val="accent1"/>
                    </a:solidFill>
                  </a:tcPr>
                </a:tc>
                <a:tc>
                  <a:txBody>
                    <a:bodyPr/>
                    <a:lstStyle/>
                    <a:p>
                      <a:pPr algn="ctr"/>
                      <a:r>
                        <a:rPr lang="de-DE" dirty="0" smtClean="0"/>
                        <a:t>53</a:t>
                      </a:r>
                      <a:endParaRPr lang="de-DE" dirty="0"/>
                    </a:p>
                  </a:txBody>
                  <a:tcPr/>
                </a:tc>
                <a:tc>
                  <a:txBody>
                    <a:bodyPr/>
                    <a:lstStyle/>
                    <a:p>
                      <a:pPr algn="ctr"/>
                      <a:endParaRPr lang="de-DE"/>
                    </a:p>
                  </a:txBody>
                  <a:tcPr/>
                </a:tc>
                <a:extLst>
                  <a:ext uri="{0D108BD9-81ED-4DB2-BD59-A6C34878D82A}">
                    <a16:rowId xmlns:a16="http://schemas.microsoft.com/office/drawing/2014/main" val="2113577711"/>
                  </a:ext>
                </a:extLst>
              </a:tr>
              <a:tr h="370840">
                <a:tc>
                  <a:txBody>
                    <a:bodyPr/>
                    <a:lstStyle/>
                    <a:p>
                      <a:r>
                        <a:rPr lang="de-DE" dirty="0" err="1" smtClean="0"/>
                        <a:t>Havixbeck</a:t>
                      </a:r>
                      <a:endParaRPr lang="de-DE" dirty="0"/>
                    </a:p>
                  </a:txBody>
                  <a:tcPr/>
                </a:tc>
                <a:tc>
                  <a:txBody>
                    <a:bodyPr/>
                    <a:lstStyle/>
                    <a:p>
                      <a:pPr algn="r"/>
                      <a:r>
                        <a:rPr lang="de-DE" dirty="0" smtClean="0"/>
                        <a:t>3.617</a:t>
                      </a:r>
                      <a:endParaRPr lang="de-DE" dirty="0"/>
                    </a:p>
                  </a:txBody>
                  <a:tcPr/>
                </a:tc>
                <a:tc>
                  <a:txBody>
                    <a:bodyPr/>
                    <a:lstStyle/>
                    <a:p>
                      <a:pPr algn="r"/>
                      <a:r>
                        <a:rPr lang="de-DE" dirty="0" smtClean="0"/>
                        <a:t>800</a:t>
                      </a:r>
                      <a:endParaRPr lang="de-DE" dirty="0"/>
                    </a:p>
                  </a:txBody>
                  <a:tcPr>
                    <a:solidFill>
                      <a:schemeClr val="accent1"/>
                    </a:solidFill>
                  </a:tcPr>
                </a:tc>
                <a:tc>
                  <a:txBody>
                    <a:bodyPr/>
                    <a:lstStyle/>
                    <a:p>
                      <a:pPr algn="ctr"/>
                      <a:r>
                        <a:rPr lang="de-DE" dirty="0" smtClean="0"/>
                        <a:t>22</a:t>
                      </a:r>
                      <a:endParaRPr lang="de-DE" dirty="0"/>
                    </a:p>
                  </a:txBody>
                  <a:tcPr/>
                </a:tc>
                <a:tc>
                  <a:txBody>
                    <a:bodyPr/>
                    <a:lstStyle/>
                    <a:p>
                      <a:pPr algn="ctr"/>
                      <a:endParaRPr lang="de-DE"/>
                    </a:p>
                  </a:txBody>
                  <a:tcPr/>
                </a:tc>
                <a:extLst>
                  <a:ext uri="{0D108BD9-81ED-4DB2-BD59-A6C34878D82A}">
                    <a16:rowId xmlns:a16="http://schemas.microsoft.com/office/drawing/2014/main" val="4091017587"/>
                  </a:ext>
                </a:extLst>
              </a:tr>
              <a:tr h="370840">
                <a:tc>
                  <a:txBody>
                    <a:bodyPr/>
                    <a:lstStyle/>
                    <a:p>
                      <a:r>
                        <a:rPr lang="de-DE" dirty="0" smtClean="0"/>
                        <a:t>Lüdinghausen</a:t>
                      </a:r>
                      <a:endParaRPr lang="de-DE" dirty="0"/>
                    </a:p>
                  </a:txBody>
                  <a:tcPr/>
                </a:tc>
                <a:tc>
                  <a:txBody>
                    <a:bodyPr/>
                    <a:lstStyle/>
                    <a:p>
                      <a:pPr algn="r"/>
                      <a:r>
                        <a:rPr lang="de-DE" dirty="0" smtClean="0"/>
                        <a:t>8.670</a:t>
                      </a:r>
                      <a:endParaRPr lang="de-DE" dirty="0"/>
                    </a:p>
                  </a:txBody>
                  <a:tcPr/>
                </a:tc>
                <a:tc>
                  <a:txBody>
                    <a:bodyPr/>
                    <a:lstStyle/>
                    <a:p>
                      <a:pPr algn="r"/>
                      <a:r>
                        <a:rPr lang="de-DE" dirty="0" smtClean="0"/>
                        <a:t>4.225</a:t>
                      </a:r>
                      <a:endParaRPr lang="de-DE" dirty="0"/>
                    </a:p>
                  </a:txBody>
                  <a:tcPr>
                    <a:solidFill>
                      <a:schemeClr val="accent1"/>
                    </a:solidFill>
                  </a:tcPr>
                </a:tc>
                <a:tc>
                  <a:txBody>
                    <a:bodyPr/>
                    <a:lstStyle/>
                    <a:p>
                      <a:pPr algn="ctr"/>
                      <a:r>
                        <a:rPr lang="de-DE" dirty="0" smtClean="0"/>
                        <a:t>49</a:t>
                      </a:r>
                      <a:endParaRPr lang="de-DE" dirty="0"/>
                    </a:p>
                  </a:txBody>
                  <a:tcPr/>
                </a:tc>
                <a:tc>
                  <a:txBody>
                    <a:bodyPr/>
                    <a:lstStyle/>
                    <a:p>
                      <a:pPr algn="ctr"/>
                      <a:endParaRPr lang="de-DE"/>
                    </a:p>
                  </a:txBody>
                  <a:tcPr/>
                </a:tc>
                <a:extLst>
                  <a:ext uri="{0D108BD9-81ED-4DB2-BD59-A6C34878D82A}">
                    <a16:rowId xmlns:a16="http://schemas.microsoft.com/office/drawing/2014/main" val="2048080212"/>
                  </a:ext>
                </a:extLst>
              </a:tr>
              <a:tr h="370840">
                <a:tc>
                  <a:txBody>
                    <a:bodyPr/>
                    <a:lstStyle/>
                    <a:p>
                      <a:r>
                        <a:rPr lang="de-DE" dirty="0" smtClean="0"/>
                        <a:t>Nordkirchen</a:t>
                      </a:r>
                      <a:endParaRPr lang="de-DE" dirty="0"/>
                    </a:p>
                  </a:txBody>
                  <a:tcPr/>
                </a:tc>
                <a:tc>
                  <a:txBody>
                    <a:bodyPr/>
                    <a:lstStyle/>
                    <a:p>
                      <a:pPr algn="r"/>
                      <a:r>
                        <a:rPr lang="de-DE" dirty="0" smtClean="0"/>
                        <a:t>3.449</a:t>
                      </a:r>
                      <a:endParaRPr lang="de-DE" dirty="0"/>
                    </a:p>
                  </a:txBody>
                  <a:tcPr/>
                </a:tc>
                <a:tc>
                  <a:txBody>
                    <a:bodyPr/>
                    <a:lstStyle/>
                    <a:p>
                      <a:pPr algn="r"/>
                      <a:r>
                        <a:rPr lang="de-DE" dirty="0" smtClean="0"/>
                        <a:t>2.492</a:t>
                      </a:r>
                      <a:endParaRPr lang="de-DE" dirty="0"/>
                    </a:p>
                  </a:txBody>
                  <a:tcPr>
                    <a:solidFill>
                      <a:schemeClr val="accent1"/>
                    </a:solidFill>
                  </a:tcPr>
                </a:tc>
                <a:tc>
                  <a:txBody>
                    <a:bodyPr/>
                    <a:lstStyle/>
                    <a:p>
                      <a:pPr algn="ctr"/>
                      <a:r>
                        <a:rPr lang="de-DE" dirty="0" smtClean="0"/>
                        <a:t>72</a:t>
                      </a:r>
                      <a:endParaRPr lang="de-DE" dirty="0"/>
                    </a:p>
                  </a:txBody>
                  <a:tcPr/>
                </a:tc>
                <a:tc>
                  <a:txBody>
                    <a:bodyPr/>
                    <a:lstStyle/>
                    <a:p>
                      <a:pPr algn="ctr"/>
                      <a:endParaRPr lang="de-DE"/>
                    </a:p>
                  </a:txBody>
                  <a:tcPr/>
                </a:tc>
                <a:extLst>
                  <a:ext uri="{0D108BD9-81ED-4DB2-BD59-A6C34878D82A}">
                    <a16:rowId xmlns:a16="http://schemas.microsoft.com/office/drawing/2014/main" val="2087367412"/>
                  </a:ext>
                </a:extLst>
              </a:tr>
              <a:tr h="370840">
                <a:tc>
                  <a:txBody>
                    <a:bodyPr/>
                    <a:lstStyle/>
                    <a:p>
                      <a:r>
                        <a:rPr lang="de-DE" dirty="0" err="1" smtClean="0"/>
                        <a:t>Nottuln</a:t>
                      </a:r>
                      <a:endParaRPr lang="de-DE" dirty="0"/>
                    </a:p>
                  </a:txBody>
                  <a:tcPr/>
                </a:tc>
                <a:tc>
                  <a:txBody>
                    <a:bodyPr/>
                    <a:lstStyle/>
                    <a:p>
                      <a:pPr algn="r"/>
                      <a:r>
                        <a:rPr lang="de-DE" dirty="0" smtClean="0"/>
                        <a:t>6.067</a:t>
                      </a:r>
                      <a:endParaRPr lang="de-DE" dirty="0"/>
                    </a:p>
                  </a:txBody>
                  <a:tcPr/>
                </a:tc>
                <a:tc>
                  <a:txBody>
                    <a:bodyPr/>
                    <a:lstStyle/>
                    <a:p>
                      <a:pPr algn="r"/>
                      <a:r>
                        <a:rPr lang="de-DE" dirty="0" smtClean="0"/>
                        <a:t>2.983</a:t>
                      </a:r>
                      <a:endParaRPr lang="de-DE" dirty="0"/>
                    </a:p>
                  </a:txBody>
                  <a:tcPr>
                    <a:solidFill>
                      <a:schemeClr val="accent1"/>
                    </a:solidFill>
                  </a:tcPr>
                </a:tc>
                <a:tc>
                  <a:txBody>
                    <a:bodyPr/>
                    <a:lstStyle/>
                    <a:p>
                      <a:pPr algn="ctr"/>
                      <a:r>
                        <a:rPr lang="de-DE" dirty="0" smtClean="0"/>
                        <a:t>49</a:t>
                      </a:r>
                      <a:endParaRPr lang="de-DE" dirty="0"/>
                    </a:p>
                  </a:txBody>
                  <a:tcPr/>
                </a:tc>
                <a:tc>
                  <a:txBody>
                    <a:bodyPr/>
                    <a:lstStyle/>
                    <a:p>
                      <a:pPr algn="ctr"/>
                      <a:endParaRPr lang="de-DE" dirty="0"/>
                    </a:p>
                  </a:txBody>
                  <a:tcPr/>
                </a:tc>
                <a:extLst>
                  <a:ext uri="{0D108BD9-81ED-4DB2-BD59-A6C34878D82A}">
                    <a16:rowId xmlns:a16="http://schemas.microsoft.com/office/drawing/2014/main" val="584834233"/>
                  </a:ext>
                </a:extLst>
              </a:tr>
              <a:tr h="370840">
                <a:tc>
                  <a:txBody>
                    <a:bodyPr/>
                    <a:lstStyle/>
                    <a:p>
                      <a:r>
                        <a:rPr lang="de-DE" dirty="0" smtClean="0"/>
                        <a:t>Olfen</a:t>
                      </a:r>
                      <a:endParaRPr lang="de-DE" dirty="0"/>
                    </a:p>
                  </a:txBody>
                  <a:tcPr/>
                </a:tc>
                <a:tc>
                  <a:txBody>
                    <a:bodyPr/>
                    <a:lstStyle/>
                    <a:p>
                      <a:pPr algn="r"/>
                      <a:r>
                        <a:rPr lang="de-DE" dirty="0" smtClean="0"/>
                        <a:t>2.990</a:t>
                      </a:r>
                      <a:endParaRPr lang="de-DE" dirty="0"/>
                    </a:p>
                  </a:txBody>
                  <a:tcPr/>
                </a:tc>
                <a:tc>
                  <a:txBody>
                    <a:bodyPr/>
                    <a:lstStyle/>
                    <a:p>
                      <a:pPr algn="r"/>
                      <a:r>
                        <a:rPr lang="de-DE" dirty="0" smtClean="0"/>
                        <a:t>0</a:t>
                      </a:r>
                      <a:endParaRPr lang="de-DE" dirty="0"/>
                    </a:p>
                  </a:txBody>
                  <a:tcPr>
                    <a:solidFill>
                      <a:schemeClr val="accent1"/>
                    </a:solidFill>
                  </a:tcPr>
                </a:tc>
                <a:tc>
                  <a:txBody>
                    <a:bodyPr/>
                    <a:lstStyle/>
                    <a:p>
                      <a:pPr algn="ctr"/>
                      <a:r>
                        <a:rPr lang="de-DE" dirty="0" smtClean="0"/>
                        <a:t>0</a:t>
                      </a:r>
                      <a:endParaRPr lang="de-DE" dirty="0"/>
                    </a:p>
                  </a:txBody>
                  <a:tcPr/>
                </a:tc>
                <a:tc>
                  <a:txBody>
                    <a:bodyPr/>
                    <a:lstStyle/>
                    <a:p>
                      <a:pPr algn="ctr"/>
                      <a:endParaRPr lang="de-DE" dirty="0"/>
                    </a:p>
                  </a:txBody>
                  <a:tcPr/>
                </a:tc>
                <a:extLst>
                  <a:ext uri="{0D108BD9-81ED-4DB2-BD59-A6C34878D82A}">
                    <a16:rowId xmlns:a16="http://schemas.microsoft.com/office/drawing/2014/main" val="672333275"/>
                  </a:ext>
                </a:extLst>
              </a:tr>
              <a:tr h="370840">
                <a:tc>
                  <a:txBody>
                    <a:bodyPr/>
                    <a:lstStyle/>
                    <a:p>
                      <a:r>
                        <a:rPr lang="de-DE" dirty="0" smtClean="0"/>
                        <a:t>Rosendahl</a:t>
                      </a:r>
                      <a:endParaRPr lang="de-DE" dirty="0"/>
                    </a:p>
                  </a:txBody>
                  <a:tcPr/>
                </a:tc>
                <a:tc>
                  <a:txBody>
                    <a:bodyPr/>
                    <a:lstStyle/>
                    <a:p>
                      <a:pPr algn="r"/>
                      <a:r>
                        <a:rPr lang="de-DE" dirty="0" smtClean="0"/>
                        <a:t>6.537</a:t>
                      </a:r>
                      <a:endParaRPr lang="de-DE" dirty="0"/>
                    </a:p>
                  </a:txBody>
                  <a:tcPr/>
                </a:tc>
                <a:tc>
                  <a:txBody>
                    <a:bodyPr/>
                    <a:lstStyle/>
                    <a:p>
                      <a:pPr algn="r"/>
                      <a:r>
                        <a:rPr lang="de-DE" dirty="0" smtClean="0"/>
                        <a:t>4.413</a:t>
                      </a:r>
                      <a:endParaRPr lang="de-DE" dirty="0"/>
                    </a:p>
                  </a:txBody>
                  <a:tcPr>
                    <a:solidFill>
                      <a:schemeClr val="accent1"/>
                    </a:solidFill>
                  </a:tcPr>
                </a:tc>
                <a:tc>
                  <a:txBody>
                    <a:bodyPr/>
                    <a:lstStyle/>
                    <a:p>
                      <a:pPr algn="ctr"/>
                      <a:r>
                        <a:rPr lang="de-DE" dirty="0" smtClean="0"/>
                        <a:t>68</a:t>
                      </a:r>
                      <a:endParaRPr lang="de-DE" dirty="0"/>
                    </a:p>
                  </a:txBody>
                  <a:tcPr/>
                </a:tc>
                <a:tc>
                  <a:txBody>
                    <a:bodyPr/>
                    <a:lstStyle/>
                    <a:p>
                      <a:pPr algn="ctr"/>
                      <a:endParaRPr lang="de-DE" dirty="0"/>
                    </a:p>
                  </a:txBody>
                  <a:tcPr/>
                </a:tc>
                <a:extLst>
                  <a:ext uri="{0D108BD9-81ED-4DB2-BD59-A6C34878D82A}">
                    <a16:rowId xmlns:a16="http://schemas.microsoft.com/office/drawing/2014/main" val="1417342797"/>
                  </a:ext>
                </a:extLst>
              </a:tr>
              <a:tr h="370840">
                <a:tc>
                  <a:txBody>
                    <a:bodyPr/>
                    <a:lstStyle/>
                    <a:p>
                      <a:r>
                        <a:rPr lang="de-DE" dirty="0" smtClean="0"/>
                        <a:t>Senden</a:t>
                      </a:r>
                      <a:endParaRPr lang="de-DE" dirty="0"/>
                    </a:p>
                  </a:txBody>
                  <a:tcPr/>
                </a:tc>
                <a:tc>
                  <a:txBody>
                    <a:bodyPr/>
                    <a:lstStyle/>
                    <a:p>
                      <a:pPr algn="r"/>
                      <a:r>
                        <a:rPr lang="de-DE" dirty="0" smtClean="0"/>
                        <a:t>6.926</a:t>
                      </a:r>
                      <a:endParaRPr lang="de-DE" dirty="0"/>
                    </a:p>
                  </a:txBody>
                  <a:tcPr/>
                </a:tc>
                <a:tc>
                  <a:txBody>
                    <a:bodyPr/>
                    <a:lstStyle/>
                    <a:p>
                      <a:pPr algn="r"/>
                      <a:r>
                        <a:rPr lang="de-DE" dirty="0" smtClean="0"/>
                        <a:t>3.647</a:t>
                      </a:r>
                      <a:endParaRPr lang="de-DE" dirty="0"/>
                    </a:p>
                  </a:txBody>
                  <a:tcPr>
                    <a:solidFill>
                      <a:schemeClr val="accent1"/>
                    </a:solidFill>
                  </a:tcPr>
                </a:tc>
                <a:tc>
                  <a:txBody>
                    <a:bodyPr/>
                    <a:lstStyle/>
                    <a:p>
                      <a:pPr algn="ctr"/>
                      <a:r>
                        <a:rPr lang="de-DE" dirty="0" smtClean="0"/>
                        <a:t>53</a:t>
                      </a:r>
                      <a:endParaRPr lang="de-DE" dirty="0"/>
                    </a:p>
                  </a:txBody>
                  <a:tcPr/>
                </a:tc>
                <a:tc>
                  <a:txBody>
                    <a:bodyPr/>
                    <a:lstStyle/>
                    <a:p>
                      <a:pPr algn="ctr"/>
                      <a:endParaRPr lang="de-DE" dirty="0"/>
                    </a:p>
                  </a:txBody>
                  <a:tcPr/>
                </a:tc>
                <a:extLst>
                  <a:ext uri="{0D108BD9-81ED-4DB2-BD59-A6C34878D82A}">
                    <a16:rowId xmlns:a16="http://schemas.microsoft.com/office/drawing/2014/main" val="1480489651"/>
                  </a:ext>
                </a:extLst>
              </a:tr>
              <a:tr h="370840">
                <a:tc>
                  <a:txBody>
                    <a:bodyPr/>
                    <a:lstStyle/>
                    <a:p>
                      <a:r>
                        <a:rPr lang="de-DE" b="1" dirty="0" smtClean="0"/>
                        <a:t>Kreis Coesfeld</a:t>
                      </a:r>
                      <a:endParaRPr lang="de-DE" b="1" dirty="0"/>
                    </a:p>
                  </a:txBody>
                  <a:tcPr/>
                </a:tc>
                <a:tc>
                  <a:txBody>
                    <a:bodyPr/>
                    <a:lstStyle/>
                    <a:p>
                      <a:pPr algn="r"/>
                      <a:r>
                        <a:rPr lang="de-DE" b="1" dirty="0" smtClean="0"/>
                        <a:t>73.182</a:t>
                      </a:r>
                      <a:endParaRPr lang="de-DE" b="1" dirty="0"/>
                    </a:p>
                  </a:txBody>
                  <a:tcPr/>
                </a:tc>
                <a:tc>
                  <a:txBody>
                    <a:bodyPr/>
                    <a:lstStyle/>
                    <a:p>
                      <a:pPr algn="r"/>
                      <a:r>
                        <a:rPr lang="de-DE" b="1" dirty="0" smtClean="0"/>
                        <a:t>32.646</a:t>
                      </a:r>
                      <a:endParaRPr lang="de-DE" b="1" dirty="0"/>
                    </a:p>
                  </a:txBody>
                  <a:tcPr>
                    <a:solidFill>
                      <a:schemeClr val="accent1"/>
                    </a:solidFill>
                  </a:tcPr>
                </a:tc>
                <a:tc>
                  <a:txBody>
                    <a:bodyPr/>
                    <a:lstStyle/>
                    <a:p>
                      <a:pPr algn="ctr"/>
                      <a:r>
                        <a:rPr lang="de-DE" b="1" dirty="0" smtClean="0"/>
                        <a:t>45</a:t>
                      </a:r>
                      <a:endParaRPr lang="de-DE" b="1" dirty="0"/>
                    </a:p>
                  </a:txBody>
                  <a:tcPr/>
                </a:tc>
                <a:tc>
                  <a:txBody>
                    <a:bodyPr/>
                    <a:lstStyle/>
                    <a:p>
                      <a:pPr algn="ctr"/>
                      <a:endParaRPr lang="de-DE" dirty="0"/>
                    </a:p>
                  </a:txBody>
                  <a:tcPr/>
                </a:tc>
                <a:extLst>
                  <a:ext uri="{0D108BD9-81ED-4DB2-BD59-A6C34878D82A}">
                    <a16:rowId xmlns:a16="http://schemas.microsoft.com/office/drawing/2014/main" val="184806810"/>
                  </a:ext>
                </a:extLst>
              </a:tr>
              <a:tr h="370840">
                <a:tc>
                  <a:txBody>
                    <a:bodyPr/>
                    <a:lstStyle/>
                    <a:p>
                      <a:endParaRPr lang="de-DE"/>
                    </a:p>
                  </a:txBody>
                  <a:tcPr/>
                </a:tc>
                <a:tc>
                  <a:txBody>
                    <a:bodyPr/>
                    <a:lstStyle/>
                    <a:p>
                      <a:pPr algn="r"/>
                      <a:endParaRPr lang="de-DE" dirty="0"/>
                    </a:p>
                  </a:txBody>
                  <a:tcPr/>
                </a:tc>
                <a:tc>
                  <a:txBody>
                    <a:bodyPr/>
                    <a:lstStyle/>
                    <a:p>
                      <a:pPr algn="r"/>
                      <a:endParaRPr lang="de-DE" dirty="0"/>
                    </a:p>
                  </a:txBody>
                  <a:tcPr>
                    <a:solidFill>
                      <a:schemeClr val="accent1"/>
                    </a:solidFill>
                  </a:tcPr>
                </a:tc>
                <a:tc>
                  <a:txBody>
                    <a:bodyPr/>
                    <a:lstStyle/>
                    <a:p>
                      <a:pPr algn="r"/>
                      <a:endParaRPr lang="de-DE" dirty="0"/>
                    </a:p>
                  </a:txBody>
                  <a:tcPr/>
                </a:tc>
                <a:tc>
                  <a:txBody>
                    <a:bodyPr/>
                    <a:lstStyle/>
                    <a:p>
                      <a:endParaRPr lang="de-DE" dirty="0"/>
                    </a:p>
                  </a:txBody>
                  <a:tcPr/>
                </a:tc>
                <a:extLst>
                  <a:ext uri="{0D108BD9-81ED-4DB2-BD59-A6C34878D82A}">
                    <a16:rowId xmlns:a16="http://schemas.microsoft.com/office/drawing/2014/main" val="1775447135"/>
                  </a:ext>
                </a:extLst>
              </a:tr>
            </a:tbl>
          </a:graphicData>
        </a:graphic>
      </p:graphicFrame>
      <p:sp>
        <p:nvSpPr>
          <p:cNvPr id="4" name="Fußzeilenplatzhalter 3"/>
          <p:cNvSpPr>
            <a:spLocks noGrp="1"/>
          </p:cNvSpPr>
          <p:nvPr>
            <p:ph type="ftr" sz="quarter" idx="10"/>
          </p:nvPr>
        </p:nvSpPr>
        <p:spPr>
          <a:xfrm>
            <a:off x="0" y="6639402"/>
            <a:ext cx="2371212" cy="186372"/>
          </a:xfrm>
        </p:spPr>
        <p:txBody>
          <a:bodyPr/>
          <a:lstStyle/>
          <a:p>
            <a:pPr>
              <a:defRPr/>
            </a:pPr>
            <a:r>
              <a:rPr lang="de-DE" dirty="0" smtClean="0">
                <a:solidFill>
                  <a:srgbClr val="000000"/>
                </a:solidFill>
              </a:rPr>
              <a:t>Fuad.Hussein@lwk.nrw.de</a:t>
            </a:r>
            <a:endParaRPr lang="de-DE" dirty="0">
              <a:solidFill>
                <a:srgbClr val="000000"/>
              </a:solidFill>
            </a:endParaRPr>
          </a:p>
        </p:txBody>
      </p:sp>
      <p:sp>
        <p:nvSpPr>
          <p:cNvPr id="5" name="Foliennummernplatzhalter 4"/>
          <p:cNvSpPr>
            <a:spLocks noGrp="1"/>
          </p:cNvSpPr>
          <p:nvPr>
            <p:ph type="sldNum" sz="quarter" idx="11"/>
          </p:nvPr>
        </p:nvSpPr>
        <p:spPr/>
        <p:txBody>
          <a:bodyPr/>
          <a:lstStyle/>
          <a:p>
            <a:pPr>
              <a:defRPr/>
            </a:pPr>
            <a:fld id="{5AC63783-6954-43D5-8497-053D4D97509A}" type="slidenum">
              <a:rPr lang="de-DE" smtClean="0">
                <a:solidFill>
                  <a:srgbClr val="000000"/>
                </a:solidFill>
              </a:rPr>
              <a:pPr>
                <a:defRPr/>
              </a:pPr>
              <a:t>19</a:t>
            </a:fld>
            <a:endParaRPr lang="de-DE">
              <a:solidFill>
                <a:srgbClr val="000000"/>
              </a:solidFill>
            </a:endParaRPr>
          </a:p>
        </p:txBody>
      </p:sp>
      <p:sp>
        <p:nvSpPr>
          <p:cNvPr id="3" name="Textfeld 2"/>
          <p:cNvSpPr txBox="1"/>
          <p:nvPr/>
        </p:nvSpPr>
        <p:spPr>
          <a:xfrm>
            <a:off x="539750" y="1795849"/>
            <a:ext cx="8064500" cy="4069492"/>
          </a:xfrm>
          <a:prstGeom prst="rect">
            <a:avLst/>
          </a:prstGeom>
          <a:solidFill>
            <a:schemeClr val="bg1"/>
          </a:solidFill>
        </p:spPr>
        <p:txBody>
          <a:bodyPr wrap="square" rtlCol="0">
            <a:spAutoFit/>
          </a:bodyPr>
          <a:lstStyle/>
          <a:p>
            <a:endParaRPr lang="de-DE" dirty="0"/>
          </a:p>
        </p:txBody>
      </p:sp>
    </p:spTree>
    <p:extLst>
      <p:ext uri="{BB962C8B-B14F-4D97-AF65-F5344CB8AC3E}">
        <p14:creationId xmlns:p14="http://schemas.microsoft.com/office/powerpoint/2010/main" val="351288620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p:cNvSpPr>
            <a:spLocks noGrp="1"/>
          </p:cNvSpPr>
          <p:nvPr>
            <p:ph idx="1"/>
          </p:nvPr>
        </p:nvSpPr>
        <p:spPr>
          <a:xfrm>
            <a:off x="228600" y="1244500"/>
            <a:ext cx="8693458" cy="5253952"/>
          </a:xfrm>
        </p:spPr>
        <p:txBody>
          <a:bodyPr/>
          <a:lstStyle/>
          <a:p>
            <a:pPr marL="0" indent="0">
              <a:buNone/>
            </a:pPr>
            <a:endParaRPr lang="de-DE" dirty="0" smtClean="0"/>
          </a:p>
          <a:p>
            <a:pPr marL="0" indent="0">
              <a:buNone/>
            </a:pPr>
            <a:endParaRPr lang="de-DE" dirty="0"/>
          </a:p>
          <a:p>
            <a:pPr marL="0" indent="0">
              <a:buNone/>
            </a:pPr>
            <a:endParaRPr lang="de-DE" dirty="0" smtClean="0"/>
          </a:p>
          <a:p>
            <a:pPr marL="0" indent="0">
              <a:buNone/>
            </a:pPr>
            <a:endParaRPr lang="de-DE" dirty="0"/>
          </a:p>
          <a:p>
            <a:pPr marL="0" indent="0">
              <a:buNone/>
            </a:pPr>
            <a:endParaRPr lang="de-DE" dirty="0"/>
          </a:p>
        </p:txBody>
      </p:sp>
      <p:sp>
        <p:nvSpPr>
          <p:cNvPr id="3" name="Titel 2">
            <a:extLst>
              <a:ext uri="{FF2B5EF4-FFF2-40B4-BE49-F238E27FC236}">
                <a16:creationId xmlns:a16="http://schemas.microsoft.com/office/drawing/2014/main" id="{7CDC4BCC-CB43-CB40-8046-CAF1C9C27E97}"/>
              </a:ext>
            </a:extLst>
          </p:cNvPr>
          <p:cNvSpPr>
            <a:spLocks noGrp="1"/>
          </p:cNvSpPr>
          <p:nvPr>
            <p:ph type="title"/>
          </p:nvPr>
        </p:nvSpPr>
        <p:spPr>
          <a:xfrm>
            <a:off x="529033" y="165642"/>
            <a:ext cx="8467165" cy="650785"/>
          </a:xfrm>
        </p:spPr>
        <p:txBody>
          <a:bodyPr/>
          <a:lstStyle/>
          <a:p>
            <a:r>
              <a:rPr lang="de-DE" sz="2000" dirty="0" smtClean="0">
                <a:latin typeface="Arial" pitchFamily="34" charset="0"/>
                <a:cs typeface="Arial" pitchFamily="34" charset="0"/>
              </a:rPr>
              <a:t>WRRL-Oberflächengewässer</a:t>
            </a:r>
            <a:br>
              <a:rPr lang="de-DE" sz="2000" dirty="0" smtClean="0">
                <a:latin typeface="Arial" pitchFamily="34" charset="0"/>
                <a:cs typeface="Arial" pitchFamily="34" charset="0"/>
              </a:rPr>
            </a:br>
            <a:r>
              <a:rPr lang="de-DE" sz="2000" dirty="0" smtClean="0">
                <a:latin typeface="Arial" pitchFamily="34" charset="0"/>
                <a:cs typeface="Arial" pitchFamily="34" charset="0"/>
              </a:rPr>
              <a:t>Programmmaßnahmen </a:t>
            </a:r>
            <a:r>
              <a:rPr lang="de-DE" sz="2000" dirty="0">
                <a:latin typeface="Arial" pitchFamily="34" charset="0"/>
                <a:cs typeface="Arial" pitchFamily="34" charset="0"/>
              </a:rPr>
              <a:t>(freiwillig</a:t>
            </a:r>
            <a:r>
              <a:rPr lang="de-DE" sz="2000" dirty="0" smtClean="0">
                <a:latin typeface="Arial" pitchFamily="34" charset="0"/>
                <a:cs typeface="Arial" pitchFamily="34" charset="0"/>
              </a:rPr>
              <a:t>)</a:t>
            </a:r>
            <a:r>
              <a:rPr lang="de-DE" sz="1000" dirty="0" smtClean="0">
                <a:latin typeface="Arial" pitchFamily="34" charset="0"/>
                <a:cs typeface="Arial" pitchFamily="34" charset="0"/>
              </a:rPr>
              <a:t/>
            </a:r>
            <a:br>
              <a:rPr lang="de-DE" sz="1000" dirty="0" smtClean="0">
                <a:latin typeface="Arial" pitchFamily="34" charset="0"/>
                <a:cs typeface="Arial" pitchFamily="34" charset="0"/>
              </a:rPr>
            </a:br>
            <a:r>
              <a:rPr lang="de-DE" sz="1000" dirty="0">
                <a:latin typeface="Arial" pitchFamily="34" charset="0"/>
                <a:cs typeface="Arial" pitchFamily="34" charset="0"/>
              </a:rPr>
              <a:t/>
            </a:r>
            <a:br>
              <a:rPr lang="de-DE" sz="1000" dirty="0">
                <a:latin typeface="Arial" pitchFamily="34" charset="0"/>
                <a:cs typeface="Arial" pitchFamily="34" charset="0"/>
              </a:rPr>
            </a:br>
            <a:r>
              <a:rPr lang="de-DE" sz="2000" dirty="0" smtClean="0">
                <a:latin typeface="Arial" pitchFamily="34" charset="0"/>
                <a:cs typeface="Arial" pitchFamily="34" charset="0"/>
              </a:rPr>
              <a:t>3. Bewirtschaftungsplan</a:t>
            </a:r>
            <a:endParaRPr lang="de-DE" sz="2000" dirty="0">
              <a:latin typeface="Arial" pitchFamily="34" charset="0"/>
              <a:cs typeface="Arial" pitchFamily="34" charset="0"/>
            </a:endParaRPr>
          </a:p>
        </p:txBody>
      </p:sp>
      <p:graphicFrame>
        <p:nvGraphicFramePr>
          <p:cNvPr id="6" name="Inhaltsplatzhalter 4"/>
          <p:cNvGraphicFramePr>
            <a:graphicFrameLocks/>
          </p:cNvGraphicFramePr>
          <p:nvPr>
            <p:extLst>
              <p:ext uri="{D42A27DB-BD31-4B8C-83A1-F6EECF244321}">
                <p14:modId xmlns:p14="http://schemas.microsoft.com/office/powerpoint/2010/main" val="1635686037"/>
              </p:ext>
            </p:extLst>
          </p:nvPr>
        </p:nvGraphicFramePr>
        <p:xfrm>
          <a:off x="454893" y="1449861"/>
          <a:ext cx="8260739" cy="4794420"/>
        </p:xfrm>
        <a:graphic>
          <a:graphicData uri="http://schemas.openxmlformats.org/drawingml/2006/table">
            <a:tbl>
              <a:tblPr firstRow="1" bandRow="1">
                <a:tableStyleId>{5C22544A-7EE6-4342-B048-85BDC9FD1C3A}</a:tableStyleId>
              </a:tblPr>
              <a:tblGrid>
                <a:gridCol w="1106201">
                  <a:extLst>
                    <a:ext uri="{9D8B030D-6E8A-4147-A177-3AD203B41FA5}">
                      <a16:colId xmlns:a16="http://schemas.microsoft.com/office/drawing/2014/main" val="20000"/>
                    </a:ext>
                  </a:extLst>
                </a:gridCol>
                <a:gridCol w="7154538">
                  <a:extLst>
                    <a:ext uri="{9D8B030D-6E8A-4147-A177-3AD203B41FA5}">
                      <a16:colId xmlns:a16="http://schemas.microsoft.com/office/drawing/2014/main" val="20001"/>
                    </a:ext>
                  </a:extLst>
                </a:gridCol>
              </a:tblGrid>
              <a:tr h="677738">
                <a:tc>
                  <a:txBody>
                    <a:bodyPr/>
                    <a:lstStyle/>
                    <a:p>
                      <a:pPr algn="ctr"/>
                      <a:r>
                        <a:rPr lang="de-DE" sz="1400" b="1" dirty="0" smtClean="0">
                          <a:solidFill>
                            <a:schemeClr val="tx1"/>
                          </a:solidFill>
                        </a:rPr>
                        <a:t>27</a:t>
                      </a:r>
                    </a:p>
                  </a:txBody>
                  <a:tcPr marL="68580" marR="68580" marT="34291" marB="34291">
                    <a:solidFill>
                      <a:srgbClr val="99CCFF"/>
                    </a:solidFill>
                  </a:tcPr>
                </a:tc>
                <a:tc>
                  <a:txBody>
                    <a:bodyPr/>
                    <a:lstStyle/>
                    <a:p>
                      <a:r>
                        <a:rPr lang="de-DE" sz="1400" b="0" dirty="0" smtClean="0">
                          <a:solidFill>
                            <a:schemeClr val="tx1"/>
                          </a:solidFill>
                        </a:rPr>
                        <a:t>Maßnahmen zur Reduzierung der </a:t>
                      </a:r>
                      <a:r>
                        <a:rPr lang="de-DE" sz="1400" b="0" u="sng" dirty="0" smtClean="0">
                          <a:solidFill>
                            <a:schemeClr val="tx1"/>
                          </a:solidFill>
                        </a:rPr>
                        <a:t>direkten</a:t>
                      </a:r>
                      <a:r>
                        <a:rPr lang="de-DE" sz="1400" b="0" dirty="0" smtClean="0">
                          <a:solidFill>
                            <a:schemeClr val="tx1"/>
                          </a:solidFill>
                        </a:rPr>
                        <a:t> Nährstoffeinträge aus</a:t>
                      </a:r>
                      <a:r>
                        <a:rPr lang="de-DE" sz="1400" b="0" baseline="0" dirty="0" smtClean="0">
                          <a:solidFill>
                            <a:schemeClr val="tx1"/>
                          </a:solidFill>
                        </a:rPr>
                        <a:t> der Landwirtschaft</a:t>
                      </a:r>
                      <a:endParaRPr lang="de-DE" sz="1400" b="0" dirty="0">
                        <a:solidFill>
                          <a:schemeClr val="tx1"/>
                        </a:solidFill>
                      </a:endParaRPr>
                    </a:p>
                  </a:txBody>
                  <a:tcPr marL="68580" marR="68580" marT="34291" marB="34291">
                    <a:solidFill>
                      <a:srgbClr val="99CCFF"/>
                    </a:solidFill>
                  </a:tcPr>
                </a:tc>
                <a:extLst>
                  <a:ext uri="{0D108BD9-81ED-4DB2-BD59-A6C34878D82A}">
                    <a16:rowId xmlns:a16="http://schemas.microsoft.com/office/drawing/2014/main" val="10000"/>
                  </a:ext>
                </a:extLst>
              </a:tr>
              <a:tr h="677738">
                <a:tc>
                  <a:txBody>
                    <a:bodyPr/>
                    <a:lstStyle/>
                    <a:p>
                      <a:pPr algn="ctr"/>
                      <a:r>
                        <a:rPr lang="de-DE" sz="1400" b="1" dirty="0" smtClean="0">
                          <a:solidFill>
                            <a:schemeClr val="tx1"/>
                          </a:solidFill>
                        </a:rPr>
                        <a:t>28</a:t>
                      </a:r>
                      <a:endParaRPr lang="de-DE" sz="1400" b="1" dirty="0">
                        <a:solidFill>
                          <a:schemeClr val="tx1"/>
                        </a:solidFill>
                      </a:endParaRPr>
                    </a:p>
                  </a:txBody>
                  <a:tcPr marL="68580" marR="68580" marT="34291" marB="34291">
                    <a:solidFill>
                      <a:srgbClr val="99CCFF"/>
                    </a:solidFill>
                  </a:tcPr>
                </a:tc>
                <a:tc>
                  <a:txBody>
                    <a:bodyPr/>
                    <a:lstStyle/>
                    <a:p>
                      <a:r>
                        <a:rPr lang="de-DE" sz="1400" dirty="0" smtClean="0"/>
                        <a:t>Maßnahmen zur Reduzierung der Nährstoffeinträge durch Anlage von </a:t>
                      </a:r>
                      <a:r>
                        <a:rPr lang="de-DE" sz="1400" u="sng" dirty="0" smtClean="0"/>
                        <a:t>Gewässerschutzstreifen</a:t>
                      </a:r>
                      <a:endParaRPr lang="de-DE" sz="1400" u="sng" dirty="0"/>
                    </a:p>
                  </a:txBody>
                  <a:tcPr marL="68580" marR="68580" marT="34291" marB="34291">
                    <a:solidFill>
                      <a:srgbClr val="99CCFF"/>
                    </a:solidFill>
                  </a:tcPr>
                </a:tc>
                <a:extLst>
                  <a:ext uri="{0D108BD9-81ED-4DB2-BD59-A6C34878D82A}">
                    <a16:rowId xmlns:a16="http://schemas.microsoft.com/office/drawing/2014/main" val="10001"/>
                  </a:ext>
                </a:extLst>
              </a:tr>
              <a:tr h="968198">
                <a:tc>
                  <a:txBody>
                    <a:bodyPr/>
                    <a:lstStyle/>
                    <a:p>
                      <a:pPr algn="ctr"/>
                      <a:r>
                        <a:rPr lang="de-DE" sz="1400" b="1" dirty="0" smtClean="0">
                          <a:solidFill>
                            <a:schemeClr val="tx1"/>
                          </a:solidFill>
                        </a:rPr>
                        <a:t>29</a:t>
                      </a:r>
                      <a:endParaRPr lang="de-DE" sz="1400" b="1" dirty="0">
                        <a:solidFill>
                          <a:schemeClr val="tx1"/>
                        </a:solidFill>
                      </a:endParaRPr>
                    </a:p>
                  </a:txBody>
                  <a:tcPr marL="68580" marR="68580" marT="34291" marB="34291">
                    <a:solidFill>
                      <a:srgbClr val="99CCFF"/>
                    </a:solidFill>
                  </a:tcPr>
                </a:tc>
                <a:tc>
                  <a:txBody>
                    <a:bodyPr/>
                    <a:lstStyle/>
                    <a:p>
                      <a:r>
                        <a:rPr lang="de-DE" sz="1400" dirty="0" smtClean="0"/>
                        <a:t>Maßnahmen zur Reduzierung der Nährstoff- und Feinmaterialeinträge</a:t>
                      </a:r>
                      <a:r>
                        <a:rPr lang="de-DE" sz="1400" baseline="0" dirty="0" smtClean="0"/>
                        <a:t> </a:t>
                      </a:r>
                      <a:br>
                        <a:rPr lang="de-DE" sz="1400" baseline="0" dirty="0" smtClean="0"/>
                      </a:br>
                      <a:r>
                        <a:rPr lang="de-DE" sz="1400" baseline="0" dirty="0" smtClean="0"/>
                        <a:t>durch </a:t>
                      </a:r>
                      <a:r>
                        <a:rPr lang="de-DE" sz="1400" u="sng" baseline="0" dirty="0" smtClean="0"/>
                        <a:t>Erosion und Abschwemmung </a:t>
                      </a:r>
                      <a:r>
                        <a:rPr lang="de-DE" sz="1400" baseline="0" dirty="0" smtClean="0"/>
                        <a:t>aus der Landwirtschaft</a:t>
                      </a:r>
                      <a:endParaRPr lang="de-DE" sz="1400" dirty="0"/>
                    </a:p>
                  </a:txBody>
                  <a:tcPr marL="68580" marR="68580" marT="34291" marB="34291">
                    <a:solidFill>
                      <a:srgbClr val="99CCFF"/>
                    </a:solidFill>
                  </a:tcPr>
                </a:tc>
                <a:extLst>
                  <a:ext uri="{0D108BD9-81ED-4DB2-BD59-A6C34878D82A}">
                    <a16:rowId xmlns:a16="http://schemas.microsoft.com/office/drawing/2014/main" val="10002"/>
                  </a:ext>
                </a:extLst>
              </a:tr>
              <a:tr h="677738">
                <a:tc>
                  <a:txBody>
                    <a:bodyPr/>
                    <a:lstStyle/>
                    <a:p>
                      <a:pPr algn="ctr"/>
                      <a:r>
                        <a:rPr lang="de-DE" sz="1400" b="1" dirty="0" smtClean="0">
                          <a:solidFill>
                            <a:schemeClr val="tx1"/>
                          </a:solidFill>
                        </a:rPr>
                        <a:t>30</a:t>
                      </a:r>
                      <a:endParaRPr lang="de-DE" sz="1400" b="1" dirty="0">
                        <a:solidFill>
                          <a:schemeClr val="tx1"/>
                        </a:solidFill>
                      </a:endParaRPr>
                    </a:p>
                  </a:txBody>
                  <a:tcPr marL="68580" marR="68580" marT="34291" marB="34291">
                    <a:solidFill>
                      <a:srgbClr val="99CCFF"/>
                    </a:solidFill>
                  </a:tcPr>
                </a:tc>
                <a:tc>
                  <a:txBody>
                    <a:bodyPr/>
                    <a:lstStyle/>
                    <a:p>
                      <a:r>
                        <a:rPr lang="de-DE" sz="1400" dirty="0" smtClean="0"/>
                        <a:t>Maßnahmen zur Reduzierung der </a:t>
                      </a:r>
                      <a:r>
                        <a:rPr lang="de-DE" sz="1400" u="sng" dirty="0" smtClean="0"/>
                        <a:t>Nährstoffeinträge durch Auswaschung</a:t>
                      </a:r>
                      <a:r>
                        <a:rPr lang="de-DE" sz="1400" dirty="0" smtClean="0"/>
                        <a:t> </a:t>
                      </a:r>
                      <a:br>
                        <a:rPr lang="de-DE" sz="1400" dirty="0" smtClean="0"/>
                      </a:br>
                      <a:r>
                        <a:rPr lang="de-DE" sz="1400" dirty="0" smtClean="0"/>
                        <a:t>aus der Landwirtschaft </a:t>
                      </a:r>
                      <a:endParaRPr lang="de-DE" sz="1400" dirty="0"/>
                    </a:p>
                  </a:txBody>
                  <a:tcPr marL="68580" marR="68580" marT="34291" marB="34291">
                    <a:solidFill>
                      <a:srgbClr val="99CCFF"/>
                    </a:solidFill>
                  </a:tcPr>
                </a:tc>
                <a:extLst>
                  <a:ext uri="{0D108BD9-81ED-4DB2-BD59-A6C34878D82A}">
                    <a16:rowId xmlns:a16="http://schemas.microsoft.com/office/drawing/2014/main" val="10003"/>
                  </a:ext>
                </a:extLst>
              </a:tr>
              <a:tr h="722664">
                <a:tc>
                  <a:txBody>
                    <a:bodyPr/>
                    <a:lstStyle/>
                    <a:p>
                      <a:pPr algn="ctr"/>
                      <a:r>
                        <a:rPr lang="de-DE" sz="1400" b="1" dirty="0" smtClean="0">
                          <a:solidFill>
                            <a:schemeClr val="tx1"/>
                          </a:solidFill>
                        </a:rPr>
                        <a:t>31</a:t>
                      </a:r>
                      <a:endParaRPr lang="de-DE" sz="1400" b="1" dirty="0">
                        <a:solidFill>
                          <a:schemeClr val="tx1"/>
                        </a:solidFill>
                      </a:endParaRPr>
                    </a:p>
                  </a:txBody>
                  <a:tcPr marL="68580" marR="68580" marT="34291" marB="34291">
                    <a:solidFill>
                      <a:srgbClr val="99CCFF"/>
                    </a:solidFill>
                  </a:tcPr>
                </a:tc>
                <a:tc>
                  <a:txBody>
                    <a:bodyPr/>
                    <a:lstStyle/>
                    <a:p>
                      <a:r>
                        <a:rPr lang="de-DE" sz="1400" dirty="0" smtClean="0"/>
                        <a:t>Maßnahmen zur Reduzierung der </a:t>
                      </a:r>
                      <a:r>
                        <a:rPr lang="de-DE" sz="1400" u="sng" dirty="0" smtClean="0"/>
                        <a:t>Nährstoffeinträge aus Drainagen</a:t>
                      </a:r>
                      <a:endParaRPr lang="de-DE" sz="1400" u="sng" dirty="0"/>
                    </a:p>
                  </a:txBody>
                  <a:tcPr marL="68580" marR="68580" marT="34291" marB="34291">
                    <a:solidFill>
                      <a:srgbClr val="99CCFF"/>
                    </a:solidFill>
                  </a:tcPr>
                </a:tc>
                <a:extLst>
                  <a:ext uri="{0D108BD9-81ED-4DB2-BD59-A6C34878D82A}">
                    <a16:rowId xmlns:a16="http://schemas.microsoft.com/office/drawing/2014/main" val="10004"/>
                  </a:ext>
                </a:extLst>
              </a:tr>
              <a:tr h="677738">
                <a:tc>
                  <a:txBody>
                    <a:bodyPr/>
                    <a:lstStyle/>
                    <a:p>
                      <a:pPr algn="ctr"/>
                      <a:r>
                        <a:rPr lang="de-DE" sz="1400" b="1" dirty="0" smtClean="0">
                          <a:solidFill>
                            <a:schemeClr val="tx1"/>
                          </a:solidFill>
                        </a:rPr>
                        <a:t>32</a:t>
                      </a:r>
                      <a:endParaRPr lang="de-DE" sz="1400" b="1" dirty="0">
                        <a:solidFill>
                          <a:schemeClr val="tx1"/>
                        </a:solidFill>
                      </a:endParaRPr>
                    </a:p>
                  </a:txBody>
                  <a:tcPr marL="68580" marR="68580" marT="34291" marB="34291">
                    <a:solidFill>
                      <a:srgbClr val="99CCFF"/>
                    </a:solidFill>
                  </a:tcPr>
                </a:tc>
                <a:tc>
                  <a:txBody>
                    <a:bodyPr/>
                    <a:lstStyle/>
                    <a:p>
                      <a:r>
                        <a:rPr lang="de-DE" sz="1400" dirty="0" smtClean="0"/>
                        <a:t>Maßnahmen zur Reduzierung der </a:t>
                      </a:r>
                      <a:r>
                        <a:rPr lang="de-DE" sz="1400" u="sng" dirty="0" smtClean="0"/>
                        <a:t>Einträge von Pflanzenschutzmitteln</a:t>
                      </a:r>
                      <a:r>
                        <a:rPr lang="de-DE" sz="1400" dirty="0" smtClean="0"/>
                        <a:t> </a:t>
                      </a:r>
                      <a:br>
                        <a:rPr lang="de-DE" sz="1400" dirty="0" smtClean="0"/>
                      </a:br>
                      <a:r>
                        <a:rPr lang="de-DE" sz="1400" dirty="0" smtClean="0"/>
                        <a:t>aus der Landwirtschaft</a:t>
                      </a:r>
                      <a:endParaRPr lang="de-DE" sz="1400" dirty="0"/>
                    </a:p>
                  </a:txBody>
                  <a:tcPr marL="68580" marR="68580" marT="34291" marB="34291">
                    <a:solidFill>
                      <a:srgbClr val="99CCFF"/>
                    </a:solidFill>
                  </a:tcPr>
                </a:tc>
                <a:extLst>
                  <a:ext uri="{0D108BD9-81ED-4DB2-BD59-A6C34878D82A}">
                    <a16:rowId xmlns:a16="http://schemas.microsoft.com/office/drawing/2014/main" val="10005"/>
                  </a:ext>
                </a:extLst>
              </a:tr>
              <a:tr h="392606">
                <a:tc>
                  <a:txBody>
                    <a:bodyPr/>
                    <a:lstStyle/>
                    <a:p>
                      <a:pPr algn="ctr"/>
                      <a:r>
                        <a:rPr lang="de-DE" sz="1400" b="1" dirty="0" smtClean="0">
                          <a:solidFill>
                            <a:schemeClr val="tx1"/>
                          </a:solidFill>
                        </a:rPr>
                        <a:t>504</a:t>
                      </a:r>
                      <a:endParaRPr lang="de-DE" sz="1400" b="1" dirty="0">
                        <a:solidFill>
                          <a:schemeClr val="tx1"/>
                        </a:solidFill>
                      </a:endParaRPr>
                    </a:p>
                  </a:txBody>
                  <a:tcPr marL="68580" marR="68580" marT="34291" marB="34291">
                    <a:solidFill>
                      <a:srgbClr val="99CCFF"/>
                    </a:solidFill>
                  </a:tcPr>
                </a:tc>
                <a:tc>
                  <a:txBody>
                    <a:bodyPr/>
                    <a:lstStyle/>
                    <a:p>
                      <a:r>
                        <a:rPr lang="de-DE" sz="1400" dirty="0" smtClean="0"/>
                        <a:t>Beratungsmaßnahme durch die Landwirtschaftskammer NRW</a:t>
                      </a:r>
                      <a:endParaRPr lang="de-DE" sz="1400" dirty="0"/>
                    </a:p>
                  </a:txBody>
                  <a:tcPr marL="68580" marR="68580" marT="34291" marB="34291">
                    <a:solidFill>
                      <a:srgbClr val="99CCFF"/>
                    </a:solidFill>
                  </a:tcPr>
                </a:tc>
                <a:extLst>
                  <a:ext uri="{0D108BD9-81ED-4DB2-BD59-A6C34878D82A}">
                    <a16:rowId xmlns:a16="http://schemas.microsoft.com/office/drawing/2014/main" val="10006"/>
                  </a:ext>
                </a:extLst>
              </a:tr>
            </a:tbl>
          </a:graphicData>
        </a:graphic>
      </p:graphicFrame>
    </p:spTree>
    <p:extLst>
      <p:ext uri="{BB962C8B-B14F-4D97-AF65-F5344CB8AC3E}">
        <p14:creationId xmlns:p14="http://schemas.microsoft.com/office/powerpoint/2010/main" val="2865288054"/>
      </p:ext>
    </p:extLst>
  </p:cSld>
  <p:clrMapOvr>
    <a:masterClrMapping/>
  </p:clrMapOvr>
  <p:transition spd="med"/>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9144000" cy="6858000"/>
          </a:xfrm>
          <a:prstGeom prst="rect">
            <a:avLst/>
          </a:prstGeom>
          <a:solidFill>
            <a:srgbClr val="FFFFFF">
              <a:alpha val="0"/>
            </a:srgbClr>
          </a:solidFill>
        </p:spPr>
      </p:pic>
      <p:sp>
        <p:nvSpPr>
          <p:cNvPr id="3" name="Textfeld 2"/>
          <p:cNvSpPr txBox="1"/>
          <p:nvPr/>
        </p:nvSpPr>
        <p:spPr>
          <a:xfrm>
            <a:off x="57665" y="5909101"/>
            <a:ext cx="9012194" cy="830997"/>
          </a:xfrm>
          <a:prstGeom prst="rect">
            <a:avLst/>
          </a:prstGeom>
          <a:solidFill>
            <a:schemeClr val="accent1"/>
          </a:solid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2800" b="1" i="0" u="none" strike="noStrike" kern="1200" cap="none" spc="0" normalizeH="0" baseline="0" noProof="0" dirty="0" smtClean="0">
                <a:ln>
                  <a:noFill/>
                </a:ln>
                <a:solidFill>
                  <a:srgbClr val="0070C0"/>
                </a:solidFill>
                <a:effectLst/>
                <a:uLnTx/>
                <a:uFillTx/>
                <a:latin typeface="Arial" charset="0"/>
                <a:ea typeface="+mn-ea"/>
                <a:cs typeface="+mn-cs"/>
              </a:rPr>
              <a:t>Uferrandstreifen– </a:t>
            </a:r>
            <a:r>
              <a:rPr kumimoji="0" lang="de-DE" sz="2000" b="1" i="0" u="none" strike="noStrike" kern="1200" cap="none" spc="0" normalizeH="0" baseline="0" noProof="0" dirty="0" smtClean="0">
                <a:ln>
                  <a:noFill/>
                </a:ln>
                <a:solidFill>
                  <a:srgbClr val="0070C0"/>
                </a:solidFill>
                <a:effectLst/>
                <a:uLnTx/>
                <a:uFillTx/>
                <a:latin typeface="Arial" charset="0"/>
                <a:ea typeface="+mn-ea"/>
                <a:cs typeface="+mn-cs"/>
              </a:rPr>
              <a:t>Graswurzelgeflecht schützt am besten vor </a:t>
            </a:r>
            <a:br>
              <a:rPr kumimoji="0" lang="de-DE" sz="2000" b="1" i="0" u="none" strike="noStrike" kern="1200" cap="none" spc="0" normalizeH="0" baseline="0" noProof="0" dirty="0" smtClean="0">
                <a:ln>
                  <a:noFill/>
                </a:ln>
                <a:solidFill>
                  <a:srgbClr val="0070C0"/>
                </a:solidFill>
                <a:effectLst/>
                <a:uLnTx/>
                <a:uFillTx/>
                <a:latin typeface="Arial" charset="0"/>
                <a:ea typeface="+mn-ea"/>
                <a:cs typeface="+mn-cs"/>
              </a:rPr>
            </a:br>
            <a:r>
              <a:rPr kumimoji="0" lang="de-DE" sz="2000" b="1" i="0" u="none" strike="noStrike" kern="1200" cap="none" spc="0" normalizeH="0" baseline="0" noProof="0" dirty="0" smtClean="0">
                <a:ln>
                  <a:noFill/>
                </a:ln>
                <a:solidFill>
                  <a:srgbClr val="0070C0"/>
                </a:solidFill>
                <a:effectLst/>
                <a:uLnTx/>
                <a:uFillTx/>
                <a:latin typeface="Arial" charset="0"/>
                <a:ea typeface="+mn-ea"/>
                <a:cs typeface="+mn-cs"/>
              </a:rPr>
              <a:t>                                             Bodeneintrag in Gewässer (weniger Run-off)</a:t>
            </a:r>
            <a:endParaRPr kumimoji="0" lang="de-DE" sz="2000" b="1" i="0" u="none" strike="noStrike" kern="1200" cap="none" spc="0" normalizeH="0" baseline="0" noProof="0" dirty="0">
              <a:ln>
                <a:noFill/>
              </a:ln>
              <a:solidFill>
                <a:srgbClr val="0070C0"/>
              </a:solidFill>
              <a:effectLst/>
              <a:uLnTx/>
              <a:uFillTx/>
              <a:latin typeface="Arial" charset="0"/>
              <a:ea typeface="+mn-ea"/>
              <a:cs typeface="+mn-cs"/>
            </a:endParaRPr>
          </a:p>
        </p:txBody>
      </p:sp>
    </p:spTree>
    <p:extLst>
      <p:ext uri="{BB962C8B-B14F-4D97-AF65-F5344CB8AC3E}">
        <p14:creationId xmlns:p14="http://schemas.microsoft.com/office/powerpoint/2010/main" val="942609872"/>
      </p:ext>
    </p:extLst>
  </p:cSld>
  <p:clrMapOvr>
    <a:masterClrMapping/>
  </p:clrMapOvr>
  <p:transition spd="med"/>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feld 1"/>
          <p:cNvSpPr txBox="1"/>
          <p:nvPr/>
        </p:nvSpPr>
        <p:spPr>
          <a:xfrm>
            <a:off x="143691" y="304200"/>
            <a:ext cx="8856615" cy="830997"/>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2400" b="1" i="0" u="none" strike="noStrike" kern="1200" cap="none" spc="0" normalizeH="0" baseline="0" noProof="0" dirty="0" smtClean="0">
                <a:ln>
                  <a:noFill/>
                </a:ln>
                <a:solidFill>
                  <a:srgbClr val="000000"/>
                </a:solidFill>
                <a:effectLst/>
                <a:uLnTx/>
                <a:uFillTx/>
                <a:latin typeface="Arial" charset="0"/>
                <a:ea typeface="+mn-ea"/>
                <a:cs typeface="+mn-cs"/>
              </a:rPr>
              <a:t>Wirkung von Zwischenfrüchten </a:t>
            </a:r>
            <a:br>
              <a:rPr kumimoji="0" lang="de-DE" sz="2400" b="1" i="0" u="none" strike="noStrike" kern="1200" cap="none" spc="0" normalizeH="0" baseline="0" noProof="0" dirty="0" smtClean="0">
                <a:ln>
                  <a:noFill/>
                </a:ln>
                <a:solidFill>
                  <a:srgbClr val="000000"/>
                </a:solidFill>
                <a:effectLst/>
                <a:uLnTx/>
                <a:uFillTx/>
                <a:latin typeface="Arial" charset="0"/>
                <a:ea typeface="+mn-ea"/>
                <a:cs typeface="+mn-cs"/>
              </a:rPr>
            </a:br>
            <a:r>
              <a:rPr kumimoji="0" lang="de-DE" sz="2400" b="1" i="0" u="none" strike="noStrike" kern="1200" cap="none" spc="0" normalizeH="0" baseline="0" noProof="0" dirty="0" smtClean="0">
                <a:ln>
                  <a:noFill/>
                </a:ln>
                <a:solidFill>
                  <a:srgbClr val="0070C0"/>
                </a:solidFill>
                <a:effectLst/>
                <a:uLnTx/>
                <a:uFillTx/>
                <a:latin typeface="Arial" charset="0"/>
                <a:ea typeface="+mn-ea"/>
                <a:cs typeface="+mn-cs"/>
              </a:rPr>
              <a:t>Erhöhung der Wasseraufnahmefähigkeit des Bodens </a:t>
            </a:r>
            <a:endParaRPr kumimoji="0" lang="de-DE" sz="2400" b="1" i="0" u="none" strike="noStrike" kern="1200" cap="none" spc="0" normalizeH="0" baseline="0" noProof="0" dirty="0">
              <a:ln>
                <a:noFill/>
              </a:ln>
              <a:solidFill>
                <a:srgbClr val="0070C0"/>
              </a:solidFill>
              <a:effectLst/>
              <a:uLnTx/>
              <a:uFillTx/>
              <a:latin typeface="Arial" charset="0"/>
              <a:ea typeface="+mn-ea"/>
              <a:cs typeface="+mn-cs"/>
            </a:endParaRPr>
          </a:p>
        </p:txBody>
      </p:sp>
      <p:pic>
        <p:nvPicPr>
          <p:cNvPr id="1026"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1196752"/>
            <a:ext cx="4606665" cy="3454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71999" y="1196752"/>
            <a:ext cx="4605875" cy="345440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feld 2"/>
          <p:cNvSpPr txBox="1"/>
          <p:nvPr/>
        </p:nvSpPr>
        <p:spPr>
          <a:xfrm>
            <a:off x="406584" y="4750065"/>
            <a:ext cx="3960440" cy="36933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800" b="1" i="0" u="none" strike="noStrike" kern="1200" cap="none" spc="0" normalizeH="0" baseline="0" noProof="0" dirty="0" smtClean="0">
                <a:ln>
                  <a:noFill/>
                </a:ln>
                <a:solidFill>
                  <a:srgbClr val="000000"/>
                </a:solidFill>
                <a:effectLst/>
                <a:uLnTx/>
                <a:uFillTx/>
                <a:latin typeface="Arial" charset="0"/>
                <a:ea typeface="+mn-ea"/>
                <a:cs typeface="+mn-cs"/>
              </a:rPr>
              <a:t>ohne Zwischenfrucht über Winter</a:t>
            </a:r>
            <a:endParaRPr kumimoji="0" lang="de-DE" sz="18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4" name="Textfeld 3"/>
          <p:cNvSpPr txBox="1"/>
          <p:nvPr/>
        </p:nvSpPr>
        <p:spPr>
          <a:xfrm>
            <a:off x="5285062" y="4720549"/>
            <a:ext cx="3600400" cy="369332"/>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800" b="1" i="0" u="none" strike="noStrike" kern="1200" cap="none" spc="0" normalizeH="0" baseline="0" noProof="0" dirty="0" smtClean="0">
                <a:ln>
                  <a:noFill/>
                </a:ln>
                <a:solidFill>
                  <a:srgbClr val="000000"/>
                </a:solidFill>
                <a:effectLst/>
                <a:uLnTx/>
                <a:uFillTx/>
                <a:latin typeface="Arial" charset="0"/>
                <a:ea typeface="+mn-ea"/>
                <a:cs typeface="+mn-cs"/>
              </a:rPr>
              <a:t>Zwischenfrucht über Winter</a:t>
            </a:r>
            <a:endParaRPr kumimoji="0" lang="de-DE" sz="1800" b="1" i="0" u="none" strike="noStrike" kern="1200" cap="none" spc="0" normalizeH="0" baseline="0" noProof="0" dirty="0">
              <a:ln>
                <a:noFill/>
              </a:ln>
              <a:solidFill>
                <a:srgbClr val="000000"/>
              </a:solidFill>
              <a:effectLst/>
              <a:uLnTx/>
              <a:uFillTx/>
              <a:latin typeface="Arial" charset="0"/>
              <a:ea typeface="+mn-ea"/>
              <a:cs typeface="+mn-cs"/>
            </a:endParaRPr>
          </a:p>
        </p:txBody>
      </p:sp>
      <p:sp>
        <p:nvSpPr>
          <p:cNvPr id="5" name="Textfeld 4"/>
          <p:cNvSpPr txBox="1"/>
          <p:nvPr/>
        </p:nvSpPr>
        <p:spPr>
          <a:xfrm>
            <a:off x="1637672" y="5136047"/>
            <a:ext cx="5868652" cy="461665"/>
          </a:xfrm>
          <a:prstGeom prst="rect">
            <a:avLst/>
          </a:prstGeom>
          <a:noFill/>
        </p:spPr>
        <p:txBody>
          <a:bodyPr wrap="squar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2400" b="1" i="0" u="none" strike="noStrike" kern="1200" cap="none" spc="0" normalizeH="0" baseline="0" noProof="0" dirty="0">
                <a:ln>
                  <a:noFill/>
                </a:ln>
                <a:solidFill>
                  <a:srgbClr val="00589A"/>
                </a:solidFill>
                <a:effectLst/>
                <a:uLnTx/>
                <a:uFillTx/>
                <a:latin typeface="Arial" charset="0"/>
                <a:ea typeface="+mn-ea"/>
                <a:cs typeface="+mn-cs"/>
              </a:rPr>
              <a:t>W</a:t>
            </a:r>
            <a:r>
              <a:rPr kumimoji="0" lang="de-DE" sz="2400" b="1" i="0" u="none" strike="noStrike" kern="1200" cap="none" spc="0" normalizeH="0" baseline="0" noProof="0" dirty="0" smtClean="0">
                <a:ln>
                  <a:noFill/>
                </a:ln>
                <a:solidFill>
                  <a:srgbClr val="00589A"/>
                </a:solidFill>
                <a:effectLst/>
                <a:uLnTx/>
                <a:uFillTx/>
                <a:latin typeface="Arial" charset="0"/>
                <a:ea typeface="+mn-ea"/>
                <a:cs typeface="+mn-cs"/>
              </a:rPr>
              <a:t>o liegt der Unterschied im Frühjahr?</a:t>
            </a:r>
            <a:endParaRPr kumimoji="0" lang="de-DE" sz="2400" b="1" i="0" u="none" strike="noStrike" kern="1200" cap="none" spc="0" normalizeH="0" baseline="0" noProof="0" dirty="0">
              <a:ln>
                <a:noFill/>
              </a:ln>
              <a:solidFill>
                <a:srgbClr val="00589A"/>
              </a:solidFill>
              <a:effectLst/>
              <a:uLnTx/>
              <a:uFillTx/>
              <a:latin typeface="Arial" charset="0"/>
              <a:ea typeface="+mn-ea"/>
              <a:cs typeface="+mn-cs"/>
            </a:endParaRPr>
          </a:p>
        </p:txBody>
      </p:sp>
      <p:sp>
        <p:nvSpPr>
          <p:cNvPr id="6" name="Textfeld 5"/>
          <p:cNvSpPr txBox="1"/>
          <p:nvPr/>
        </p:nvSpPr>
        <p:spPr>
          <a:xfrm>
            <a:off x="326568" y="5568725"/>
            <a:ext cx="8490859" cy="646331"/>
          </a:xfrm>
          <a:prstGeom prst="rect">
            <a:avLst/>
          </a:prstGeom>
          <a:noFill/>
        </p:spPr>
        <p:txBody>
          <a:bodyPr wrap="square" rtlCol="0">
            <a:spAutoFit/>
          </a:bodyPr>
          <a:lstStyle/>
          <a:p>
            <a:pPr lvl="0">
              <a:defRPr/>
            </a:pPr>
            <a:r>
              <a:rPr kumimoji="0" lang="de-DE" sz="1800" b="0" i="0" u="none" strike="noStrike" kern="1200" cap="none" spc="0" normalizeH="0" baseline="0" noProof="0" dirty="0">
                <a:ln>
                  <a:noFill/>
                </a:ln>
                <a:solidFill>
                  <a:srgbClr val="000000"/>
                </a:solidFill>
                <a:effectLst/>
                <a:uLnTx/>
                <a:uFillTx/>
                <a:latin typeface="Arial" charset="0"/>
                <a:ea typeface="+mn-ea"/>
                <a:cs typeface="+mn-cs"/>
              </a:rPr>
              <a:t>v</a:t>
            </a:r>
            <a:r>
              <a:rPr kumimoji="0" lang="de-DE" sz="1800" b="0" i="0" u="none" strike="noStrike" kern="1200" cap="none" spc="0" normalizeH="0" baseline="0" noProof="0" dirty="0" smtClean="0">
                <a:ln>
                  <a:noFill/>
                </a:ln>
                <a:solidFill>
                  <a:srgbClr val="000000"/>
                </a:solidFill>
                <a:effectLst/>
                <a:uLnTx/>
                <a:uFillTx/>
                <a:latin typeface="Arial" charset="0"/>
                <a:ea typeface="+mn-ea"/>
                <a:cs typeface="+mn-cs"/>
              </a:rPr>
              <a:t>erfestigt, verklumpt, wenig Poren 		</a:t>
            </a:r>
            <a:r>
              <a:rPr lang="de-DE" dirty="0">
                <a:solidFill>
                  <a:srgbClr val="000000"/>
                </a:solidFill>
              </a:rPr>
              <a:t>locker, krümelig, </a:t>
            </a:r>
            <a:r>
              <a:rPr kumimoji="0" lang="de-DE" sz="1800" b="0" i="0" u="none" strike="noStrike" kern="1200" cap="none" spc="0" normalizeH="0" baseline="0" noProof="0" dirty="0" smtClean="0">
                <a:ln>
                  <a:noFill/>
                </a:ln>
                <a:solidFill>
                  <a:srgbClr val="000000"/>
                </a:solidFill>
                <a:effectLst/>
                <a:uLnTx/>
                <a:uFillTx/>
                <a:latin typeface="Arial" charset="0"/>
                <a:ea typeface="+mn-ea"/>
                <a:cs typeface="+mn-cs"/>
              </a:rPr>
              <a:t>gute Porenstruktur</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de-DE" sz="1800" b="1" i="0" u="none" strike="noStrike" kern="1200" cap="none" spc="0" normalizeH="0" baseline="0" noProof="0" dirty="0" smtClean="0">
                <a:ln>
                  <a:noFill/>
                </a:ln>
                <a:solidFill>
                  <a:srgbClr val="009F47"/>
                </a:solidFill>
                <a:effectLst/>
                <a:uLnTx/>
                <a:uFillTx/>
                <a:latin typeface="Arial" charset="0"/>
                <a:ea typeface="+mn-ea"/>
                <a:cs typeface="+mn-cs"/>
              </a:rPr>
              <a:t>Geringe Wasseraufnahmefähigkeit	Hohe Wasseraufnahmefähigkeit</a:t>
            </a:r>
            <a:endParaRPr kumimoji="0" lang="de-DE" sz="1800" b="1" i="0" u="none" strike="noStrike" kern="1200" cap="none" spc="0" normalizeH="0" baseline="0" noProof="0" dirty="0">
              <a:ln>
                <a:noFill/>
              </a:ln>
              <a:solidFill>
                <a:srgbClr val="009F47"/>
              </a:solidFill>
              <a:effectLst/>
              <a:uLnTx/>
              <a:uFillTx/>
              <a:latin typeface="Arial" charset="0"/>
              <a:ea typeface="+mn-ea"/>
              <a:cs typeface="+mn-cs"/>
            </a:endParaRPr>
          </a:p>
        </p:txBody>
      </p:sp>
      <p:sp>
        <p:nvSpPr>
          <p:cNvPr id="7" name="Textfeld 6"/>
          <p:cNvSpPr txBox="1"/>
          <p:nvPr/>
        </p:nvSpPr>
        <p:spPr>
          <a:xfrm>
            <a:off x="1969997" y="6211381"/>
            <a:ext cx="5273336" cy="400110"/>
          </a:xfrm>
          <a:prstGeom prst="rect">
            <a:avLst/>
          </a:prstGeom>
          <a:noFill/>
        </p:spPr>
        <p:txBody>
          <a:bodyPr wrap="square" rtlCol="0">
            <a:spAutoFit/>
          </a:bodyPr>
          <a:lstStyle/>
          <a:p>
            <a:r>
              <a:rPr lang="de-DE" sz="2000" b="1" dirty="0" smtClean="0">
                <a:solidFill>
                  <a:srgbClr val="0070C0"/>
                </a:solidFill>
              </a:rPr>
              <a:t>Mehr Wasser-Retention, weniger Run-off</a:t>
            </a:r>
            <a:endParaRPr lang="de-DE" sz="2000" b="1" dirty="0">
              <a:solidFill>
                <a:srgbClr val="0070C0"/>
              </a:solidFill>
            </a:endParaRPr>
          </a:p>
        </p:txBody>
      </p:sp>
    </p:spTree>
    <p:extLst>
      <p:ext uri="{BB962C8B-B14F-4D97-AF65-F5344CB8AC3E}">
        <p14:creationId xmlns:p14="http://schemas.microsoft.com/office/powerpoint/2010/main" val="4241391567"/>
      </p:ext>
    </p:extLst>
  </p:cSld>
  <p:clrMapOvr>
    <a:masterClrMapping/>
  </p:clrMapOvr>
  <p:transition spd="med"/>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Inhaltsplatzhalter 2"/>
          <p:cNvSpPr>
            <a:spLocks noGrp="1"/>
          </p:cNvSpPr>
          <p:nvPr>
            <p:ph idx="1"/>
          </p:nvPr>
        </p:nvSpPr>
        <p:spPr>
          <a:xfrm>
            <a:off x="228600" y="1244500"/>
            <a:ext cx="8693458" cy="5253952"/>
          </a:xfrm>
        </p:spPr>
        <p:txBody>
          <a:bodyPr/>
          <a:lstStyle/>
          <a:p>
            <a:pPr marL="0" indent="0">
              <a:buNone/>
            </a:pPr>
            <a:endParaRPr lang="de-DE" dirty="0" smtClean="0"/>
          </a:p>
          <a:p>
            <a:pPr marL="0" indent="0">
              <a:buNone/>
            </a:pPr>
            <a:endParaRPr lang="de-DE" dirty="0"/>
          </a:p>
          <a:p>
            <a:pPr marL="0" indent="0">
              <a:buNone/>
            </a:pPr>
            <a:endParaRPr lang="de-DE" dirty="0" smtClean="0"/>
          </a:p>
          <a:p>
            <a:pPr marL="0" indent="0">
              <a:buNone/>
            </a:pPr>
            <a:endParaRPr lang="de-DE" dirty="0"/>
          </a:p>
          <a:p>
            <a:pPr marL="0" indent="0">
              <a:buNone/>
            </a:pPr>
            <a:endParaRPr lang="de-DE" dirty="0"/>
          </a:p>
        </p:txBody>
      </p:sp>
      <p:sp>
        <p:nvSpPr>
          <p:cNvPr id="3" name="Titel 2">
            <a:extLst>
              <a:ext uri="{FF2B5EF4-FFF2-40B4-BE49-F238E27FC236}">
                <a16:creationId xmlns:a16="http://schemas.microsoft.com/office/drawing/2014/main" id="{7CDC4BCC-CB43-CB40-8046-CAF1C9C27E97}"/>
              </a:ext>
            </a:extLst>
          </p:cNvPr>
          <p:cNvSpPr>
            <a:spLocks noGrp="1"/>
          </p:cNvSpPr>
          <p:nvPr>
            <p:ph type="title"/>
          </p:nvPr>
        </p:nvSpPr>
        <p:spPr>
          <a:xfrm>
            <a:off x="228600" y="271853"/>
            <a:ext cx="7249332" cy="1034793"/>
          </a:xfrm>
        </p:spPr>
        <p:txBody>
          <a:bodyPr/>
          <a:lstStyle/>
          <a:p>
            <a:r>
              <a:rPr lang="de-DE" dirty="0" smtClean="0">
                <a:latin typeface="Arial" pitchFamily="34" charset="0"/>
                <a:cs typeface="Arial" pitchFamily="34" charset="0"/>
              </a:rPr>
              <a:t> Suchkulisse Hangneigung </a:t>
            </a:r>
            <a:r>
              <a:rPr lang="de-DE" sz="2000" dirty="0" smtClean="0">
                <a:latin typeface="Arial" pitchFamily="34" charset="0"/>
                <a:cs typeface="Arial" pitchFamily="34" charset="0"/>
              </a:rPr>
              <a:t>(WHG/</a:t>
            </a:r>
            <a:r>
              <a:rPr lang="de-DE" sz="2000" dirty="0" err="1" smtClean="0">
                <a:latin typeface="Arial" pitchFamily="34" charset="0"/>
                <a:cs typeface="Arial" pitchFamily="34" charset="0"/>
              </a:rPr>
              <a:t>DüV</a:t>
            </a:r>
            <a:r>
              <a:rPr lang="de-DE" sz="2000" dirty="0" smtClean="0">
                <a:latin typeface="Arial" pitchFamily="34" charset="0"/>
                <a:cs typeface="Arial" pitchFamily="34" charset="0"/>
              </a:rPr>
              <a:t>)</a:t>
            </a:r>
            <a:br>
              <a:rPr lang="de-DE" sz="2000" dirty="0" smtClean="0">
                <a:latin typeface="Arial" pitchFamily="34" charset="0"/>
                <a:cs typeface="Arial" pitchFamily="34" charset="0"/>
              </a:rPr>
            </a:br>
            <a:r>
              <a:rPr lang="de-DE" dirty="0" smtClean="0">
                <a:latin typeface="Arial" pitchFamily="34" charset="0"/>
                <a:cs typeface="Arial" pitchFamily="34" charset="0"/>
              </a:rPr>
              <a:t> Kreis Coesfeld                      </a:t>
            </a:r>
            <a:r>
              <a:rPr lang="de-DE" sz="2000" dirty="0" smtClean="0">
                <a:latin typeface="Arial" pitchFamily="34" charset="0"/>
                <a:cs typeface="Arial" pitchFamily="34" charset="0"/>
              </a:rPr>
              <a:t>- Oberflächenwasser -</a:t>
            </a:r>
            <a:endParaRPr lang="de-DE" sz="2000" dirty="0">
              <a:latin typeface="Arial" pitchFamily="34" charset="0"/>
              <a:cs typeface="Arial" pitchFamily="34" charset="0"/>
            </a:endParaRPr>
          </a:p>
        </p:txBody>
      </p:sp>
      <p:pic>
        <p:nvPicPr>
          <p:cNvPr id="5" name="Grafik 4"/>
          <p:cNvPicPr>
            <a:picLocks noChangeAspect="1"/>
          </p:cNvPicPr>
          <p:nvPr/>
        </p:nvPicPr>
        <p:blipFill>
          <a:blip r:embed="rId2"/>
          <a:stretch>
            <a:fillRect/>
          </a:stretch>
        </p:blipFill>
        <p:spPr>
          <a:xfrm>
            <a:off x="465291" y="1070920"/>
            <a:ext cx="8220075" cy="5596428"/>
          </a:xfrm>
          <a:prstGeom prst="rect">
            <a:avLst/>
          </a:prstGeom>
        </p:spPr>
      </p:pic>
    </p:spTree>
    <p:extLst>
      <p:ext uri="{BB962C8B-B14F-4D97-AF65-F5344CB8AC3E}">
        <p14:creationId xmlns:p14="http://schemas.microsoft.com/office/powerpoint/2010/main" val="3267640058"/>
      </p:ext>
    </p:extLst>
  </p:cSld>
  <p:clrMapOvr>
    <a:masterClrMapping/>
  </p:clrMapOvr>
  <p:transition spd="med"/>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1"/>
          <p:cNvSpPr txBox="1">
            <a:spLocks/>
          </p:cNvSpPr>
          <p:nvPr/>
        </p:nvSpPr>
        <p:spPr bwMode="auto">
          <a:xfrm>
            <a:off x="516335" y="208202"/>
            <a:ext cx="5292329"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algn="l" rtl="0" eaLnBrk="0" fontAlgn="base" hangingPunct="0">
              <a:spcBef>
                <a:spcPct val="0"/>
              </a:spcBef>
              <a:spcAft>
                <a:spcPct val="0"/>
              </a:spcAft>
              <a:defRPr sz="2500" b="1">
                <a:solidFill>
                  <a:srgbClr val="009F47"/>
                </a:solidFill>
                <a:latin typeface="+mj-lt"/>
                <a:ea typeface="+mj-ea"/>
                <a:cs typeface="+mj-cs"/>
              </a:defRPr>
            </a:lvl1pPr>
            <a:lvl2pPr algn="l" rtl="0" eaLnBrk="0" fontAlgn="base" hangingPunct="0">
              <a:spcBef>
                <a:spcPct val="0"/>
              </a:spcBef>
              <a:spcAft>
                <a:spcPct val="0"/>
              </a:spcAft>
              <a:defRPr sz="2500" b="1">
                <a:solidFill>
                  <a:srgbClr val="009F47"/>
                </a:solidFill>
                <a:latin typeface="Arial" charset="0"/>
              </a:defRPr>
            </a:lvl2pPr>
            <a:lvl3pPr algn="l" rtl="0" eaLnBrk="0" fontAlgn="base" hangingPunct="0">
              <a:spcBef>
                <a:spcPct val="0"/>
              </a:spcBef>
              <a:spcAft>
                <a:spcPct val="0"/>
              </a:spcAft>
              <a:defRPr sz="2500" b="1">
                <a:solidFill>
                  <a:srgbClr val="009F47"/>
                </a:solidFill>
                <a:latin typeface="Arial" charset="0"/>
              </a:defRPr>
            </a:lvl3pPr>
            <a:lvl4pPr algn="l" rtl="0" eaLnBrk="0" fontAlgn="base" hangingPunct="0">
              <a:spcBef>
                <a:spcPct val="0"/>
              </a:spcBef>
              <a:spcAft>
                <a:spcPct val="0"/>
              </a:spcAft>
              <a:defRPr sz="2500" b="1">
                <a:solidFill>
                  <a:srgbClr val="009F47"/>
                </a:solidFill>
                <a:latin typeface="Arial" charset="0"/>
              </a:defRPr>
            </a:lvl4pPr>
            <a:lvl5pPr algn="l" rtl="0" eaLnBrk="0" fontAlgn="base" hangingPunct="0">
              <a:spcBef>
                <a:spcPct val="0"/>
              </a:spcBef>
              <a:spcAft>
                <a:spcPct val="0"/>
              </a:spcAft>
              <a:defRPr sz="2500" b="1">
                <a:solidFill>
                  <a:srgbClr val="009F47"/>
                </a:solidFill>
                <a:latin typeface="Arial" charset="0"/>
              </a:defRPr>
            </a:lvl5pPr>
            <a:lvl6pPr marL="457200" algn="l" rtl="0" fontAlgn="base">
              <a:spcBef>
                <a:spcPct val="0"/>
              </a:spcBef>
              <a:spcAft>
                <a:spcPct val="0"/>
              </a:spcAft>
              <a:defRPr sz="2500" b="1">
                <a:solidFill>
                  <a:srgbClr val="009F47"/>
                </a:solidFill>
                <a:latin typeface="Arial" charset="0"/>
              </a:defRPr>
            </a:lvl6pPr>
            <a:lvl7pPr marL="914400" algn="l" rtl="0" fontAlgn="base">
              <a:spcBef>
                <a:spcPct val="0"/>
              </a:spcBef>
              <a:spcAft>
                <a:spcPct val="0"/>
              </a:spcAft>
              <a:defRPr sz="2500" b="1">
                <a:solidFill>
                  <a:srgbClr val="009F47"/>
                </a:solidFill>
                <a:latin typeface="Arial" charset="0"/>
              </a:defRPr>
            </a:lvl7pPr>
            <a:lvl8pPr marL="1371600" algn="l" rtl="0" fontAlgn="base">
              <a:spcBef>
                <a:spcPct val="0"/>
              </a:spcBef>
              <a:spcAft>
                <a:spcPct val="0"/>
              </a:spcAft>
              <a:defRPr sz="2500" b="1">
                <a:solidFill>
                  <a:srgbClr val="009F47"/>
                </a:solidFill>
                <a:latin typeface="Arial" charset="0"/>
              </a:defRPr>
            </a:lvl8pPr>
            <a:lvl9pPr marL="1828800" algn="l" rtl="0" fontAlgn="base">
              <a:spcBef>
                <a:spcPct val="0"/>
              </a:spcBef>
              <a:spcAft>
                <a:spcPct val="0"/>
              </a:spcAft>
              <a:defRPr sz="2500" b="1">
                <a:solidFill>
                  <a:srgbClr val="009F47"/>
                </a:solidFill>
                <a:latin typeface="Arial" charset="0"/>
              </a:defRPr>
            </a:lvl9pPr>
          </a:lstStyle>
          <a:p>
            <a:pPr>
              <a:defRPr/>
            </a:pPr>
            <a:r>
              <a:rPr lang="de-DE" altLang="de-DE" sz="2400" kern="0" dirty="0" smtClean="0">
                <a:latin typeface="Calibri" panose="020F0502020204030204" pitchFamily="34" charset="0"/>
                <a:cs typeface="Calibri" panose="020F0502020204030204" pitchFamily="34" charset="0"/>
              </a:rPr>
              <a:t>Suchkulisse Hangneigung </a:t>
            </a:r>
            <a:r>
              <a:rPr lang="de-DE" sz="1600" dirty="0">
                <a:latin typeface="Arial" pitchFamily="34" charset="0"/>
                <a:cs typeface="Arial" pitchFamily="34" charset="0"/>
              </a:rPr>
              <a:t>(WHG/</a:t>
            </a:r>
            <a:r>
              <a:rPr lang="de-DE" sz="1600" dirty="0" err="1">
                <a:latin typeface="Arial" pitchFamily="34" charset="0"/>
                <a:cs typeface="Arial" pitchFamily="34" charset="0"/>
              </a:rPr>
              <a:t>DüV</a:t>
            </a:r>
            <a:r>
              <a:rPr lang="de-DE" sz="1600" dirty="0">
                <a:latin typeface="Arial" pitchFamily="34" charset="0"/>
                <a:cs typeface="Arial" pitchFamily="34" charset="0"/>
              </a:rPr>
              <a:t>)</a:t>
            </a:r>
            <a:br>
              <a:rPr lang="de-DE" sz="1600" dirty="0">
                <a:latin typeface="Arial" pitchFamily="34" charset="0"/>
                <a:cs typeface="Arial" pitchFamily="34" charset="0"/>
              </a:rPr>
            </a:br>
            <a:endParaRPr lang="de-DE" altLang="de-DE" sz="1600" kern="0" dirty="0">
              <a:latin typeface="Calibri" panose="020F0502020204030204" pitchFamily="34" charset="0"/>
              <a:cs typeface="Calibri" panose="020F0502020204030204" pitchFamily="34" charset="0"/>
            </a:endParaRPr>
          </a:p>
        </p:txBody>
      </p:sp>
      <p:sp>
        <p:nvSpPr>
          <p:cNvPr id="32773" name="Textfeld 8"/>
          <p:cNvSpPr txBox="1">
            <a:spLocks noChangeArrowheads="1"/>
          </p:cNvSpPr>
          <p:nvPr/>
        </p:nvSpPr>
        <p:spPr bwMode="auto">
          <a:xfrm>
            <a:off x="516335" y="642632"/>
            <a:ext cx="8059493" cy="646331"/>
          </a:xfrm>
          <a:prstGeom prst="rect">
            <a:avLst/>
          </a:prstGeom>
          <a:solidFill>
            <a:schemeClr val="bg1"/>
          </a:solidFill>
          <a:ln w="9525">
            <a:solidFill>
              <a:srgbClr val="FF0000"/>
            </a:solidFill>
            <a:miter lim="800000"/>
            <a:headEnd/>
            <a:tailEnd/>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dirty="0"/>
              <a:t>Ausweisung erfolgt in farblicher </a:t>
            </a:r>
            <a:r>
              <a:rPr lang="de-DE" altLang="de-DE" dirty="0" smtClean="0"/>
              <a:t>Abstufung nach Gefälle: </a:t>
            </a:r>
          </a:p>
          <a:p>
            <a:r>
              <a:rPr lang="de-DE" altLang="de-DE" dirty="0" smtClean="0"/>
              <a:t>Gelb </a:t>
            </a:r>
            <a:r>
              <a:rPr lang="de-DE" altLang="de-DE" dirty="0"/>
              <a:t>&lt; Orange &lt; Rot/Rosa</a:t>
            </a:r>
          </a:p>
        </p:txBody>
      </p:sp>
      <p:pic>
        <p:nvPicPr>
          <p:cNvPr id="32774" name="Grafik 5"/>
          <p:cNvPicPr>
            <a:picLocks noChangeAspect="1"/>
          </p:cNvPicPr>
          <p:nvPr/>
        </p:nvPicPr>
        <p:blipFill>
          <a:blip r:embed="rId3">
            <a:extLst>
              <a:ext uri="{28A0092B-C50C-407E-A947-70E740481C1C}">
                <a14:useLocalDpi xmlns:a14="http://schemas.microsoft.com/office/drawing/2010/main" val="0"/>
              </a:ext>
            </a:extLst>
          </a:blip>
          <a:srcRect r="30342"/>
          <a:stretch>
            <a:fillRect/>
          </a:stretch>
        </p:blipFill>
        <p:spPr bwMode="auto">
          <a:xfrm>
            <a:off x="6338656" y="642632"/>
            <a:ext cx="2626407" cy="16900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hteck 11"/>
          <p:cNvSpPr/>
          <p:nvPr/>
        </p:nvSpPr>
        <p:spPr>
          <a:xfrm>
            <a:off x="7209493" y="5992427"/>
            <a:ext cx="1277560" cy="213585"/>
          </a:xfrm>
          <a:prstGeom prst="rect">
            <a:avLst/>
          </a:prstGeom>
        </p:spPr>
        <p:txBody>
          <a:bodyPr wrap="square">
            <a:spAutoFit/>
          </a:bodyPr>
          <a:lstStyle/>
          <a:p>
            <a:pPr>
              <a:defRPr/>
            </a:pPr>
            <a:r>
              <a:rPr lang="de-DE" sz="788" b="1" cap="small" dirty="0"/>
              <a:t>Quelle: ELWAS WEB</a:t>
            </a:r>
          </a:p>
        </p:txBody>
      </p:sp>
      <p:pic>
        <p:nvPicPr>
          <p:cNvPr id="32776" name="Grafik 6"/>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516334" y="1332284"/>
            <a:ext cx="5822321" cy="494790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feld 1"/>
          <p:cNvSpPr txBox="1"/>
          <p:nvPr/>
        </p:nvSpPr>
        <p:spPr>
          <a:xfrm>
            <a:off x="6356489" y="2681056"/>
            <a:ext cx="2493241" cy="2585323"/>
          </a:xfrm>
          <a:prstGeom prst="rect">
            <a:avLst/>
          </a:prstGeom>
          <a:noFill/>
        </p:spPr>
        <p:txBody>
          <a:bodyPr wrap="square" rtlCol="0">
            <a:spAutoFit/>
          </a:bodyPr>
          <a:lstStyle/>
          <a:p>
            <a:r>
              <a:rPr lang="de-DE" b="1" dirty="0" smtClean="0"/>
              <a:t>Auflagen:</a:t>
            </a:r>
          </a:p>
          <a:p>
            <a:pPr marL="285750" indent="-285750">
              <a:buFont typeface="Arial" panose="020B0604020202020204" pitchFamily="34" charset="0"/>
              <a:buChar char="•"/>
            </a:pPr>
            <a:r>
              <a:rPr lang="de-DE" dirty="0"/>
              <a:t> </a:t>
            </a:r>
            <a:r>
              <a:rPr lang="de-DE" dirty="0" smtClean="0"/>
              <a:t>Abstand von GW-Oberkante</a:t>
            </a:r>
          </a:p>
          <a:p>
            <a:pPr marL="285750" indent="-285750">
              <a:buFont typeface="Arial" panose="020B0604020202020204" pitchFamily="34" charset="0"/>
              <a:buChar char="•"/>
            </a:pPr>
            <a:r>
              <a:rPr lang="de-DE" dirty="0" smtClean="0"/>
              <a:t>Keine Düngung</a:t>
            </a:r>
          </a:p>
          <a:p>
            <a:pPr marL="285750" indent="-285750">
              <a:buFont typeface="Arial" panose="020B0604020202020204" pitchFamily="34" charset="0"/>
              <a:buChar char="•"/>
            </a:pPr>
            <a:r>
              <a:rPr lang="de-DE" dirty="0" smtClean="0"/>
              <a:t>Kein Pflanzenschutz</a:t>
            </a:r>
          </a:p>
          <a:p>
            <a:pPr marL="285750" indent="-285750">
              <a:buFont typeface="Arial" panose="020B0604020202020204" pitchFamily="34" charset="0"/>
              <a:buChar char="•"/>
            </a:pPr>
            <a:r>
              <a:rPr lang="de-DE" dirty="0" smtClean="0"/>
              <a:t>5-jähr.-Begrünung</a:t>
            </a:r>
          </a:p>
          <a:p>
            <a:pPr marL="285750" indent="-285750">
              <a:buFont typeface="Arial" panose="020B0604020202020204" pitchFamily="34" charset="0"/>
              <a:buChar char="•"/>
            </a:pPr>
            <a:r>
              <a:rPr lang="de-DE" dirty="0" smtClean="0"/>
              <a:t>Sofortige Einarbeitung</a:t>
            </a:r>
            <a:endParaRPr lang="de-DE" dirty="0"/>
          </a:p>
        </p:txBody>
      </p:sp>
    </p:spTree>
    <p:extLst>
      <p:ext uri="{BB962C8B-B14F-4D97-AF65-F5344CB8AC3E}">
        <p14:creationId xmlns:p14="http://schemas.microsoft.com/office/powerpoint/2010/main" val="3480748420"/>
      </p:ext>
    </p:extLst>
  </p:cSld>
  <p:clrMapOvr>
    <a:masterClrMapping/>
  </p:clrMapOvr>
  <p:transition spd="med"/>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el 1"/>
          <p:cNvSpPr txBox="1">
            <a:spLocks/>
          </p:cNvSpPr>
          <p:nvPr/>
        </p:nvSpPr>
        <p:spPr bwMode="auto">
          <a:xfrm>
            <a:off x="150301" y="193582"/>
            <a:ext cx="5292329" cy="32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lstStyle>
            <a:lvl1pPr algn="l" rtl="0" eaLnBrk="0" fontAlgn="base" hangingPunct="0">
              <a:spcBef>
                <a:spcPct val="0"/>
              </a:spcBef>
              <a:spcAft>
                <a:spcPct val="0"/>
              </a:spcAft>
              <a:defRPr sz="2500" b="1">
                <a:solidFill>
                  <a:srgbClr val="009F47"/>
                </a:solidFill>
                <a:latin typeface="+mj-lt"/>
                <a:ea typeface="+mj-ea"/>
                <a:cs typeface="+mj-cs"/>
              </a:defRPr>
            </a:lvl1pPr>
            <a:lvl2pPr algn="l" rtl="0" eaLnBrk="0" fontAlgn="base" hangingPunct="0">
              <a:spcBef>
                <a:spcPct val="0"/>
              </a:spcBef>
              <a:spcAft>
                <a:spcPct val="0"/>
              </a:spcAft>
              <a:defRPr sz="2500" b="1">
                <a:solidFill>
                  <a:srgbClr val="009F47"/>
                </a:solidFill>
                <a:latin typeface="Arial" charset="0"/>
              </a:defRPr>
            </a:lvl2pPr>
            <a:lvl3pPr algn="l" rtl="0" eaLnBrk="0" fontAlgn="base" hangingPunct="0">
              <a:spcBef>
                <a:spcPct val="0"/>
              </a:spcBef>
              <a:spcAft>
                <a:spcPct val="0"/>
              </a:spcAft>
              <a:defRPr sz="2500" b="1">
                <a:solidFill>
                  <a:srgbClr val="009F47"/>
                </a:solidFill>
                <a:latin typeface="Arial" charset="0"/>
              </a:defRPr>
            </a:lvl3pPr>
            <a:lvl4pPr algn="l" rtl="0" eaLnBrk="0" fontAlgn="base" hangingPunct="0">
              <a:spcBef>
                <a:spcPct val="0"/>
              </a:spcBef>
              <a:spcAft>
                <a:spcPct val="0"/>
              </a:spcAft>
              <a:defRPr sz="2500" b="1">
                <a:solidFill>
                  <a:srgbClr val="009F47"/>
                </a:solidFill>
                <a:latin typeface="Arial" charset="0"/>
              </a:defRPr>
            </a:lvl4pPr>
            <a:lvl5pPr algn="l" rtl="0" eaLnBrk="0" fontAlgn="base" hangingPunct="0">
              <a:spcBef>
                <a:spcPct val="0"/>
              </a:spcBef>
              <a:spcAft>
                <a:spcPct val="0"/>
              </a:spcAft>
              <a:defRPr sz="2500" b="1">
                <a:solidFill>
                  <a:srgbClr val="009F47"/>
                </a:solidFill>
                <a:latin typeface="Arial" charset="0"/>
              </a:defRPr>
            </a:lvl5pPr>
            <a:lvl6pPr marL="457200" algn="l" rtl="0" fontAlgn="base">
              <a:spcBef>
                <a:spcPct val="0"/>
              </a:spcBef>
              <a:spcAft>
                <a:spcPct val="0"/>
              </a:spcAft>
              <a:defRPr sz="2500" b="1">
                <a:solidFill>
                  <a:srgbClr val="009F47"/>
                </a:solidFill>
                <a:latin typeface="Arial" charset="0"/>
              </a:defRPr>
            </a:lvl6pPr>
            <a:lvl7pPr marL="914400" algn="l" rtl="0" fontAlgn="base">
              <a:spcBef>
                <a:spcPct val="0"/>
              </a:spcBef>
              <a:spcAft>
                <a:spcPct val="0"/>
              </a:spcAft>
              <a:defRPr sz="2500" b="1">
                <a:solidFill>
                  <a:srgbClr val="009F47"/>
                </a:solidFill>
                <a:latin typeface="Arial" charset="0"/>
              </a:defRPr>
            </a:lvl7pPr>
            <a:lvl8pPr marL="1371600" algn="l" rtl="0" fontAlgn="base">
              <a:spcBef>
                <a:spcPct val="0"/>
              </a:spcBef>
              <a:spcAft>
                <a:spcPct val="0"/>
              </a:spcAft>
              <a:defRPr sz="2500" b="1">
                <a:solidFill>
                  <a:srgbClr val="009F47"/>
                </a:solidFill>
                <a:latin typeface="Arial" charset="0"/>
              </a:defRPr>
            </a:lvl8pPr>
            <a:lvl9pPr marL="1828800" algn="l" rtl="0" fontAlgn="base">
              <a:spcBef>
                <a:spcPct val="0"/>
              </a:spcBef>
              <a:spcAft>
                <a:spcPct val="0"/>
              </a:spcAft>
              <a:defRPr sz="2500" b="1">
                <a:solidFill>
                  <a:srgbClr val="009F47"/>
                </a:solidFill>
                <a:latin typeface="Arial" charset="0"/>
              </a:defRPr>
            </a:lvl9pPr>
          </a:lstStyle>
          <a:p>
            <a:pPr>
              <a:defRPr/>
            </a:pPr>
            <a:r>
              <a:rPr lang="de-DE" altLang="de-DE" sz="2400" kern="0" dirty="0" smtClean="0">
                <a:latin typeface="Calibri" panose="020F0502020204030204" pitchFamily="34" charset="0"/>
                <a:cs typeface="Calibri" panose="020F0502020204030204" pitchFamily="34" charset="0"/>
              </a:rPr>
              <a:t>Beispielbetrachtung Wuppertal</a:t>
            </a:r>
            <a:r>
              <a:rPr lang="de-DE" altLang="de-DE" sz="2400" kern="0" dirty="0" smtClean="0"/>
              <a:t> </a:t>
            </a:r>
            <a:r>
              <a:rPr lang="de-DE" altLang="de-DE" sz="2400" kern="0" dirty="0"/>
              <a:t/>
            </a:r>
            <a:br>
              <a:rPr lang="de-DE" altLang="de-DE" sz="2400" kern="0" dirty="0"/>
            </a:br>
            <a:endParaRPr lang="de-DE" altLang="de-DE" sz="2400" kern="0" dirty="0"/>
          </a:p>
        </p:txBody>
      </p:sp>
      <p:pic>
        <p:nvPicPr>
          <p:cNvPr id="40966" name="Grafik 1"/>
          <p:cNvPicPr>
            <a:picLocks noChangeAspect="1"/>
          </p:cNvPicPr>
          <p:nvPr/>
        </p:nvPicPr>
        <p:blipFill>
          <a:blip r:embed="rId3" cstate="print">
            <a:extLst>
              <a:ext uri="{28A0092B-C50C-407E-A947-70E740481C1C}">
                <a14:useLocalDpi xmlns:a14="http://schemas.microsoft.com/office/drawing/2010/main" val="0"/>
              </a:ext>
            </a:extLst>
          </a:blip>
          <a:srcRect t="10278"/>
          <a:stretch>
            <a:fillRect/>
          </a:stretch>
        </p:blipFill>
        <p:spPr bwMode="auto">
          <a:xfrm>
            <a:off x="0" y="772357"/>
            <a:ext cx="9104486" cy="6942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Rechteck 8"/>
          <p:cNvSpPr/>
          <p:nvPr/>
        </p:nvSpPr>
        <p:spPr>
          <a:xfrm>
            <a:off x="3666478" y="3471169"/>
            <a:ext cx="532660" cy="568171"/>
          </a:xfrm>
          <a:prstGeom prst="rect">
            <a:avLst/>
          </a:prstGeom>
          <a:noFill/>
          <a:ln w="381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a:p>
        </p:txBody>
      </p:sp>
      <p:sp>
        <p:nvSpPr>
          <p:cNvPr id="13" name="Rechteck 12"/>
          <p:cNvSpPr/>
          <p:nvPr/>
        </p:nvSpPr>
        <p:spPr>
          <a:xfrm>
            <a:off x="2130641" y="5370990"/>
            <a:ext cx="665825" cy="1242873"/>
          </a:xfrm>
          <a:prstGeom prst="rect">
            <a:avLst/>
          </a:prstGeom>
          <a:noFill/>
          <a:ln w="3810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de-DE"/>
          </a:p>
        </p:txBody>
      </p:sp>
      <p:sp>
        <p:nvSpPr>
          <p:cNvPr id="40965" name="Textfeld 13"/>
          <p:cNvSpPr txBox="1">
            <a:spLocks noChangeArrowheads="1"/>
          </p:cNvSpPr>
          <p:nvPr/>
        </p:nvSpPr>
        <p:spPr bwMode="auto">
          <a:xfrm>
            <a:off x="1104614" y="639624"/>
            <a:ext cx="6077422" cy="577081"/>
          </a:xfrm>
          <a:prstGeom prst="rect">
            <a:avLst/>
          </a:prstGeom>
          <a:solidFill>
            <a:schemeClr val="bg1">
              <a:lumMod val="90000"/>
            </a:schemeClr>
          </a:solidFill>
          <a:ln w="9525">
            <a:solidFill>
              <a:srgbClr val="FF0000"/>
            </a:solidFill>
            <a:miter lim="800000"/>
            <a:headEnd/>
            <a:tailEnd/>
          </a:ln>
        </p:spPr>
        <p:txBody>
          <a:bodyPr wrap="squar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r>
              <a:rPr lang="de-DE" altLang="de-DE" sz="1050" dirty="0"/>
              <a:t>Mittels Mauszeiger kann eine Position im Diagramm angesteuert werden, für die dann eine  abweichende Höhenangabe zur Höhe des Startpunktes dargestellt wird. Zeitgleich erfolgt die Darstellung des Punktes in der Landkarte als grünes Kreuz auf der roten Linie</a:t>
            </a:r>
          </a:p>
        </p:txBody>
      </p:sp>
    </p:spTree>
    <p:extLst>
      <p:ext uri="{BB962C8B-B14F-4D97-AF65-F5344CB8AC3E}">
        <p14:creationId xmlns:p14="http://schemas.microsoft.com/office/powerpoint/2010/main" val="1284608269"/>
      </p:ext>
    </p:extLst>
  </p:cSld>
  <p:clrMapOvr>
    <a:masterClrMapping/>
  </p:clrMapOvr>
  <p:transition spd="med"/>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371029" y="298702"/>
            <a:ext cx="5912967" cy="378619"/>
          </a:xfrm>
        </p:spPr>
        <p:txBody>
          <a:bodyPr/>
          <a:lstStyle/>
          <a:p>
            <a:r>
              <a:rPr lang="de-DE" dirty="0" smtClean="0"/>
              <a:t>Bewirtschaftungsauflagen bei Hangneigung</a:t>
            </a:r>
            <a:br>
              <a:rPr lang="de-DE" dirty="0" smtClean="0"/>
            </a:br>
            <a:endParaRPr lang="de-DE" dirty="0"/>
          </a:p>
        </p:txBody>
      </p:sp>
      <p:sp>
        <p:nvSpPr>
          <p:cNvPr id="3" name="Inhaltsplatzhalter 2"/>
          <p:cNvSpPr>
            <a:spLocks noGrp="1"/>
          </p:cNvSpPr>
          <p:nvPr>
            <p:ph idx="1"/>
          </p:nvPr>
        </p:nvSpPr>
        <p:spPr>
          <a:xfrm>
            <a:off x="371029" y="768144"/>
            <a:ext cx="8671054" cy="5382433"/>
          </a:xfrm>
        </p:spPr>
        <p:txBody>
          <a:bodyPr/>
          <a:lstStyle/>
          <a:p>
            <a:pPr marL="0" indent="0">
              <a:buNone/>
            </a:pPr>
            <a:r>
              <a:rPr lang="de-DE" sz="1800" u="sng" dirty="0" smtClean="0"/>
              <a:t> Bei </a:t>
            </a:r>
            <a:r>
              <a:rPr lang="de-DE" sz="1800" u="sng" dirty="0"/>
              <a:t>Gefälle von 5 bis 10 Prozent:</a:t>
            </a:r>
          </a:p>
        </p:txBody>
      </p:sp>
      <p:sp>
        <p:nvSpPr>
          <p:cNvPr id="4" name="Fußzeilenplatzhalter 3"/>
          <p:cNvSpPr>
            <a:spLocks noGrp="1"/>
          </p:cNvSpPr>
          <p:nvPr>
            <p:ph type="ftr" sz="quarter" idx="10"/>
          </p:nvPr>
        </p:nvSpPr>
        <p:spPr/>
        <p:txBody>
          <a:bodyPr/>
          <a:lstStyle/>
          <a:p>
            <a:pPr marL="401231" defTabSz="685783">
              <a:defRPr/>
            </a:pPr>
            <a:r>
              <a:rPr lang="de-DE" sz="900" dirty="0">
                <a:solidFill>
                  <a:srgbClr val="000000"/>
                </a:solidFill>
              </a:rPr>
              <a:t>Bastian.Lenert@lwk.nrw.de</a:t>
            </a:r>
          </a:p>
        </p:txBody>
      </p:sp>
      <p:sp>
        <p:nvSpPr>
          <p:cNvPr id="5" name="Foliennummernplatzhalter 4"/>
          <p:cNvSpPr>
            <a:spLocks noGrp="1"/>
          </p:cNvSpPr>
          <p:nvPr>
            <p:ph type="sldNum" sz="quarter" idx="11"/>
          </p:nvPr>
        </p:nvSpPr>
        <p:spPr/>
        <p:txBody>
          <a:bodyPr/>
          <a:lstStyle/>
          <a:p>
            <a:pPr defTabSz="685783">
              <a:defRPr/>
            </a:pPr>
            <a:fld id="{5AC63783-6954-43D5-8497-053D4D97509A}" type="slidenum">
              <a:rPr lang="de-DE" sz="900">
                <a:solidFill>
                  <a:srgbClr val="000000"/>
                </a:solidFill>
              </a:rPr>
              <a:pPr defTabSz="685783">
                <a:defRPr/>
              </a:pPr>
              <a:t>26</a:t>
            </a:fld>
            <a:endParaRPr lang="de-DE" sz="900">
              <a:solidFill>
                <a:srgbClr val="000000"/>
              </a:solidFill>
            </a:endParaRPr>
          </a:p>
        </p:txBody>
      </p:sp>
      <p:sp>
        <p:nvSpPr>
          <p:cNvPr id="9" name="Ellipse 8"/>
          <p:cNvSpPr/>
          <p:nvPr/>
        </p:nvSpPr>
        <p:spPr bwMode="auto">
          <a:xfrm>
            <a:off x="900113" y="3486150"/>
            <a:ext cx="1293019" cy="950119"/>
          </a:xfrm>
          <a:prstGeom prst="ellipse">
            <a:avLst/>
          </a:prstGeom>
          <a:solidFill>
            <a:srgbClr val="0070C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a:endParaRPr lang="de-DE" sz="1350"/>
          </a:p>
        </p:txBody>
      </p:sp>
      <p:sp>
        <p:nvSpPr>
          <p:cNvPr id="11" name="Rechteck 10"/>
          <p:cNvSpPr/>
          <p:nvPr/>
        </p:nvSpPr>
        <p:spPr bwMode="auto">
          <a:xfrm>
            <a:off x="621507" y="2972945"/>
            <a:ext cx="1693069" cy="972833"/>
          </a:xfrm>
          <a:prstGeom prst="rect">
            <a:avLst/>
          </a:prstGeom>
          <a:solidFill>
            <a:srgbClr val="F0F5E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p>
            <a:pPr marL="261932" indent="-261932" defTabSz="952476" eaLnBrk="0" hangingPunct="0">
              <a:lnSpc>
                <a:spcPct val="110000"/>
              </a:lnSpc>
              <a:spcAft>
                <a:spcPct val="35000"/>
              </a:spcAft>
              <a:buClr>
                <a:schemeClr val="tx1"/>
              </a:buClr>
              <a:buSzPct val="120000"/>
              <a:buFont typeface="Wingdings" pitchFamily="2" charset="2"/>
              <a:buChar char="§"/>
            </a:pPr>
            <a:endParaRPr lang="de-DE"/>
          </a:p>
        </p:txBody>
      </p:sp>
      <p:cxnSp>
        <p:nvCxnSpPr>
          <p:cNvPr id="13" name="Gerader Verbinder 12"/>
          <p:cNvCxnSpPr/>
          <p:nvPr/>
        </p:nvCxnSpPr>
        <p:spPr bwMode="auto">
          <a:xfrm flipV="1">
            <a:off x="2193132" y="3486150"/>
            <a:ext cx="550069" cy="459628"/>
          </a:xfrm>
          <a:prstGeom prst="line">
            <a:avLst/>
          </a:prstGeom>
          <a:solidFill>
            <a:srgbClr val="FFFFFF"/>
          </a:solidFill>
          <a:ln w="38100" cap="flat" cmpd="sng" algn="ctr">
            <a:solidFill>
              <a:srgbClr val="00B05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6" name="Gerader Verbinder 15"/>
          <p:cNvCxnSpPr/>
          <p:nvPr/>
        </p:nvCxnSpPr>
        <p:spPr bwMode="auto">
          <a:xfrm flipV="1">
            <a:off x="2743200" y="3346988"/>
            <a:ext cx="3203294" cy="139163"/>
          </a:xfrm>
          <a:prstGeom prst="line">
            <a:avLst/>
          </a:prstGeom>
          <a:solidFill>
            <a:srgbClr val="FFFFFF"/>
          </a:solidFill>
          <a:ln w="38100" cap="flat" cmpd="sng" algn="ctr">
            <a:solidFill>
              <a:srgbClr val="00B05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19" name="Gerader Verbinder 18"/>
          <p:cNvCxnSpPr/>
          <p:nvPr/>
        </p:nvCxnSpPr>
        <p:spPr bwMode="auto">
          <a:xfrm flipV="1">
            <a:off x="5946494" y="2887361"/>
            <a:ext cx="2239702" cy="459628"/>
          </a:xfrm>
          <a:prstGeom prst="line">
            <a:avLst/>
          </a:prstGeom>
          <a:solidFill>
            <a:srgbClr val="FFFFFF"/>
          </a:solidFill>
          <a:ln w="34925" cap="flat" cmpd="sng" algn="ctr">
            <a:solidFill>
              <a:srgbClr val="00B050"/>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3" name="Gerader Verbinder 22"/>
          <p:cNvCxnSpPr/>
          <p:nvPr/>
        </p:nvCxnSpPr>
        <p:spPr bwMode="auto">
          <a:xfrm flipV="1">
            <a:off x="2193132" y="4616129"/>
            <a:ext cx="6184046" cy="34725"/>
          </a:xfrm>
          <a:prstGeom prst="lin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7" name="Gerader Verbinder 26"/>
          <p:cNvCxnSpPr/>
          <p:nvPr/>
        </p:nvCxnSpPr>
        <p:spPr bwMode="auto">
          <a:xfrm>
            <a:off x="2743200" y="3486150"/>
            <a:ext cx="0" cy="1246399"/>
          </a:xfrm>
          <a:prstGeom prst="lin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8" name="Gerader Verbinder 27"/>
          <p:cNvCxnSpPr/>
          <p:nvPr/>
        </p:nvCxnSpPr>
        <p:spPr bwMode="auto">
          <a:xfrm>
            <a:off x="3802284" y="3332477"/>
            <a:ext cx="1447" cy="1390658"/>
          </a:xfrm>
          <a:prstGeom prst="lin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29" name="Gerader Verbinder 28"/>
          <p:cNvCxnSpPr/>
          <p:nvPr/>
        </p:nvCxnSpPr>
        <p:spPr bwMode="auto">
          <a:xfrm>
            <a:off x="4706556" y="4542420"/>
            <a:ext cx="0" cy="180715"/>
          </a:xfrm>
          <a:prstGeom prst="lin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32" name="Gerader Verbinder 31"/>
          <p:cNvCxnSpPr/>
          <p:nvPr/>
        </p:nvCxnSpPr>
        <p:spPr bwMode="auto">
          <a:xfrm flipH="1">
            <a:off x="7632057" y="2972946"/>
            <a:ext cx="7235" cy="1733095"/>
          </a:xfrm>
          <a:prstGeom prst="lin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34" name="Textfeld 33"/>
          <p:cNvSpPr txBox="1"/>
          <p:nvPr/>
        </p:nvSpPr>
        <p:spPr>
          <a:xfrm>
            <a:off x="1438183" y="4798505"/>
            <a:ext cx="2663300" cy="923330"/>
          </a:xfrm>
          <a:prstGeom prst="rect">
            <a:avLst/>
          </a:prstGeom>
          <a:noFill/>
        </p:spPr>
        <p:txBody>
          <a:bodyPr wrap="square" rtlCol="0">
            <a:spAutoFit/>
          </a:bodyPr>
          <a:lstStyle/>
          <a:p>
            <a:pPr algn="ctr"/>
            <a:r>
              <a:rPr lang="de-DE" dirty="0" smtClean="0"/>
              <a:t>0</a:t>
            </a:r>
          </a:p>
          <a:p>
            <a:pPr algn="ctr"/>
            <a:r>
              <a:rPr lang="de-DE" dirty="0" smtClean="0"/>
              <a:t> </a:t>
            </a:r>
          </a:p>
          <a:p>
            <a:pPr algn="ctr"/>
            <a:r>
              <a:rPr lang="de-DE" dirty="0" smtClean="0"/>
              <a:t>0=Böschungsoberkante</a:t>
            </a:r>
            <a:endParaRPr lang="de-DE" dirty="0"/>
          </a:p>
        </p:txBody>
      </p:sp>
      <p:sp>
        <p:nvSpPr>
          <p:cNvPr id="37" name="Textfeld 36"/>
          <p:cNvSpPr txBox="1"/>
          <p:nvPr/>
        </p:nvSpPr>
        <p:spPr>
          <a:xfrm>
            <a:off x="3682196" y="4799705"/>
            <a:ext cx="243068" cy="369332"/>
          </a:xfrm>
          <a:prstGeom prst="rect">
            <a:avLst/>
          </a:prstGeom>
          <a:noFill/>
        </p:spPr>
        <p:txBody>
          <a:bodyPr wrap="square" rtlCol="0">
            <a:spAutoFit/>
          </a:bodyPr>
          <a:lstStyle/>
          <a:p>
            <a:r>
              <a:rPr lang="de-DE" dirty="0" smtClean="0"/>
              <a:t>3</a:t>
            </a:r>
            <a:endParaRPr lang="de-DE" dirty="0"/>
          </a:p>
        </p:txBody>
      </p:sp>
      <p:sp>
        <p:nvSpPr>
          <p:cNvPr id="38" name="Textfeld 37"/>
          <p:cNvSpPr txBox="1"/>
          <p:nvPr/>
        </p:nvSpPr>
        <p:spPr>
          <a:xfrm>
            <a:off x="4585022" y="4800438"/>
            <a:ext cx="243068" cy="369332"/>
          </a:xfrm>
          <a:prstGeom prst="rect">
            <a:avLst/>
          </a:prstGeom>
          <a:noFill/>
        </p:spPr>
        <p:txBody>
          <a:bodyPr wrap="square" rtlCol="0">
            <a:spAutoFit/>
          </a:bodyPr>
          <a:lstStyle/>
          <a:p>
            <a:r>
              <a:rPr lang="de-DE" dirty="0" smtClean="0"/>
              <a:t>5</a:t>
            </a:r>
            <a:endParaRPr lang="de-DE" dirty="0"/>
          </a:p>
        </p:txBody>
      </p:sp>
      <p:sp>
        <p:nvSpPr>
          <p:cNvPr id="39" name="Textfeld 38"/>
          <p:cNvSpPr txBox="1"/>
          <p:nvPr/>
        </p:nvSpPr>
        <p:spPr>
          <a:xfrm>
            <a:off x="7464948" y="4797557"/>
            <a:ext cx="912230" cy="369332"/>
          </a:xfrm>
          <a:prstGeom prst="rect">
            <a:avLst/>
          </a:prstGeom>
          <a:noFill/>
        </p:spPr>
        <p:txBody>
          <a:bodyPr wrap="square" rtlCol="0">
            <a:spAutoFit/>
          </a:bodyPr>
          <a:lstStyle/>
          <a:p>
            <a:r>
              <a:rPr lang="de-DE" dirty="0" smtClean="0"/>
              <a:t>20  m</a:t>
            </a:r>
            <a:endParaRPr lang="de-DE" dirty="0"/>
          </a:p>
        </p:txBody>
      </p:sp>
      <p:cxnSp>
        <p:nvCxnSpPr>
          <p:cNvPr id="40" name="Gerader Verbinder 39"/>
          <p:cNvCxnSpPr/>
          <p:nvPr/>
        </p:nvCxnSpPr>
        <p:spPr bwMode="auto">
          <a:xfrm flipV="1">
            <a:off x="2743199" y="3441999"/>
            <a:ext cx="5699553" cy="57956"/>
          </a:xfrm>
          <a:prstGeom prst="line">
            <a:avLst/>
          </a:prstGeom>
          <a:solidFill>
            <a:srgbClr val="FFFFFF"/>
          </a:solidFill>
          <a:ln w="3175" cap="flat" cmpd="sng" algn="ctr">
            <a:solidFill>
              <a:schemeClr val="tx1">
                <a:alpha val="30000"/>
              </a:schemeClr>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41" name="Gerader Verbinder 40"/>
          <p:cNvCxnSpPr/>
          <p:nvPr/>
        </p:nvCxnSpPr>
        <p:spPr bwMode="auto">
          <a:xfrm flipV="1">
            <a:off x="2743199" y="2919368"/>
            <a:ext cx="5746832" cy="562732"/>
          </a:xfrm>
          <a:prstGeom prst="lin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5" name="Textfeld 44"/>
          <p:cNvSpPr txBox="1"/>
          <p:nvPr/>
        </p:nvSpPr>
        <p:spPr>
          <a:xfrm>
            <a:off x="7748834" y="3015207"/>
            <a:ext cx="1188550" cy="923330"/>
          </a:xfrm>
          <a:prstGeom prst="rect">
            <a:avLst/>
          </a:prstGeom>
          <a:noFill/>
        </p:spPr>
        <p:txBody>
          <a:bodyPr wrap="square" rtlCol="0">
            <a:spAutoFit/>
          </a:bodyPr>
          <a:lstStyle/>
          <a:p>
            <a:r>
              <a:rPr lang="de-DE" b="1" dirty="0" smtClean="0"/>
              <a:t>5% - 10%</a:t>
            </a:r>
          </a:p>
          <a:p>
            <a:r>
              <a:rPr lang="de-DE" b="1" dirty="0" smtClean="0"/>
              <a:t>Gefälle auf 20 m</a:t>
            </a:r>
            <a:endParaRPr lang="de-DE" b="1" dirty="0"/>
          </a:p>
        </p:txBody>
      </p:sp>
      <p:sp>
        <p:nvSpPr>
          <p:cNvPr id="35" name="Textfeld 34"/>
          <p:cNvSpPr txBox="1"/>
          <p:nvPr/>
        </p:nvSpPr>
        <p:spPr>
          <a:xfrm>
            <a:off x="2808881" y="2770516"/>
            <a:ext cx="908213" cy="430887"/>
          </a:xfrm>
          <a:prstGeom prst="rect">
            <a:avLst/>
          </a:prstGeom>
          <a:noFill/>
        </p:spPr>
        <p:txBody>
          <a:bodyPr wrap="square" rtlCol="0">
            <a:spAutoFit/>
          </a:bodyPr>
          <a:lstStyle/>
          <a:p>
            <a:pPr algn="ctr"/>
            <a:r>
              <a:rPr lang="de-DE" sz="1100" b="1" dirty="0"/>
              <a:t>Keine Düngung</a:t>
            </a:r>
          </a:p>
        </p:txBody>
      </p:sp>
      <p:sp>
        <p:nvSpPr>
          <p:cNvPr id="7" name="Geschweifte Klammer links 6"/>
          <p:cNvSpPr/>
          <p:nvPr/>
        </p:nvSpPr>
        <p:spPr bwMode="auto">
          <a:xfrm rot="5400000">
            <a:off x="3114619" y="2750285"/>
            <a:ext cx="316241" cy="1059084"/>
          </a:xfrm>
          <a:prstGeom prst="leftBrace">
            <a:avLst/>
          </a:prstGeom>
          <a:noFill/>
          <a:ln w="38100" cap="flat" cmpd="sng" algn="ctr">
            <a:solidFill>
              <a:srgbClr val="FF0000"/>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a:endParaRPr lang="de-DE" sz="1350"/>
          </a:p>
        </p:txBody>
      </p:sp>
      <p:sp>
        <p:nvSpPr>
          <p:cNvPr id="42" name="Geschweifte Klammer links 41"/>
          <p:cNvSpPr/>
          <p:nvPr/>
        </p:nvSpPr>
        <p:spPr bwMode="auto">
          <a:xfrm rot="5400000">
            <a:off x="3553947" y="1716384"/>
            <a:ext cx="341860" cy="1963358"/>
          </a:xfrm>
          <a:prstGeom prst="leftBrace">
            <a:avLst/>
          </a:prstGeom>
          <a:ln>
            <a:headEnd type="none" w="med" len="med"/>
            <a:tailEnd type="none" w="med" len="med"/>
          </a:ln>
          <a:extLst/>
        </p:spPr>
        <p:style>
          <a:lnRef idx="3">
            <a:schemeClr val="accent2"/>
          </a:lnRef>
          <a:fillRef idx="0">
            <a:schemeClr val="accent2"/>
          </a:fillRef>
          <a:effectRef idx="2">
            <a:schemeClr val="accent2"/>
          </a:effectRef>
          <a:fontRef idx="minor">
            <a:schemeClr val="tx1"/>
          </a:fontRef>
        </p:style>
        <p:txBody>
          <a:bodyPr vert="horz" wrap="square" lIns="68580" tIns="34290" rIns="68580" bIns="34290" numCol="1" rtlCol="0" anchor="t" anchorCtr="0" compatLnSpc="1">
            <a:prstTxWarp prst="textNoShape">
              <a:avLst/>
            </a:prstTxWarp>
          </a:bodyPr>
          <a:lstStyle/>
          <a:p>
            <a:pPr defTabSz="685800"/>
            <a:endParaRPr lang="de-DE" sz="1350">
              <a:latin typeface="Arial" charset="0"/>
            </a:endParaRPr>
          </a:p>
        </p:txBody>
      </p:sp>
      <p:sp>
        <p:nvSpPr>
          <p:cNvPr id="43" name="Textfeld 42"/>
          <p:cNvSpPr txBox="1"/>
          <p:nvPr/>
        </p:nvSpPr>
        <p:spPr>
          <a:xfrm>
            <a:off x="3143404" y="1951197"/>
            <a:ext cx="1077583" cy="646331"/>
          </a:xfrm>
          <a:prstGeom prst="rect">
            <a:avLst/>
          </a:prstGeom>
          <a:noFill/>
        </p:spPr>
        <p:txBody>
          <a:bodyPr wrap="square" rtlCol="0">
            <a:spAutoFit/>
          </a:bodyPr>
          <a:lstStyle/>
          <a:p>
            <a:pPr algn="ctr"/>
            <a:r>
              <a:rPr lang="de-DE" sz="1200" b="1" dirty="0" smtClean="0"/>
              <a:t>5-jährige Begrünung (WHG)</a:t>
            </a:r>
            <a:endParaRPr lang="de-DE" sz="1200" b="1" dirty="0"/>
          </a:p>
        </p:txBody>
      </p:sp>
      <p:sp>
        <p:nvSpPr>
          <p:cNvPr id="44" name="Geschweifte Klammer links 43"/>
          <p:cNvSpPr/>
          <p:nvPr/>
        </p:nvSpPr>
        <p:spPr bwMode="auto">
          <a:xfrm rot="5400000">
            <a:off x="5564062" y="1050942"/>
            <a:ext cx="314891" cy="3835567"/>
          </a:xfrm>
          <a:prstGeom prst="leftBrace">
            <a:avLst/>
          </a:prstGeom>
          <a:ln>
            <a:headEnd type="none" w="med" len="med"/>
            <a:tailEnd type="none" w="med" len="med"/>
          </a:ln>
          <a:extLst/>
        </p:spPr>
        <p:style>
          <a:lnRef idx="3">
            <a:schemeClr val="accent4"/>
          </a:lnRef>
          <a:fillRef idx="0">
            <a:schemeClr val="accent4"/>
          </a:fillRef>
          <a:effectRef idx="2">
            <a:schemeClr val="accent4"/>
          </a:effectRef>
          <a:fontRef idx="minor">
            <a:schemeClr val="tx1"/>
          </a:fontRef>
        </p:style>
        <p:txBody>
          <a:bodyPr vert="horz" wrap="square" lIns="68580" tIns="34290" rIns="68580" bIns="34290" numCol="1" rtlCol="0" anchor="t" anchorCtr="0" compatLnSpc="1">
            <a:prstTxWarp prst="textNoShape">
              <a:avLst/>
            </a:prstTxWarp>
          </a:bodyPr>
          <a:lstStyle/>
          <a:p>
            <a:pPr defTabSz="685800"/>
            <a:endParaRPr lang="de-DE" sz="1350">
              <a:latin typeface="Arial" charset="0"/>
            </a:endParaRPr>
          </a:p>
        </p:txBody>
      </p:sp>
      <p:sp>
        <p:nvSpPr>
          <p:cNvPr id="46" name="Textfeld 45"/>
          <p:cNvSpPr txBox="1"/>
          <p:nvPr/>
        </p:nvSpPr>
        <p:spPr>
          <a:xfrm>
            <a:off x="4767155" y="1142834"/>
            <a:ext cx="4014380" cy="1492716"/>
          </a:xfrm>
          <a:prstGeom prst="rect">
            <a:avLst/>
          </a:prstGeom>
          <a:noFill/>
        </p:spPr>
        <p:txBody>
          <a:bodyPr wrap="square" rtlCol="0">
            <a:spAutoFit/>
          </a:bodyPr>
          <a:lstStyle/>
          <a:p>
            <a:r>
              <a:rPr lang="de-DE" sz="1100" b="1" dirty="0" err="1" smtClean="0"/>
              <a:t>DüV</a:t>
            </a:r>
            <a:r>
              <a:rPr lang="de-DE" sz="1100" b="1" dirty="0" smtClean="0"/>
              <a:t>: Sofortige  </a:t>
            </a:r>
            <a:r>
              <a:rPr lang="de-DE" sz="1100" b="1" dirty="0"/>
              <a:t>Einarbeitung der </a:t>
            </a:r>
            <a:r>
              <a:rPr lang="de-DE" sz="1100" b="1" dirty="0" smtClean="0"/>
              <a:t>Düngemittel auf </a:t>
            </a:r>
            <a:r>
              <a:rPr lang="de-DE" sz="1100" b="1" dirty="0" smtClean="0"/>
              <a:t>3-20 m</a:t>
            </a:r>
            <a:r>
              <a:rPr lang="de-DE" sz="1100" b="1" dirty="0" smtClean="0"/>
              <a:t>:</a:t>
            </a:r>
            <a:br>
              <a:rPr lang="de-DE" sz="1100" b="1" dirty="0" smtClean="0"/>
            </a:br>
            <a:r>
              <a:rPr lang="de-DE" sz="1100" u="sng" dirty="0"/>
              <a:t>A</a:t>
            </a:r>
            <a:r>
              <a:rPr lang="de-DE" sz="1100" u="sng" dirty="0" smtClean="0"/>
              <a:t>uf </a:t>
            </a:r>
            <a:r>
              <a:rPr lang="de-DE" sz="1100" u="sng" dirty="0"/>
              <a:t>unbestellten Flächen</a:t>
            </a:r>
            <a:r>
              <a:rPr lang="de-DE" sz="1100" dirty="0"/>
              <a:t>, und in Reihenkulturen mit Abstand von 45 cm und mehr außer mit </a:t>
            </a:r>
            <a:r>
              <a:rPr lang="de-DE" sz="1100" dirty="0" smtClean="0"/>
              <a:t>Untersaat.</a:t>
            </a:r>
          </a:p>
          <a:p>
            <a:r>
              <a:rPr lang="de-DE" sz="300" u="sng" dirty="0"/>
              <a:t/>
            </a:r>
            <a:br>
              <a:rPr lang="de-DE" sz="300" u="sng" dirty="0"/>
            </a:br>
            <a:r>
              <a:rPr lang="de-DE" sz="1100" u="sng" dirty="0" smtClean="0"/>
              <a:t>Auf </a:t>
            </a:r>
            <a:r>
              <a:rPr lang="de-DE" sz="1100" u="sng" dirty="0"/>
              <a:t>bestellten </a:t>
            </a:r>
            <a:r>
              <a:rPr lang="de-DE" sz="1100" u="sng" dirty="0" smtClean="0"/>
              <a:t>Flächen </a:t>
            </a:r>
            <a:r>
              <a:rPr lang="de-DE" sz="1100" dirty="0"/>
              <a:t>Ausbringung nur bei hinreichender </a:t>
            </a:r>
            <a:r>
              <a:rPr lang="de-DE" sz="1100" dirty="0" err="1"/>
              <a:t>Bestandesentwicklung</a:t>
            </a:r>
            <a:r>
              <a:rPr lang="de-DE" sz="1100" dirty="0"/>
              <a:t>, Mulch- oder Direktsaat und in Reihenkulturen mit Abstand von </a:t>
            </a:r>
            <a:r>
              <a:rPr lang="de-DE" sz="1100" dirty="0" smtClean="0"/>
              <a:t/>
            </a:r>
            <a:br>
              <a:rPr lang="de-DE" sz="1100" dirty="0" smtClean="0"/>
            </a:br>
            <a:r>
              <a:rPr lang="de-DE" sz="1100" dirty="0" smtClean="0"/>
              <a:t>45 </a:t>
            </a:r>
            <a:r>
              <a:rPr lang="de-DE" sz="1100" dirty="0"/>
              <a:t>cm und mehr nur bei Untersaat oder Einarbeitung </a:t>
            </a:r>
            <a:r>
              <a:rPr lang="de-DE" sz="1100" dirty="0" smtClean="0"/>
              <a:t>der ausgebrachten </a:t>
            </a:r>
            <a:r>
              <a:rPr lang="de-DE" sz="1100" dirty="0"/>
              <a:t>Düngemittel</a:t>
            </a:r>
          </a:p>
        </p:txBody>
      </p:sp>
      <p:sp>
        <p:nvSpPr>
          <p:cNvPr id="6" name="Rechteck 5"/>
          <p:cNvSpPr/>
          <p:nvPr/>
        </p:nvSpPr>
        <p:spPr bwMode="auto">
          <a:xfrm>
            <a:off x="2737857" y="3496609"/>
            <a:ext cx="1059085" cy="86915"/>
          </a:xfrm>
          <a:prstGeom prst="rect">
            <a:avLst/>
          </a:prstGeom>
          <a:solidFill>
            <a:srgbClr val="FF0000"/>
          </a:solid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a:endParaRPr lang="de-DE" sz="1350"/>
          </a:p>
        </p:txBody>
      </p:sp>
      <p:cxnSp>
        <p:nvCxnSpPr>
          <p:cNvPr id="33" name="Gerader Verbinder 32"/>
          <p:cNvCxnSpPr/>
          <p:nvPr/>
        </p:nvCxnSpPr>
        <p:spPr bwMode="auto">
          <a:xfrm>
            <a:off x="3070637" y="4551834"/>
            <a:ext cx="0" cy="180715"/>
          </a:xfrm>
          <a:prstGeom prst="lin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7" name="Textfeld 46"/>
          <p:cNvSpPr txBox="1"/>
          <p:nvPr/>
        </p:nvSpPr>
        <p:spPr>
          <a:xfrm>
            <a:off x="2949103" y="4798505"/>
            <a:ext cx="243068" cy="369332"/>
          </a:xfrm>
          <a:prstGeom prst="rect">
            <a:avLst/>
          </a:prstGeom>
          <a:noFill/>
        </p:spPr>
        <p:txBody>
          <a:bodyPr wrap="square" rtlCol="0">
            <a:spAutoFit/>
          </a:bodyPr>
          <a:lstStyle/>
          <a:p>
            <a:r>
              <a:rPr lang="de-DE" dirty="0" smtClean="0"/>
              <a:t>1</a:t>
            </a:r>
            <a:endParaRPr lang="de-DE" dirty="0"/>
          </a:p>
        </p:txBody>
      </p:sp>
      <p:sp>
        <p:nvSpPr>
          <p:cNvPr id="8" name="Geschweifte Klammer links 7"/>
          <p:cNvSpPr/>
          <p:nvPr/>
        </p:nvSpPr>
        <p:spPr bwMode="auto">
          <a:xfrm rot="5400000">
            <a:off x="2739451" y="4252035"/>
            <a:ext cx="332780" cy="329591"/>
          </a:xfrm>
          <a:prstGeom prst="leftBrace">
            <a:avLst/>
          </a:prstGeom>
          <a:noFill/>
          <a:ln w="9525" cap="flat" cmpd="sng" algn="ctr">
            <a:solidFill>
              <a:schemeClr val="tx1"/>
            </a:solidFill>
            <a:prstDash val="solid"/>
            <a:round/>
            <a:headEnd type="none" w="med" len="med"/>
            <a:tailEnd type="none" w="med" len="med"/>
          </a:ln>
          <a:effectLst/>
          <a:extLst/>
        </p:spPr>
        <p:txBody>
          <a:bodyPr vert="horz" wrap="square" lIns="68580" tIns="34290" rIns="68580" bIns="34290" numCol="1" rtlCol="0" anchor="t" anchorCtr="0" compatLnSpc="1">
            <a:prstTxWarp prst="textNoShape">
              <a:avLst/>
            </a:prstTxWarp>
          </a:bodyPr>
          <a:lstStyle/>
          <a:p>
            <a:pPr defTabSz="685800"/>
            <a:endParaRPr lang="de-DE" sz="1350"/>
          </a:p>
        </p:txBody>
      </p:sp>
      <p:sp>
        <p:nvSpPr>
          <p:cNvPr id="48" name="Textfeld 47"/>
          <p:cNvSpPr txBox="1"/>
          <p:nvPr/>
        </p:nvSpPr>
        <p:spPr>
          <a:xfrm>
            <a:off x="2540473" y="3926132"/>
            <a:ext cx="881664" cy="600164"/>
          </a:xfrm>
          <a:prstGeom prst="rect">
            <a:avLst/>
          </a:prstGeom>
          <a:noFill/>
        </p:spPr>
        <p:txBody>
          <a:bodyPr wrap="square" rtlCol="0">
            <a:spAutoFit/>
          </a:bodyPr>
          <a:lstStyle/>
          <a:p>
            <a:pPr algn="ctr"/>
            <a:r>
              <a:rPr lang="de-DE" sz="1100" b="1" dirty="0"/>
              <a:t>Kein </a:t>
            </a:r>
            <a:r>
              <a:rPr lang="de-DE" sz="1100" b="1" dirty="0" err="1"/>
              <a:t>Pfl</a:t>
            </a:r>
            <a:r>
              <a:rPr lang="de-DE" sz="1100" b="1" dirty="0"/>
              <a:t>.-</a:t>
            </a:r>
            <a:r>
              <a:rPr lang="de-DE" sz="1100" b="1" dirty="0" smtClean="0"/>
              <a:t>schutz</a:t>
            </a:r>
          </a:p>
          <a:p>
            <a:pPr algn="ctr"/>
            <a:endParaRPr lang="de-DE" sz="1100" b="1" dirty="0"/>
          </a:p>
        </p:txBody>
      </p:sp>
    </p:spTree>
    <p:extLst>
      <p:ext uri="{BB962C8B-B14F-4D97-AF65-F5344CB8AC3E}">
        <p14:creationId xmlns:p14="http://schemas.microsoft.com/office/powerpoint/2010/main" val="1715009483"/>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90935" y="110332"/>
            <a:ext cx="8064500" cy="504825"/>
          </a:xfrm>
        </p:spPr>
        <p:txBody>
          <a:bodyPr/>
          <a:lstStyle/>
          <a:p>
            <a:r>
              <a:rPr lang="de-DE" dirty="0" smtClean="0"/>
              <a:t>Hangneigung-Suchkulisse </a:t>
            </a:r>
            <a:r>
              <a:rPr lang="de-DE" sz="2000" dirty="0" smtClean="0"/>
              <a:t>(WHG/</a:t>
            </a:r>
            <a:r>
              <a:rPr lang="de-DE" sz="2000" dirty="0" err="1" smtClean="0"/>
              <a:t>DüV</a:t>
            </a:r>
            <a:r>
              <a:rPr lang="de-DE" sz="2000" dirty="0" smtClean="0"/>
              <a:t>) </a:t>
            </a:r>
            <a:r>
              <a:rPr lang="de-DE" dirty="0" smtClean="0"/>
              <a:t/>
            </a:r>
            <a:br>
              <a:rPr lang="de-DE" dirty="0" smtClean="0"/>
            </a:br>
            <a:r>
              <a:rPr lang="de-DE" sz="1800" dirty="0" smtClean="0"/>
              <a:t>im Kreis Coesfeld 2021</a:t>
            </a:r>
            <a:endParaRPr lang="de-DE" sz="1800" dirty="0"/>
          </a:p>
        </p:txBody>
      </p:sp>
      <p:graphicFrame>
        <p:nvGraphicFramePr>
          <p:cNvPr id="6" name="Inhaltsplatzhalter 5"/>
          <p:cNvGraphicFramePr>
            <a:graphicFrameLocks noGrp="1"/>
          </p:cNvGraphicFramePr>
          <p:nvPr>
            <p:ph idx="1"/>
            <p:extLst>
              <p:ext uri="{D42A27DB-BD31-4B8C-83A1-F6EECF244321}">
                <p14:modId xmlns:p14="http://schemas.microsoft.com/office/powerpoint/2010/main" val="3365886406"/>
              </p:ext>
            </p:extLst>
          </p:nvPr>
        </p:nvGraphicFramePr>
        <p:xfrm>
          <a:off x="189470" y="939800"/>
          <a:ext cx="8690918" cy="5676969"/>
        </p:xfrm>
        <a:graphic>
          <a:graphicData uri="http://schemas.openxmlformats.org/drawingml/2006/table">
            <a:tbl>
              <a:tblPr firstRow="1" bandRow="1">
                <a:tableStyleId>{5C22544A-7EE6-4342-B048-85BDC9FD1C3A}</a:tableStyleId>
              </a:tblPr>
              <a:tblGrid>
                <a:gridCol w="1804087">
                  <a:extLst>
                    <a:ext uri="{9D8B030D-6E8A-4147-A177-3AD203B41FA5}">
                      <a16:colId xmlns:a16="http://schemas.microsoft.com/office/drawing/2014/main" val="1652998887"/>
                    </a:ext>
                  </a:extLst>
                </a:gridCol>
                <a:gridCol w="1305202">
                  <a:extLst>
                    <a:ext uri="{9D8B030D-6E8A-4147-A177-3AD203B41FA5}">
                      <a16:colId xmlns:a16="http://schemas.microsoft.com/office/drawing/2014/main" val="1307280866"/>
                    </a:ext>
                  </a:extLst>
                </a:gridCol>
                <a:gridCol w="2079576">
                  <a:extLst>
                    <a:ext uri="{9D8B030D-6E8A-4147-A177-3AD203B41FA5}">
                      <a16:colId xmlns:a16="http://schemas.microsoft.com/office/drawing/2014/main" val="800007133"/>
                    </a:ext>
                  </a:extLst>
                </a:gridCol>
                <a:gridCol w="1961803">
                  <a:extLst>
                    <a:ext uri="{9D8B030D-6E8A-4147-A177-3AD203B41FA5}">
                      <a16:colId xmlns:a16="http://schemas.microsoft.com/office/drawing/2014/main" val="2691498290"/>
                    </a:ext>
                  </a:extLst>
                </a:gridCol>
                <a:gridCol w="1540250">
                  <a:extLst>
                    <a:ext uri="{9D8B030D-6E8A-4147-A177-3AD203B41FA5}">
                      <a16:colId xmlns:a16="http://schemas.microsoft.com/office/drawing/2014/main" val="4096608778"/>
                    </a:ext>
                  </a:extLst>
                </a:gridCol>
              </a:tblGrid>
              <a:tr h="856049">
                <a:tc>
                  <a:txBody>
                    <a:bodyPr/>
                    <a:lstStyle/>
                    <a:p>
                      <a:r>
                        <a:rPr lang="de-DE" dirty="0" smtClean="0">
                          <a:solidFill>
                            <a:schemeClr val="tx1"/>
                          </a:solidFill>
                        </a:rPr>
                        <a:t>Gemeinde</a:t>
                      </a:r>
                      <a:endParaRPr lang="de-DE" dirty="0">
                        <a:solidFill>
                          <a:schemeClr val="tx1"/>
                        </a:solidFill>
                      </a:endParaRPr>
                    </a:p>
                  </a:txBody>
                  <a:tcPr/>
                </a:tc>
                <a:tc>
                  <a:txBody>
                    <a:bodyPr/>
                    <a:lstStyle/>
                    <a:p>
                      <a:r>
                        <a:rPr lang="de-DE" dirty="0" err="1" smtClean="0">
                          <a:solidFill>
                            <a:schemeClr val="tx1"/>
                          </a:solidFill>
                        </a:rPr>
                        <a:t>Landw</a:t>
                      </a:r>
                      <a:r>
                        <a:rPr lang="de-DE" dirty="0" smtClean="0">
                          <a:solidFill>
                            <a:schemeClr val="tx1"/>
                          </a:solidFill>
                        </a:rPr>
                        <a:t>. Fläche ha</a:t>
                      </a:r>
                      <a:endParaRPr lang="de-DE" dirty="0">
                        <a:solidFill>
                          <a:schemeClr val="tx1"/>
                        </a:solidFill>
                      </a:endParaRPr>
                    </a:p>
                  </a:txBody>
                  <a:tcPr/>
                </a:tc>
                <a:tc>
                  <a:txBody>
                    <a:bodyPr/>
                    <a:lstStyle/>
                    <a:p>
                      <a:pPr algn="r"/>
                      <a:r>
                        <a:rPr lang="de-DE" sz="1600" dirty="0" smtClean="0">
                          <a:solidFill>
                            <a:schemeClr val="tx1"/>
                          </a:solidFill>
                        </a:rPr>
                        <a:t>Gefälle &gt; 5% - 10%</a:t>
                      </a:r>
                      <a:r>
                        <a:rPr lang="de-DE" sz="1400" dirty="0" smtClean="0">
                          <a:solidFill>
                            <a:schemeClr val="tx1"/>
                          </a:solidFill>
                        </a:rPr>
                        <a:t> </a:t>
                      </a:r>
                    </a:p>
                    <a:p>
                      <a:pPr algn="r"/>
                      <a:r>
                        <a:rPr lang="de-DE" dirty="0" smtClean="0">
                          <a:solidFill>
                            <a:schemeClr val="tx1"/>
                          </a:solidFill>
                        </a:rPr>
                        <a:t>ha</a:t>
                      </a:r>
                      <a:br>
                        <a:rPr lang="de-DE" dirty="0" smtClean="0">
                          <a:solidFill>
                            <a:schemeClr val="tx1"/>
                          </a:solidFill>
                        </a:rPr>
                      </a:br>
                      <a:r>
                        <a:rPr lang="de-DE" sz="1200" dirty="0" smtClean="0">
                          <a:solidFill>
                            <a:schemeClr val="tx1"/>
                          </a:solidFill>
                        </a:rPr>
                        <a:t>ab 3/2021</a:t>
                      </a:r>
                      <a:endParaRPr lang="de-DE" sz="1200" dirty="0">
                        <a:solidFill>
                          <a:schemeClr val="tx1"/>
                        </a:solidFill>
                      </a:endParaRPr>
                    </a:p>
                  </a:txBody>
                  <a:tcPr/>
                </a:tc>
                <a:tc>
                  <a: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lang="de-DE" sz="1600" dirty="0" smtClean="0">
                          <a:solidFill>
                            <a:schemeClr val="tx1"/>
                          </a:solidFill>
                        </a:rPr>
                        <a:t>Gefälle 10% - 15%</a:t>
                      </a:r>
                    </a:p>
                    <a:p>
                      <a:pPr marL="0" marR="0" lvl="0" indent="0" algn="r" defTabSz="914400" rtl="0" eaLnBrk="1" fontAlgn="auto" latinLnBrk="0" hangingPunct="1">
                        <a:lnSpc>
                          <a:spcPct val="100000"/>
                        </a:lnSpc>
                        <a:spcBef>
                          <a:spcPts val="0"/>
                        </a:spcBef>
                        <a:spcAft>
                          <a:spcPts val="0"/>
                        </a:spcAft>
                        <a:buClrTx/>
                        <a:buSzTx/>
                        <a:buFontTx/>
                        <a:buNone/>
                        <a:tabLst/>
                        <a:defRPr/>
                      </a:pPr>
                      <a:r>
                        <a:rPr lang="de-DE" sz="1400" dirty="0" smtClean="0">
                          <a:solidFill>
                            <a:schemeClr val="tx1"/>
                          </a:solidFill>
                        </a:rPr>
                        <a:t>  </a:t>
                      </a:r>
                      <a:r>
                        <a:rPr lang="de-DE" dirty="0" smtClean="0">
                          <a:solidFill>
                            <a:schemeClr val="tx1"/>
                          </a:solidFill>
                        </a:rPr>
                        <a:t>ha</a:t>
                      </a:r>
                      <a:br>
                        <a:rPr lang="de-DE" dirty="0" smtClean="0">
                          <a:solidFill>
                            <a:schemeClr val="tx1"/>
                          </a:solidFill>
                        </a:rPr>
                      </a:br>
                      <a:r>
                        <a:rPr lang="de-DE" sz="1200" dirty="0" smtClean="0">
                          <a:solidFill>
                            <a:schemeClr val="tx1"/>
                          </a:solidFill>
                        </a:rPr>
                        <a:t>ab 3/2021</a:t>
                      </a:r>
                      <a:endParaRPr lang="de-DE" dirty="0">
                        <a:solidFill>
                          <a:schemeClr val="tx1"/>
                        </a:solidFill>
                      </a:endParaRPr>
                    </a:p>
                  </a:txBody>
                  <a:tcPr>
                    <a:solidFill>
                      <a:schemeClr val="bg1">
                        <a:lumMod val="75000"/>
                      </a:schemeClr>
                    </a:solidFill>
                  </a:tcPr>
                </a:tc>
                <a:tc>
                  <a:txBody>
                    <a:bodyPr/>
                    <a:lstStyle/>
                    <a:p>
                      <a:pPr algn="r"/>
                      <a:r>
                        <a:rPr lang="de-DE" sz="1600" dirty="0" smtClean="0">
                          <a:solidFill>
                            <a:schemeClr val="tx1"/>
                          </a:solidFill>
                        </a:rPr>
                        <a:t>Gefälle &gt;</a:t>
                      </a:r>
                      <a:r>
                        <a:rPr lang="de-DE" sz="1600" baseline="0" dirty="0" smtClean="0">
                          <a:solidFill>
                            <a:schemeClr val="tx1"/>
                          </a:solidFill>
                        </a:rPr>
                        <a:t> 1</a:t>
                      </a:r>
                      <a:r>
                        <a:rPr lang="de-DE" sz="1600" dirty="0" smtClean="0">
                          <a:solidFill>
                            <a:schemeClr val="tx1"/>
                          </a:solidFill>
                        </a:rPr>
                        <a:t>5% </a:t>
                      </a:r>
                    </a:p>
                    <a:p>
                      <a:pPr algn="r"/>
                      <a:r>
                        <a:rPr lang="de-DE" dirty="0" smtClean="0">
                          <a:solidFill>
                            <a:schemeClr val="tx1"/>
                          </a:solidFill>
                        </a:rPr>
                        <a:t>ha</a:t>
                      </a:r>
                      <a:endParaRPr lang="de-DE" dirty="0">
                        <a:solidFill>
                          <a:schemeClr val="tx1"/>
                        </a:solidFill>
                      </a:endParaRPr>
                    </a:p>
                  </a:txBody>
                  <a:tcPr>
                    <a:solidFill>
                      <a:schemeClr val="bg1">
                        <a:lumMod val="50000"/>
                      </a:schemeClr>
                    </a:solidFill>
                  </a:tcPr>
                </a:tc>
                <a:extLst>
                  <a:ext uri="{0D108BD9-81ED-4DB2-BD59-A6C34878D82A}">
                    <a16:rowId xmlns:a16="http://schemas.microsoft.com/office/drawing/2014/main" val="1432092530"/>
                  </a:ext>
                </a:extLst>
              </a:tr>
              <a:tr h="370840">
                <a:tc>
                  <a:txBody>
                    <a:bodyPr/>
                    <a:lstStyle/>
                    <a:p>
                      <a:r>
                        <a:rPr lang="de-DE" dirty="0" smtClean="0"/>
                        <a:t>Ascheberg</a:t>
                      </a:r>
                      <a:endParaRPr lang="de-DE" dirty="0"/>
                    </a:p>
                  </a:txBody>
                  <a:tcPr/>
                </a:tc>
                <a:tc>
                  <a:txBody>
                    <a:bodyPr/>
                    <a:lstStyle/>
                    <a:p>
                      <a:pPr algn="r"/>
                      <a:r>
                        <a:rPr lang="de-DE" dirty="0" smtClean="0"/>
                        <a:t>7.454</a:t>
                      </a:r>
                      <a:endParaRPr lang="de-DE" dirty="0"/>
                    </a:p>
                  </a:txBody>
                  <a:tcPr/>
                </a:tc>
                <a:tc>
                  <a:txBody>
                    <a:bodyPr/>
                    <a:lstStyle/>
                    <a:p>
                      <a:pPr algn="r"/>
                      <a:r>
                        <a:rPr lang="de-DE" dirty="0" smtClean="0"/>
                        <a:t>15</a:t>
                      </a:r>
                      <a:endParaRPr lang="de-DE" dirty="0"/>
                    </a:p>
                  </a:txBody>
                  <a:tcPr>
                    <a:solidFill>
                      <a:schemeClr val="accent1"/>
                    </a:solidFill>
                  </a:tcPr>
                </a:tc>
                <a:tc>
                  <a:txBody>
                    <a:bodyPr/>
                    <a:lstStyle/>
                    <a:p>
                      <a:pPr algn="r"/>
                      <a:r>
                        <a:rPr lang="de-DE" dirty="0" smtClean="0"/>
                        <a:t>1</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4185117537"/>
                  </a:ext>
                </a:extLst>
              </a:tr>
              <a:tr h="370840">
                <a:tc>
                  <a:txBody>
                    <a:bodyPr/>
                    <a:lstStyle/>
                    <a:p>
                      <a:r>
                        <a:rPr lang="de-DE" dirty="0" smtClean="0"/>
                        <a:t>Billerbeck</a:t>
                      </a:r>
                      <a:endParaRPr lang="de-DE" dirty="0"/>
                    </a:p>
                  </a:txBody>
                  <a:tcPr/>
                </a:tc>
                <a:tc>
                  <a:txBody>
                    <a:bodyPr/>
                    <a:lstStyle/>
                    <a:p>
                      <a:pPr algn="r"/>
                      <a:r>
                        <a:rPr lang="de-DE" dirty="0" smtClean="0"/>
                        <a:t>6.699</a:t>
                      </a:r>
                      <a:endParaRPr lang="de-DE" dirty="0"/>
                    </a:p>
                  </a:txBody>
                  <a:tcPr/>
                </a:tc>
                <a:tc>
                  <a:txBody>
                    <a:bodyPr/>
                    <a:lstStyle/>
                    <a:p>
                      <a:pPr algn="r"/>
                      <a:r>
                        <a:rPr lang="de-DE" dirty="0" smtClean="0"/>
                        <a:t>45</a:t>
                      </a:r>
                      <a:endParaRPr lang="de-DE" dirty="0"/>
                    </a:p>
                  </a:txBody>
                  <a:tcPr>
                    <a:solidFill>
                      <a:schemeClr val="accent1"/>
                    </a:solidFill>
                  </a:tcPr>
                </a:tc>
                <a:tc>
                  <a:txBody>
                    <a:bodyPr/>
                    <a:lstStyle/>
                    <a:p>
                      <a:pPr algn="r"/>
                      <a:r>
                        <a:rPr lang="de-DE" dirty="0" smtClean="0"/>
                        <a:t>6</a:t>
                      </a:r>
                      <a:endParaRPr lang="de-DE" dirty="0"/>
                    </a:p>
                  </a:txBody>
                  <a:tcPr>
                    <a:solidFill>
                      <a:schemeClr val="bg1">
                        <a:lumMod val="75000"/>
                      </a:schemeClr>
                    </a:solidFill>
                  </a:tcPr>
                </a:tc>
                <a:tc>
                  <a:txBody>
                    <a:bodyPr/>
                    <a:lstStyle/>
                    <a:p>
                      <a:pPr algn="r"/>
                      <a:r>
                        <a:rPr lang="de-DE" dirty="0" smtClean="0"/>
                        <a:t>8</a:t>
                      </a:r>
                      <a:endParaRPr lang="de-DE" dirty="0"/>
                    </a:p>
                  </a:txBody>
                  <a:tcPr>
                    <a:solidFill>
                      <a:schemeClr val="bg1">
                        <a:lumMod val="50000"/>
                      </a:schemeClr>
                    </a:solidFill>
                  </a:tcPr>
                </a:tc>
                <a:extLst>
                  <a:ext uri="{0D108BD9-81ED-4DB2-BD59-A6C34878D82A}">
                    <a16:rowId xmlns:a16="http://schemas.microsoft.com/office/drawing/2014/main" val="2433524914"/>
                  </a:ext>
                </a:extLst>
              </a:tr>
              <a:tr h="370840">
                <a:tc>
                  <a:txBody>
                    <a:bodyPr/>
                    <a:lstStyle/>
                    <a:p>
                      <a:r>
                        <a:rPr lang="de-DE" dirty="0" smtClean="0"/>
                        <a:t>Coesfeld</a:t>
                      </a:r>
                      <a:endParaRPr lang="de-DE" dirty="0"/>
                    </a:p>
                  </a:txBody>
                  <a:tcPr/>
                </a:tc>
                <a:tc>
                  <a:txBody>
                    <a:bodyPr/>
                    <a:lstStyle/>
                    <a:p>
                      <a:pPr algn="r"/>
                      <a:r>
                        <a:rPr lang="de-DE" dirty="0" smtClean="0"/>
                        <a:t>8.919</a:t>
                      </a:r>
                      <a:endParaRPr lang="de-DE" dirty="0"/>
                    </a:p>
                  </a:txBody>
                  <a:tcPr/>
                </a:tc>
                <a:tc>
                  <a:txBody>
                    <a:bodyPr/>
                    <a:lstStyle/>
                    <a:p>
                      <a:pPr algn="r"/>
                      <a:r>
                        <a:rPr lang="de-DE" dirty="0" smtClean="0"/>
                        <a:t>25</a:t>
                      </a:r>
                      <a:endParaRPr lang="de-DE" dirty="0"/>
                    </a:p>
                  </a:txBody>
                  <a:tcPr>
                    <a:solidFill>
                      <a:schemeClr val="accent1"/>
                    </a:solidFill>
                  </a:tcPr>
                </a:tc>
                <a:tc>
                  <a:txBody>
                    <a:bodyPr/>
                    <a:lstStyle/>
                    <a:p>
                      <a:pPr algn="r"/>
                      <a:r>
                        <a:rPr lang="de-DE" dirty="0" smtClean="0"/>
                        <a:t>1</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3336142842"/>
                  </a:ext>
                </a:extLst>
              </a:tr>
              <a:tr h="370840">
                <a:tc>
                  <a:txBody>
                    <a:bodyPr/>
                    <a:lstStyle/>
                    <a:p>
                      <a:r>
                        <a:rPr lang="de-DE" dirty="0" smtClean="0"/>
                        <a:t>Dülmen</a:t>
                      </a:r>
                      <a:endParaRPr lang="de-DE" dirty="0"/>
                    </a:p>
                  </a:txBody>
                  <a:tcPr/>
                </a:tc>
                <a:tc>
                  <a:txBody>
                    <a:bodyPr/>
                    <a:lstStyle/>
                    <a:p>
                      <a:pPr algn="r"/>
                      <a:r>
                        <a:rPr lang="de-DE" dirty="0" smtClean="0"/>
                        <a:t>11.853</a:t>
                      </a:r>
                      <a:endParaRPr lang="de-DE" dirty="0"/>
                    </a:p>
                  </a:txBody>
                  <a:tcPr/>
                </a:tc>
                <a:tc>
                  <a:txBody>
                    <a:bodyPr/>
                    <a:lstStyle/>
                    <a:p>
                      <a:pPr algn="r"/>
                      <a:r>
                        <a:rPr lang="de-DE" dirty="0" smtClean="0"/>
                        <a:t>8</a:t>
                      </a:r>
                      <a:endParaRPr lang="de-DE" dirty="0"/>
                    </a:p>
                  </a:txBody>
                  <a:tcPr>
                    <a:solidFill>
                      <a:schemeClr val="accent1"/>
                    </a:solidFill>
                  </a:tcPr>
                </a:tc>
                <a:tc>
                  <a:txBody>
                    <a:bodyPr/>
                    <a:lstStyle/>
                    <a:p>
                      <a:pPr algn="r"/>
                      <a:r>
                        <a:rPr lang="de-DE" dirty="0" smtClean="0"/>
                        <a:t>0</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2113577711"/>
                  </a:ext>
                </a:extLst>
              </a:tr>
              <a:tr h="370840">
                <a:tc>
                  <a:txBody>
                    <a:bodyPr/>
                    <a:lstStyle/>
                    <a:p>
                      <a:r>
                        <a:rPr lang="de-DE" dirty="0" err="1" smtClean="0"/>
                        <a:t>Havixbeck</a:t>
                      </a:r>
                      <a:endParaRPr lang="de-DE" dirty="0"/>
                    </a:p>
                  </a:txBody>
                  <a:tcPr/>
                </a:tc>
                <a:tc>
                  <a:txBody>
                    <a:bodyPr/>
                    <a:lstStyle/>
                    <a:p>
                      <a:pPr algn="r"/>
                      <a:r>
                        <a:rPr lang="de-DE" dirty="0" smtClean="0"/>
                        <a:t>3.617</a:t>
                      </a:r>
                      <a:endParaRPr lang="de-DE" dirty="0"/>
                    </a:p>
                  </a:txBody>
                  <a:tcPr/>
                </a:tc>
                <a:tc>
                  <a:txBody>
                    <a:bodyPr/>
                    <a:lstStyle/>
                    <a:p>
                      <a:pPr algn="r"/>
                      <a:r>
                        <a:rPr lang="de-DE" dirty="0" smtClean="0"/>
                        <a:t>12</a:t>
                      </a:r>
                      <a:endParaRPr lang="de-DE" dirty="0"/>
                    </a:p>
                  </a:txBody>
                  <a:tcPr>
                    <a:solidFill>
                      <a:schemeClr val="accent1"/>
                    </a:solidFill>
                  </a:tcPr>
                </a:tc>
                <a:tc>
                  <a:txBody>
                    <a:bodyPr/>
                    <a:lstStyle/>
                    <a:p>
                      <a:pPr algn="r"/>
                      <a:r>
                        <a:rPr lang="de-DE" dirty="0" smtClean="0"/>
                        <a:t>2</a:t>
                      </a:r>
                      <a:endParaRPr lang="de-DE" dirty="0"/>
                    </a:p>
                  </a:txBody>
                  <a:tcPr>
                    <a:solidFill>
                      <a:schemeClr val="bg1">
                        <a:lumMod val="75000"/>
                      </a:schemeClr>
                    </a:solidFill>
                  </a:tcPr>
                </a:tc>
                <a:tc>
                  <a:txBody>
                    <a:bodyPr/>
                    <a:lstStyle/>
                    <a:p>
                      <a:pPr algn="r"/>
                      <a:r>
                        <a:rPr lang="de-DE" dirty="0" smtClean="0"/>
                        <a:t>1</a:t>
                      </a:r>
                      <a:endParaRPr lang="de-DE" dirty="0"/>
                    </a:p>
                  </a:txBody>
                  <a:tcPr>
                    <a:solidFill>
                      <a:schemeClr val="bg1">
                        <a:lumMod val="50000"/>
                      </a:schemeClr>
                    </a:solidFill>
                  </a:tcPr>
                </a:tc>
                <a:extLst>
                  <a:ext uri="{0D108BD9-81ED-4DB2-BD59-A6C34878D82A}">
                    <a16:rowId xmlns:a16="http://schemas.microsoft.com/office/drawing/2014/main" val="4091017587"/>
                  </a:ext>
                </a:extLst>
              </a:tr>
              <a:tr h="370840">
                <a:tc>
                  <a:txBody>
                    <a:bodyPr/>
                    <a:lstStyle/>
                    <a:p>
                      <a:r>
                        <a:rPr lang="de-DE" dirty="0" smtClean="0"/>
                        <a:t>Lüdinghausen</a:t>
                      </a:r>
                      <a:endParaRPr lang="de-DE" dirty="0"/>
                    </a:p>
                  </a:txBody>
                  <a:tcPr/>
                </a:tc>
                <a:tc>
                  <a:txBody>
                    <a:bodyPr/>
                    <a:lstStyle/>
                    <a:p>
                      <a:pPr algn="r"/>
                      <a:r>
                        <a:rPr lang="de-DE" dirty="0" smtClean="0"/>
                        <a:t>8.670</a:t>
                      </a:r>
                      <a:endParaRPr lang="de-DE" dirty="0"/>
                    </a:p>
                  </a:txBody>
                  <a:tcPr/>
                </a:tc>
                <a:tc>
                  <a:txBody>
                    <a:bodyPr/>
                    <a:lstStyle/>
                    <a:p>
                      <a:pPr algn="r"/>
                      <a:r>
                        <a:rPr lang="de-DE" dirty="0" smtClean="0"/>
                        <a:t>30</a:t>
                      </a:r>
                      <a:endParaRPr lang="de-DE" dirty="0"/>
                    </a:p>
                  </a:txBody>
                  <a:tcPr>
                    <a:solidFill>
                      <a:schemeClr val="accent1"/>
                    </a:solidFill>
                  </a:tcPr>
                </a:tc>
                <a:tc>
                  <a:txBody>
                    <a:bodyPr/>
                    <a:lstStyle/>
                    <a:p>
                      <a:pPr algn="r"/>
                      <a:r>
                        <a:rPr lang="de-DE" dirty="0" smtClean="0"/>
                        <a:t>1</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2048080212"/>
                  </a:ext>
                </a:extLst>
              </a:tr>
              <a:tr h="370840">
                <a:tc>
                  <a:txBody>
                    <a:bodyPr/>
                    <a:lstStyle/>
                    <a:p>
                      <a:r>
                        <a:rPr lang="de-DE" dirty="0" smtClean="0"/>
                        <a:t>Nordkirchen</a:t>
                      </a:r>
                      <a:endParaRPr lang="de-DE" dirty="0"/>
                    </a:p>
                  </a:txBody>
                  <a:tcPr/>
                </a:tc>
                <a:tc>
                  <a:txBody>
                    <a:bodyPr/>
                    <a:lstStyle/>
                    <a:p>
                      <a:pPr algn="r"/>
                      <a:r>
                        <a:rPr lang="de-DE" dirty="0" smtClean="0"/>
                        <a:t>3.449</a:t>
                      </a:r>
                      <a:endParaRPr lang="de-DE" dirty="0"/>
                    </a:p>
                  </a:txBody>
                  <a:tcPr/>
                </a:tc>
                <a:tc>
                  <a:txBody>
                    <a:bodyPr/>
                    <a:lstStyle/>
                    <a:p>
                      <a:pPr algn="r"/>
                      <a:r>
                        <a:rPr lang="de-DE" dirty="0" smtClean="0"/>
                        <a:t>5</a:t>
                      </a:r>
                      <a:endParaRPr lang="de-DE" dirty="0"/>
                    </a:p>
                  </a:txBody>
                  <a:tcPr>
                    <a:solidFill>
                      <a:schemeClr val="accent1"/>
                    </a:solidFill>
                  </a:tcPr>
                </a:tc>
                <a:tc>
                  <a:txBody>
                    <a:bodyPr/>
                    <a:lstStyle/>
                    <a:p>
                      <a:pPr algn="r"/>
                      <a:r>
                        <a:rPr lang="de-DE" dirty="0" smtClean="0"/>
                        <a:t>0</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2087367412"/>
                  </a:ext>
                </a:extLst>
              </a:tr>
              <a:tr h="370840">
                <a:tc>
                  <a:txBody>
                    <a:bodyPr/>
                    <a:lstStyle/>
                    <a:p>
                      <a:r>
                        <a:rPr lang="de-DE" dirty="0" err="1" smtClean="0"/>
                        <a:t>Nottuln</a:t>
                      </a:r>
                      <a:endParaRPr lang="de-DE" dirty="0"/>
                    </a:p>
                  </a:txBody>
                  <a:tcPr/>
                </a:tc>
                <a:tc>
                  <a:txBody>
                    <a:bodyPr/>
                    <a:lstStyle/>
                    <a:p>
                      <a:pPr algn="r"/>
                      <a:r>
                        <a:rPr lang="de-DE" dirty="0" smtClean="0"/>
                        <a:t>6.067</a:t>
                      </a:r>
                      <a:endParaRPr lang="de-DE" dirty="0"/>
                    </a:p>
                  </a:txBody>
                  <a:tcPr/>
                </a:tc>
                <a:tc>
                  <a:txBody>
                    <a:bodyPr/>
                    <a:lstStyle/>
                    <a:p>
                      <a:pPr algn="r"/>
                      <a:r>
                        <a:rPr lang="de-DE" dirty="0" smtClean="0"/>
                        <a:t>51</a:t>
                      </a:r>
                      <a:endParaRPr lang="de-DE" dirty="0"/>
                    </a:p>
                  </a:txBody>
                  <a:tcPr>
                    <a:solidFill>
                      <a:schemeClr val="accent1"/>
                    </a:solidFill>
                  </a:tcPr>
                </a:tc>
                <a:tc>
                  <a:txBody>
                    <a:bodyPr/>
                    <a:lstStyle/>
                    <a:p>
                      <a:pPr algn="r"/>
                      <a:r>
                        <a:rPr lang="de-DE" dirty="0" smtClean="0"/>
                        <a:t>4</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584834233"/>
                  </a:ext>
                </a:extLst>
              </a:tr>
              <a:tr h="370840">
                <a:tc>
                  <a:txBody>
                    <a:bodyPr/>
                    <a:lstStyle/>
                    <a:p>
                      <a:r>
                        <a:rPr lang="de-DE" dirty="0" smtClean="0"/>
                        <a:t>Olfen</a:t>
                      </a:r>
                      <a:endParaRPr lang="de-DE" dirty="0"/>
                    </a:p>
                  </a:txBody>
                  <a:tcPr/>
                </a:tc>
                <a:tc>
                  <a:txBody>
                    <a:bodyPr/>
                    <a:lstStyle/>
                    <a:p>
                      <a:pPr algn="r"/>
                      <a:r>
                        <a:rPr lang="de-DE" dirty="0" smtClean="0"/>
                        <a:t>2.990</a:t>
                      </a:r>
                      <a:endParaRPr lang="de-DE" dirty="0"/>
                    </a:p>
                  </a:txBody>
                  <a:tcPr/>
                </a:tc>
                <a:tc>
                  <a:txBody>
                    <a:bodyPr/>
                    <a:lstStyle/>
                    <a:p>
                      <a:pPr algn="r"/>
                      <a:r>
                        <a:rPr lang="de-DE" dirty="0" smtClean="0"/>
                        <a:t>24</a:t>
                      </a:r>
                      <a:endParaRPr lang="de-DE" dirty="0"/>
                    </a:p>
                  </a:txBody>
                  <a:tcPr>
                    <a:solidFill>
                      <a:schemeClr val="accent1"/>
                    </a:solidFill>
                  </a:tcPr>
                </a:tc>
                <a:tc>
                  <a:txBody>
                    <a:bodyPr/>
                    <a:lstStyle/>
                    <a:p>
                      <a:pPr algn="r"/>
                      <a:r>
                        <a:rPr lang="de-DE" dirty="0" smtClean="0"/>
                        <a:t>10</a:t>
                      </a:r>
                      <a:endParaRPr lang="de-DE" dirty="0"/>
                    </a:p>
                  </a:txBody>
                  <a:tcPr>
                    <a:solidFill>
                      <a:schemeClr val="bg1">
                        <a:lumMod val="75000"/>
                      </a:schemeClr>
                    </a:solidFill>
                  </a:tcPr>
                </a:tc>
                <a:tc>
                  <a:txBody>
                    <a:bodyPr/>
                    <a:lstStyle/>
                    <a:p>
                      <a:pPr algn="r"/>
                      <a:r>
                        <a:rPr lang="de-DE" dirty="0" smtClean="0"/>
                        <a:t>2</a:t>
                      </a:r>
                      <a:endParaRPr lang="de-DE" dirty="0"/>
                    </a:p>
                  </a:txBody>
                  <a:tcPr>
                    <a:solidFill>
                      <a:schemeClr val="bg1">
                        <a:lumMod val="50000"/>
                      </a:schemeClr>
                    </a:solidFill>
                  </a:tcPr>
                </a:tc>
                <a:extLst>
                  <a:ext uri="{0D108BD9-81ED-4DB2-BD59-A6C34878D82A}">
                    <a16:rowId xmlns:a16="http://schemas.microsoft.com/office/drawing/2014/main" val="672333275"/>
                  </a:ext>
                </a:extLst>
              </a:tr>
              <a:tr h="370840">
                <a:tc>
                  <a:txBody>
                    <a:bodyPr/>
                    <a:lstStyle/>
                    <a:p>
                      <a:r>
                        <a:rPr lang="de-DE" dirty="0" smtClean="0"/>
                        <a:t>Rosendahl</a:t>
                      </a:r>
                      <a:endParaRPr lang="de-DE" dirty="0"/>
                    </a:p>
                  </a:txBody>
                  <a:tcPr/>
                </a:tc>
                <a:tc>
                  <a:txBody>
                    <a:bodyPr/>
                    <a:lstStyle/>
                    <a:p>
                      <a:pPr algn="r"/>
                      <a:r>
                        <a:rPr lang="de-DE" dirty="0" smtClean="0"/>
                        <a:t>6.537</a:t>
                      </a:r>
                      <a:endParaRPr lang="de-DE" dirty="0"/>
                    </a:p>
                  </a:txBody>
                  <a:tcPr/>
                </a:tc>
                <a:tc>
                  <a:txBody>
                    <a:bodyPr/>
                    <a:lstStyle/>
                    <a:p>
                      <a:pPr algn="r"/>
                      <a:r>
                        <a:rPr lang="de-DE" dirty="0" smtClean="0"/>
                        <a:t>7</a:t>
                      </a:r>
                      <a:endParaRPr lang="de-DE" dirty="0"/>
                    </a:p>
                  </a:txBody>
                  <a:tcPr>
                    <a:solidFill>
                      <a:schemeClr val="accent1"/>
                    </a:solidFill>
                  </a:tcPr>
                </a:tc>
                <a:tc>
                  <a:txBody>
                    <a:bodyPr/>
                    <a:lstStyle/>
                    <a:p>
                      <a:pPr algn="r"/>
                      <a:r>
                        <a:rPr lang="de-DE" dirty="0" smtClean="0"/>
                        <a:t>0</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1417342797"/>
                  </a:ext>
                </a:extLst>
              </a:tr>
              <a:tr h="370840">
                <a:tc>
                  <a:txBody>
                    <a:bodyPr/>
                    <a:lstStyle/>
                    <a:p>
                      <a:r>
                        <a:rPr lang="de-DE" dirty="0" smtClean="0"/>
                        <a:t>Senden</a:t>
                      </a:r>
                      <a:endParaRPr lang="de-DE" dirty="0"/>
                    </a:p>
                  </a:txBody>
                  <a:tcPr/>
                </a:tc>
                <a:tc>
                  <a:txBody>
                    <a:bodyPr/>
                    <a:lstStyle/>
                    <a:p>
                      <a:pPr algn="r"/>
                      <a:r>
                        <a:rPr lang="de-DE" dirty="0" smtClean="0"/>
                        <a:t>6.926</a:t>
                      </a:r>
                      <a:endParaRPr lang="de-DE" dirty="0"/>
                    </a:p>
                  </a:txBody>
                  <a:tcPr/>
                </a:tc>
                <a:tc>
                  <a:txBody>
                    <a:bodyPr/>
                    <a:lstStyle/>
                    <a:p>
                      <a:pPr algn="r"/>
                      <a:r>
                        <a:rPr lang="de-DE" dirty="0" smtClean="0"/>
                        <a:t>11</a:t>
                      </a:r>
                      <a:endParaRPr lang="de-DE" dirty="0"/>
                    </a:p>
                  </a:txBody>
                  <a:tcPr>
                    <a:solidFill>
                      <a:schemeClr val="accent1"/>
                    </a:solidFill>
                  </a:tcPr>
                </a:tc>
                <a:tc>
                  <a:txBody>
                    <a:bodyPr/>
                    <a:lstStyle/>
                    <a:p>
                      <a:pPr algn="r"/>
                      <a:r>
                        <a:rPr lang="de-DE" dirty="0" smtClean="0"/>
                        <a:t>1</a:t>
                      </a:r>
                      <a:endParaRPr lang="de-DE" dirty="0"/>
                    </a:p>
                  </a:txBody>
                  <a:tcPr>
                    <a:solidFill>
                      <a:schemeClr val="bg1">
                        <a:lumMod val="75000"/>
                      </a:schemeClr>
                    </a:solidFill>
                  </a:tcPr>
                </a:tc>
                <a:tc>
                  <a:txBody>
                    <a:bodyPr/>
                    <a:lstStyle/>
                    <a:p>
                      <a:pPr algn="r"/>
                      <a:r>
                        <a:rPr lang="de-DE" dirty="0" smtClean="0"/>
                        <a:t>0</a:t>
                      </a:r>
                      <a:endParaRPr lang="de-DE" dirty="0"/>
                    </a:p>
                  </a:txBody>
                  <a:tcPr>
                    <a:solidFill>
                      <a:schemeClr val="bg1">
                        <a:lumMod val="50000"/>
                      </a:schemeClr>
                    </a:solidFill>
                  </a:tcPr>
                </a:tc>
                <a:extLst>
                  <a:ext uri="{0D108BD9-81ED-4DB2-BD59-A6C34878D82A}">
                    <a16:rowId xmlns:a16="http://schemas.microsoft.com/office/drawing/2014/main" val="1480489651"/>
                  </a:ext>
                </a:extLst>
              </a:tr>
              <a:tr h="370840">
                <a:tc>
                  <a:txBody>
                    <a:bodyPr/>
                    <a:lstStyle/>
                    <a:p>
                      <a:r>
                        <a:rPr lang="de-DE" b="1" dirty="0" smtClean="0"/>
                        <a:t>Kreis Coesfeld</a:t>
                      </a:r>
                      <a:endParaRPr lang="de-DE" b="1" dirty="0"/>
                    </a:p>
                  </a:txBody>
                  <a:tcPr/>
                </a:tc>
                <a:tc>
                  <a:txBody>
                    <a:bodyPr/>
                    <a:lstStyle/>
                    <a:p>
                      <a:pPr algn="r"/>
                      <a:r>
                        <a:rPr lang="de-DE" b="1" dirty="0" smtClean="0"/>
                        <a:t>73.182</a:t>
                      </a:r>
                      <a:endParaRPr lang="de-DE" b="1" dirty="0"/>
                    </a:p>
                  </a:txBody>
                  <a:tcPr/>
                </a:tc>
                <a:tc>
                  <a:txBody>
                    <a:bodyPr/>
                    <a:lstStyle/>
                    <a:p>
                      <a:pPr algn="r" fontAlgn="b"/>
                      <a:r>
                        <a:rPr lang="de-DE" sz="1800" b="1" i="0" u="none" strike="noStrike" dirty="0" smtClean="0">
                          <a:effectLst/>
                          <a:latin typeface="Arial" panose="020B0604020202020204" pitchFamily="34" charset="0"/>
                        </a:rPr>
                        <a:t>233</a:t>
                      </a:r>
                      <a:endParaRPr lang="de-DE" sz="1800" b="1" i="0" u="none" strike="noStrike" dirty="0">
                        <a:effectLst/>
                        <a:latin typeface="Arial" panose="020B0604020202020204" pitchFamily="34" charset="0"/>
                      </a:endParaRPr>
                    </a:p>
                  </a:txBody>
                  <a:tcPr marL="7620" marR="7620" marT="7620" marB="0" anchor="b">
                    <a:solidFill>
                      <a:schemeClr val="accent1"/>
                    </a:solidFill>
                  </a:tcPr>
                </a:tc>
                <a:tc>
                  <a:txBody>
                    <a:bodyPr/>
                    <a:lstStyle/>
                    <a:p>
                      <a:pPr algn="r" fontAlgn="b"/>
                      <a:r>
                        <a:rPr lang="de-DE" sz="1800" b="1" i="0" u="none" strike="noStrike" dirty="0" smtClean="0">
                          <a:effectLst/>
                          <a:latin typeface="Arial" panose="020B0604020202020204" pitchFamily="34" charset="0"/>
                        </a:rPr>
                        <a:t>25</a:t>
                      </a:r>
                      <a:endParaRPr lang="de-DE" sz="1800" b="1" i="0" u="none" strike="noStrike" dirty="0">
                        <a:effectLst/>
                        <a:latin typeface="Arial" panose="020B0604020202020204" pitchFamily="34" charset="0"/>
                      </a:endParaRPr>
                    </a:p>
                  </a:txBody>
                  <a:tcPr marL="7620" marR="7620" marT="7620" marB="0" anchor="b">
                    <a:solidFill>
                      <a:schemeClr val="bg1">
                        <a:lumMod val="75000"/>
                      </a:schemeClr>
                    </a:solidFill>
                  </a:tcPr>
                </a:tc>
                <a:tc>
                  <a:txBody>
                    <a:bodyPr/>
                    <a:lstStyle/>
                    <a:p>
                      <a:pPr algn="r" fontAlgn="b"/>
                      <a:r>
                        <a:rPr lang="de-DE" sz="1800" b="1" i="0" u="none" strike="noStrike" dirty="0" smtClean="0">
                          <a:effectLst/>
                          <a:latin typeface="Arial" panose="020B0604020202020204" pitchFamily="34" charset="0"/>
                        </a:rPr>
                        <a:t>11</a:t>
                      </a:r>
                      <a:endParaRPr lang="de-DE" sz="1800" b="1" i="0" u="none" strike="noStrike" dirty="0">
                        <a:effectLst/>
                        <a:latin typeface="Arial" panose="020B0604020202020204" pitchFamily="34" charset="0"/>
                      </a:endParaRPr>
                    </a:p>
                  </a:txBody>
                  <a:tcPr marL="7620" marR="7620" marT="7620" marB="0" anchor="b">
                    <a:solidFill>
                      <a:schemeClr val="bg1">
                        <a:lumMod val="50000"/>
                      </a:schemeClr>
                    </a:solidFill>
                  </a:tcPr>
                </a:tc>
                <a:extLst>
                  <a:ext uri="{0D108BD9-81ED-4DB2-BD59-A6C34878D82A}">
                    <a16:rowId xmlns:a16="http://schemas.microsoft.com/office/drawing/2014/main" val="184806810"/>
                  </a:ext>
                </a:extLst>
              </a:tr>
              <a:tr h="370840">
                <a:tc>
                  <a:txBody>
                    <a:bodyPr/>
                    <a:lstStyle/>
                    <a:p>
                      <a:endParaRPr lang="de-DE" b="1" dirty="0"/>
                    </a:p>
                  </a:txBody>
                  <a:tcPr/>
                </a:tc>
                <a:tc>
                  <a:txBody>
                    <a:bodyPr/>
                    <a:lstStyle/>
                    <a:p>
                      <a:pPr algn="r"/>
                      <a:r>
                        <a:rPr lang="de-DE" b="1" dirty="0" smtClean="0"/>
                        <a:t>% der LF</a:t>
                      </a:r>
                      <a:endParaRPr lang="de-DE" b="1" dirty="0"/>
                    </a:p>
                  </a:txBody>
                  <a:tcPr/>
                </a:tc>
                <a:tc>
                  <a:txBody>
                    <a:bodyPr/>
                    <a:lstStyle/>
                    <a:p>
                      <a:pPr algn="r" fontAlgn="b"/>
                      <a:r>
                        <a:rPr lang="de-DE" sz="1800" b="1" i="0" u="none" strike="noStrike" dirty="0" smtClean="0">
                          <a:effectLst/>
                          <a:latin typeface="Arial" panose="020B0604020202020204" pitchFamily="34" charset="0"/>
                        </a:rPr>
                        <a:t>0,32</a:t>
                      </a:r>
                      <a:endParaRPr lang="de-DE" sz="1800" b="1" i="0" u="none" strike="noStrike" dirty="0">
                        <a:effectLst/>
                        <a:latin typeface="Arial" panose="020B0604020202020204" pitchFamily="34" charset="0"/>
                      </a:endParaRPr>
                    </a:p>
                  </a:txBody>
                  <a:tcPr marL="7620" marR="7620" marT="7620" marB="0" anchor="b">
                    <a:solidFill>
                      <a:schemeClr val="accent1"/>
                    </a:solidFill>
                  </a:tcPr>
                </a:tc>
                <a:tc>
                  <a:txBody>
                    <a:bodyPr/>
                    <a:lstStyle/>
                    <a:p>
                      <a:pPr algn="r" fontAlgn="b"/>
                      <a:r>
                        <a:rPr lang="de-DE" sz="1800" b="1" i="0" u="none" strike="noStrike" dirty="0" smtClean="0">
                          <a:effectLst/>
                          <a:latin typeface="Arial" panose="020B0604020202020204" pitchFamily="34" charset="0"/>
                        </a:rPr>
                        <a:t>0,03</a:t>
                      </a:r>
                      <a:endParaRPr lang="de-DE" sz="1800" b="1" i="0" u="none" strike="noStrike" dirty="0">
                        <a:effectLst/>
                        <a:latin typeface="Arial" panose="020B0604020202020204" pitchFamily="34" charset="0"/>
                      </a:endParaRPr>
                    </a:p>
                  </a:txBody>
                  <a:tcPr marL="7620" marR="7620" marT="7620" marB="0" anchor="b">
                    <a:solidFill>
                      <a:schemeClr val="bg1">
                        <a:lumMod val="75000"/>
                      </a:schemeClr>
                    </a:solidFill>
                  </a:tcPr>
                </a:tc>
                <a:tc>
                  <a:txBody>
                    <a:bodyPr/>
                    <a:lstStyle/>
                    <a:p>
                      <a:pPr algn="r" fontAlgn="b"/>
                      <a:r>
                        <a:rPr lang="de-DE" sz="1800" b="1" i="0" u="none" strike="noStrike" dirty="0" smtClean="0">
                          <a:effectLst/>
                          <a:latin typeface="Arial" panose="020B0604020202020204" pitchFamily="34" charset="0"/>
                        </a:rPr>
                        <a:t>0,01</a:t>
                      </a:r>
                      <a:endParaRPr lang="de-DE" sz="1800" b="1" i="0" u="none" strike="noStrike" dirty="0">
                        <a:effectLst/>
                        <a:latin typeface="Arial" panose="020B0604020202020204" pitchFamily="34" charset="0"/>
                      </a:endParaRPr>
                    </a:p>
                  </a:txBody>
                  <a:tcPr marL="7620" marR="7620" marT="7620" marB="0" anchor="b">
                    <a:solidFill>
                      <a:schemeClr val="bg1">
                        <a:lumMod val="50000"/>
                      </a:schemeClr>
                    </a:solidFill>
                  </a:tcPr>
                </a:tc>
                <a:extLst>
                  <a:ext uri="{0D108BD9-81ED-4DB2-BD59-A6C34878D82A}">
                    <a16:rowId xmlns:a16="http://schemas.microsoft.com/office/drawing/2014/main" val="2195182390"/>
                  </a:ext>
                </a:extLst>
              </a:tr>
            </a:tbl>
          </a:graphicData>
        </a:graphic>
      </p:graphicFrame>
      <p:sp>
        <p:nvSpPr>
          <p:cNvPr id="4" name="Fußzeilenplatzhalter 3"/>
          <p:cNvSpPr>
            <a:spLocks noGrp="1"/>
          </p:cNvSpPr>
          <p:nvPr>
            <p:ph type="ftr" sz="quarter" idx="10"/>
          </p:nvPr>
        </p:nvSpPr>
        <p:spPr>
          <a:xfrm>
            <a:off x="-326902" y="6625079"/>
            <a:ext cx="2534644" cy="215017"/>
          </a:xfrm>
        </p:spPr>
        <p:txBody>
          <a:bodyPr/>
          <a:lstStyle/>
          <a:p>
            <a:pPr>
              <a:defRPr/>
            </a:pPr>
            <a:r>
              <a:rPr lang="de-DE" dirty="0" smtClean="0">
                <a:solidFill>
                  <a:srgbClr val="000000"/>
                </a:solidFill>
              </a:rPr>
              <a:t>Fuad.Hussein@lwk.nrw.de</a:t>
            </a:r>
            <a:endParaRPr lang="de-DE" dirty="0">
              <a:solidFill>
                <a:srgbClr val="000000"/>
              </a:solidFill>
            </a:endParaRPr>
          </a:p>
        </p:txBody>
      </p:sp>
      <p:sp>
        <p:nvSpPr>
          <p:cNvPr id="5" name="Foliennummernplatzhalter 4"/>
          <p:cNvSpPr>
            <a:spLocks noGrp="1"/>
          </p:cNvSpPr>
          <p:nvPr>
            <p:ph type="sldNum" sz="quarter" idx="11"/>
          </p:nvPr>
        </p:nvSpPr>
        <p:spPr/>
        <p:txBody>
          <a:bodyPr/>
          <a:lstStyle/>
          <a:p>
            <a:pPr>
              <a:defRPr/>
            </a:pPr>
            <a:fld id="{5AC63783-6954-43D5-8497-053D4D97509A}" type="slidenum">
              <a:rPr lang="de-DE" smtClean="0">
                <a:solidFill>
                  <a:srgbClr val="000000"/>
                </a:solidFill>
              </a:rPr>
              <a:pPr>
                <a:defRPr/>
              </a:pPr>
              <a:t>27</a:t>
            </a:fld>
            <a:endParaRPr lang="de-DE" dirty="0">
              <a:solidFill>
                <a:srgbClr val="000000"/>
              </a:solidFill>
            </a:endParaRPr>
          </a:p>
        </p:txBody>
      </p:sp>
      <p:sp>
        <p:nvSpPr>
          <p:cNvPr id="3" name="Textfeld 2"/>
          <p:cNvSpPr txBox="1"/>
          <p:nvPr/>
        </p:nvSpPr>
        <p:spPr>
          <a:xfrm>
            <a:off x="3303373" y="615157"/>
            <a:ext cx="5725297" cy="369332"/>
          </a:xfrm>
          <a:prstGeom prst="rect">
            <a:avLst/>
          </a:prstGeom>
          <a:noFill/>
        </p:spPr>
        <p:txBody>
          <a:bodyPr wrap="square" rtlCol="0">
            <a:spAutoFit/>
          </a:bodyPr>
          <a:lstStyle/>
          <a:p>
            <a:r>
              <a:rPr lang="de-DE"/>
              <a:t>Gefälle auf den ersten 20 m von Böschungsoberkante</a:t>
            </a:r>
            <a:endParaRPr lang="de-DE" dirty="0"/>
          </a:p>
        </p:txBody>
      </p:sp>
      <p:sp>
        <p:nvSpPr>
          <p:cNvPr id="8" name="Textfeld 7"/>
          <p:cNvSpPr txBox="1"/>
          <p:nvPr/>
        </p:nvSpPr>
        <p:spPr>
          <a:xfrm>
            <a:off x="189470" y="1787611"/>
            <a:ext cx="8699157" cy="4135394"/>
          </a:xfrm>
          <a:prstGeom prst="rect">
            <a:avLst/>
          </a:prstGeom>
          <a:solidFill>
            <a:schemeClr val="bg2">
              <a:lumMod val="20000"/>
              <a:lumOff val="80000"/>
            </a:schemeClr>
          </a:solidFill>
        </p:spPr>
        <p:txBody>
          <a:bodyPr wrap="square" rtlCol="0">
            <a:spAutoFit/>
          </a:bodyPr>
          <a:lstStyle/>
          <a:p>
            <a:endParaRPr lang="de-DE" dirty="0"/>
          </a:p>
        </p:txBody>
      </p:sp>
    </p:spTree>
    <p:extLst>
      <p:ext uri="{BB962C8B-B14F-4D97-AF65-F5344CB8AC3E}">
        <p14:creationId xmlns:p14="http://schemas.microsoft.com/office/powerpoint/2010/main" val="266705257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292615" y="244604"/>
            <a:ext cx="8064500" cy="504825"/>
          </a:xfrm>
        </p:spPr>
        <p:txBody>
          <a:bodyPr/>
          <a:lstStyle/>
          <a:p>
            <a:r>
              <a:rPr lang="de-DE" dirty="0" smtClean="0"/>
              <a:t>Folgen für die  Landwirtschaft durch </a:t>
            </a:r>
            <a:r>
              <a:rPr lang="de-DE" dirty="0" err="1" smtClean="0"/>
              <a:t>DüV</a:t>
            </a:r>
            <a:r>
              <a:rPr lang="de-DE" dirty="0" smtClean="0"/>
              <a:t>/WHG </a:t>
            </a:r>
            <a:br>
              <a:rPr lang="de-DE" dirty="0" smtClean="0"/>
            </a:br>
            <a:r>
              <a:rPr lang="de-DE" dirty="0" smtClean="0"/>
              <a:t>insbesondere in nitratbelasteten Gebieten und Hangneigung </a:t>
            </a:r>
            <a:endParaRPr lang="de-DE" dirty="0"/>
          </a:p>
        </p:txBody>
      </p:sp>
      <p:sp>
        <p:nvSpPr>
          <p:cNvPr id="3" name="Inhaltsplatzhalter 2"/>
          <p:cNvSpPr>
            <a:spLocks noGrp="1"/>
          </p:cNvSpPr>
          <p:nvPr>
            <p:ph idx="1"/>
          </p:nvPr>
        </p:nvSpPr>
        <p:spPr>
          <a:xfrm>
            <a:off x="292615" y="1054228"/>
            <a:ext cx="8497158" cy="4968875"/>
          </a:xfrm>
        </p:spPr>
        <p:txBody>
          <a:bodyPr/>
          <a:lstStyle/>
          <a:p>
            <a:endParaRPr lang="de-DE" sz="800" b="0" dirty="0" smtClean="0"/>
          </a:p>
          <a:p>
            <a:r>
              <a:rPr lang="de-DE" b="0" dirty="0" smtClean="0"/>
              <a:t>Verringerte Bewirtschaftungsfläche</a:t>
            </a:r>
          </a:p>
          <a:p>
            <a:r>
              <a:rPr lang="de-DE" b="0" dirty="0" smtClean="0"/>
              <a:t>Weiter verkürzte Ausbringzeiten von Wirtschaftsdüngern für Landwirte,</a:t>
            </a:r>
            <a:br>
              <a:rPr lang="de-DE" b="0" dirty="0" smtClean="0"/>
            </a:br>
            <a:r>
              <a:rPr lang="de-DE" b="0" dirty="0" smtClean="0"/>
              <a:t>längere Sperrfristen</a:t>
            </a:r>
          </a:p>
          <a:p>
            <a:r>
              <a:rPr lang="de-DE" b="0" dirty="0" smtClean="0"/>
              <a:t>Weiterer Mehrbedarf von Lagerraum notwendig</a:t>
            </a:r>
          </a:p>
          <a:p>
            <a:r>
              <a:rPr lang="de-DE" b="0" dirty="0" smtClean="0"/>
              <a:t>Höhere überbetriebliche Abgabe von Wirtschaftsdünger notwendig</a:t>
            </a:r>
          </a:p>
          <a:p>
            <a:r>
              <a:rPr lang="de-DE" b="0" dirty="0" smtClean="0"/>
              <a:t>Fallende Bereitschaft zur Aufnahme von Wirtschaftsdünger</a:t>
            </a:r>
          </a:p>
          <a:p>
            <a:pPr marL="0" indent="0">
              <a:buNone/>
            </a:pPr>
            <a:r>
              <a:rPr lang="de-DE" b="0" dirty="0" smtClean="0">
                <a:sym typeface="Wingdings" panose="05000000000000000000" pitchFamily="2" charset="2"/>
              </a:rPr>
              <a:t>      überregionale Abgabe der Wirtschaftsdünger</a:t>
            </a:r>
          </a:p>
          <a:p>
            <a:r>
              <a:rPr lang="de-DE" b="0" dirty="0" smtClean="0">
                <a:sym typeface="Wingdings" panose="05000000000000000000" pitchFamily="2" charset="2"/>
              </a:rPr>
              <a:t>Verminderte Erträge und Qualitäten (geringerer Rohproteingehalt) der landwirtschaftlichen Produkte </a:t>
            </a:r>
          </a:p>
          <a:p>
            <a:pPr marL="0" indent="0">
              <a:buNone/>
            </a:pPr>
            <a:r>
              <a:rPr lang="de-DE" b="0" dirty="0" smtClean="0">
                <a:sym typeface="Wingdings" panose="05000000000000000000" pitchFamily="2" charset="2"/>
              </a:rPr>
              <a:t>      verminderter Erlös von landwirtschaftlichen Produkten bzw. </a:t>
            </a:r>
            <a:br>
              <a:rPr lang="de-DE" b="0" dirty="0" smtClean="0">
                <a:sym typeface="Wingdings" panose="05000000000000000000" pitchFamily="2" charset="2"/>
              </a:rPr>
            </a:br>
            <a:r>
              <a:rPr lang="de-DE" b="0" dirty="0" smtClean="0">
                <a:sym typeface="Wingdings" panose="05000000000000000000" pitchFamily="2" charset="2"/>
              </a:rPr>
              <a:t>           höherer Import von Futtermitteln</a:t>
            </a:r>
          </a:p>
          <a:p>
            <a:endParaRPr lang="de-DE" b="0" dirty="0" smtClean="0"/>
          </a:p>
          <a:p>
            <a:endParaRPr lang="de-DE" u="sng" dirty="0"/>
          </a:p>
        </p:txBody>
      </p:sp>
      <p:sp>
        <p:nvSpPr>
          <p:cNvPr id="4" name="Fußzeilenplatzhalter 3"/>
          <p:cNvSpPr>
            <a:spLocks noGrp="1"/>
          </p:cNvSpPr>
          <p:nvPr>
            <p:ph type="ftr" sz="quarter" idx="10"/>
          </p:nvPr>
        </p:nvSpPr>
        <p:spPr/>
        <p:txBody>
          <a:bodyPr/>
          <a:lstStyle/>
          <a:p>
            <a:pPr>
              <a:defRPr/>
            </a:pPr>
            <a:r>
              <a:rPr lang="de-DE" dirty="0" smtClean="0"/>
              <a:t>Bastian Lenert, Teamleiter Beratung Wasser/Pflanze Westmünsterland</a:t>
            </a:r>
            <a:endParaRPr lang="de-DE" dirty="0"/>
          </a:p>
        </p:txBody>
      </p:sp>
      <p:sp>
        <p:nvSpPr>
          <p:cNvPr id="5" name="Foliennummernplatzhalter 4"/>
          <p:cNvSpPr>
            <a:spLocks noGrp="1"/>
          </p:cNvSpPr>
          <p:nvPr>
            <p:ph type="sldNum" sz="quarter" idx="11"/>
          </p:nvPr>
        </p:nvSpPr>
        <p:spPr/>
        <p:txBody>
          <a:bodyPr/>
          <a:lstStyle/>
          <a:p>
            <a:pPr>
              <a:defRPr/>
            </a:pPr>
            <a:fld id="{DD30A32B-51A8-4DBC-A942-3854F512F165}" type="slidenum">
              <a:rPr lang="de-DE" smtClean="0"/>
              <a:pPr>
                <a:defRPr/>
              </a:pPr>
              <a:t>28</a:t>
            </a:fld>
            <a:endParaRPr lang="de-DE"/>
          </a:p>
        </p:txBody>
      </p:sp>
    </p:spTree>
    <p:extLst>
      <p:ext uri="{BB962C8B-B14F-4D97-AF65-F5344CB8AC3E}">
        <p14:creationId xmlns:p14="http://schemas.microsoft.com/office/powerpoint/2010/main" val="838010203"/>
      </p:ext>
    </p:extLst>
  </p:cSld>
  <p:clrMapOvr>
    <a:masterClrMapping/>
  </p:clrMapOvr>
  <p:transition spd="med"/>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9" descr="Neues Bi_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93950" y="1980096"/>
            <a:ext cx="2124075" cy="2886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12" descr="BFA-Vorschlagsfotos (66)"/>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2880" y="66711"/>
            <a:ext cx="3107057" cy="2258477"/>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1208" y="1275851"/>
            <a:ext cx="2494688" cy="1972309"/>
          </a:xfrm>
          <a:prstGeom prst="rect">
            <a:avLst/>
          </a:prstGeom>
          <a:noFill/>
          <a:ln w="635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5" descr="_6 Ferkel Sau"/>
          <p:cNvPicPr>
            <a:picLocks noChangeAspect="1" noChangeArrowheads="1"/>
          </p:cNvPicPr>
          <p:nvPr/>
        </p:nvPicPr>
        <p:blipFill>
          <a:blip r:embed="rId5">
            <a:extLst>
              <a:ext uri="{28A0092B-C50C-407E-A947-70E740481C1C}">
                <a14:useLocalDpi xmlns:a14="http://schemas.microsoft.com/office/drawing/2010/main" val="0"/>
              </a:ext>
            </a:extLst>
          </a:blip>
          <a:srcRect l="29959"/>
          <a:stretch>
            <a:fillRect/>
          </a:stretch>
        </p:blipFill>
        <p:spPr bwMode="auto">
          <a:xfrm>
            <a:off x="182880" y="3338491"/>
            <a:ext cx="2910047" cy="28432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3" descr="BFA-Vorschlagsfotos (28)"/>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289936" y="3926884"/>
            <a:ext cx="3450497" cy="2286957"/>
          </a:xfrm>
          <a:prstGeom prst="rect">
            <a:avLst/>
          </a:prstGeom>
          <a:noFill/>
          <a:extLst>
            <a:ext uri="{909E8E84-426E-40DD-AFC4-6F175D3DCCD1}">
              <a14:hiddenFill xmlns:a14="http://schemas.microsoft.com/office/drawing/2010/main">
                <a:solidFill>
                  <a:srgbClr val="FFFFFF"/>
                </a:solidFill>
              </a14:hiddenFill>
            </a:ext>
          </a:extLst>
        </p:spPr>
      </p:pic>
      <p:sp>
        <p:nvSpPr>
          <p:cNvPr id="7" name="Textfeld 6"/>
          <p:cNvSpPr txBox="1"/>
          <p:nvPr/>
        </p:nvSpPr>
        <p:spPr>
          <a:xfrm>
            <a:off x="3520311" y="756709"/>
            <a:ext cx="2700117" cy="523220"/>
          </a:xfrm>
          <a:prstGeom prst="rect">
            <a:avLst/>
          </a:prstGeom>
          <a:noFill/>
        </p:spPr>
        <p:txBody>
          <a:bodyPr wrap="square" rtlCol="0">
            <a:spAutoFit/>
          </a:bodyPr>
          <a:lstStyle/>
          <a:p>
            <a:r>
              <a:rPr lang="de-DE" sz="1400" dirty="0" smtClean="0"/>
              <a:t>Reichen Futter-und Gülle-</a:t>
            </a:r>
            <a:r>
              <a:rPr lang="de-DE" sz="1400" dirty="0" err="1" smtClean="0"/>
              <a:t>nachweisflächen</a:t>
            </a:r>
            <a:r>
              <a:rPr lang="de-DE" sz="1400" dirty="0" smtClean="0"/>
              <a:t> weiterhin aus?</a:t>
            </a:r>
            <a:endParaRPr lang="de-DE" sz="1400" dirty="0"/>
          </a:p>
        </p:txBody>
      </p:sp>
      <p:sp>
        <p:nvSpPr>
          <p:cNvPr id="8" name="Textfeld 7"/>
          <p:cNvSpPr txBox="1"/>
          <p:nvPr/>
        </p:nvSpPr>
        <p:spPr>
          <a:xfrm>
            <a:off x="3246444" y="3422168"/>
            <a:ext cx="3479820" cy="523220"/>
          </a:xfrm>
          <a:prstGeom prst="rect">
            <a:avLst/>
          </a:prstGeom>
          <a:noFill/>
        </p:spPr>
        <p:txBody>
          <a:bodyPr wrap="square" rtlCol="0">
            <a:spAutoFit/>
          </a:bodyPr>
          <a:lstStyle/>
          <a:p>
            <a:r>
              <a:rPr lang="de-DE" sz="1400" dirty="0"/>
              <a:t>Futterflächennachweis für die Baugenehmigung noch eingehalten?</a:t>
            </a:r>
          </a:p>
        </p:txBody>
      </p:sp>
      <p:sp>
        <p:nvSpPr>
          <p:cNvPr id="9" name="Textfeld 8"/>
          <p:cNvSpPr txBox="1"/>
          <p:nvPr/>
        </p:nvSpPr>
        <p:spPr>
          <a:xfrm>
            <a:off x="6852238" y="4975976"/>
            <a:ext cx="2165787" cy="954107"/>
          </a:xfrm>
          <a:prstGeom prst="rect">
            <a:avLst/>
          </a:prstGeom>
          <a:noFill/>
        </p:spPr>
        <p:txBody>
          <a:bodyPr wrap="square" rtlCol="0">
            <a:spAutoFit/>
          </a:bodyPr>
          <a:lstStyle/>
          <a:p>
            <a:r>
              <a:rPr lang="de-DE" sz="1400" dirty="0" smtClean="0"/>
              <a:t>Flächenverlust und extensive </a:t>
            </a:r>
            <a:r>
              <a:rPr lang="de-DE" sz="1400" dirty="0"/>
              <a:t>B</a:t>
            </a:r>
            <a:r>
              <a:rPr lang="de-DE" sz="1400" dirty="0" smtClean="0"/>
              <a:t>ewirtschaftung </a:t>
            </a:r>
            <a:endParaRPr lang="de-DE" sz="1400" dirty="0" smtClean="0"/>
          </a:p>
          <a:p>
            <a:r>
              <a:rPr lang="de-DE" sz="1400" dirty="0"/>
              <a:t>b</a:t>
            </a:r>
            <a:r>
              <a:rPr lang="de-DE" sz="1400" dirty="0" smtClean="0"/>
              <a:t>egrenzt die Tierhaltung</a:t>
            </a:r>
            <a:endParaRPr lang="de-DE" sz="1400" dirty="0"/>
          </a:p>
        </p:txBody>
      </p:sp>
      <p:sp>
        <p:nvSpPr>
          <p:cNvPr id="10" name="Textfeld 9"/>
          <p:cNvSpPr txBox="1"/>
          <p:nvPr/>
        </p:nvSpPr>
        <p:spPr>
          <a:xfrm>
            <a:off x="6852238" y="1362125"/>
            <a:ext cx="2291762" cy="523220"/>
          </a:xfrm>
          <a:prstGeom prst="rect">
            <a:avLst/>
          </a:prstGeom>
          <a:noFill/>
        </p:spPr>
        <p:txBody>
          <a:bodyPr wrap="square" rtlCol="0">
            <a:spAutoFit/>
          </a:bodyPr>
          <a:lstStyle/>
          <a:p>
            <a:r>
              <a:rPr lang="de-DE" sz="1400" dirty="0"/>
              <a:t>Futterflächenbedarf und ggfs. </a:t>
            </a:r>
            <a:r>
              <a:rPr lang="de-DE" sz="1400" dirty="0" smtClean="0"/>
              <a:t>Futterzukauf nötig?</a:t>
            </a:r>
            <a:endParaRPr lang="de-DE" sz="1400" dirty="0"/>
          </a:p>
        </p:txBody>
      </p:sp>
      <p:sp>
        <p:nvSpPr>
          <p:cNvPr id="11" name="Textfeld 10"/>
          <p:cNvSpPr txBox="1"/>
          <p:nvPr/>
        </p:nvSpPr>
        <p:spPr>
          <a:xfrm>
            <a:off x="99035" y="2325188"/>
            <a:ext cx="3190901" cy="1169551"/>
          </a:xfrm>
          <a:prstGeom prst="rect">
            <a:avLst/>
          </a:prstGeom>
          <a:noFill/>
        </p:spPr>
        <p:txBody>
          <a:bodyPr wrap="square" rtlCol="0">
            <a:spAutoFit/>
          </a:bodyPr>
          <a:lstStyle/>
          <a:p>
            <a:r>
              <a:rPr lang="de-DE" sz="1400" dirty="0"/>
              <a:t>Gülleflächenverlust bedeutet höhere Transportkosten, </a:t>
            </a:r>
            <a:r>
              <a:rPr lang="de-DE" sz="1400" dirty="0" smtClean="0"/>
              <a:t>mehr Lagerung </a:t>
            </a:r>
            <a:r>
              <a:rPr lang="de-DE" sz="1400" dirty="0"/>
              <a:t>oder </a:t>
            </a:r>
            <a:r>
              <a:rPr lang="de-DE" sz="1400" dirty="0" smtClean="0"/>
              <a:t>mehr Gülleabgabekosten </a:t>
            </a:r>
            <a:r>
              <a:rPr lang="de-DE" sz="1400" dirty="0"/>
              <a:t>(Obergrenzen </a:t>
            </a:r>
            <a:r>
              <a:rPr lang="de-DE" sz="1400" dirty="0" err="1"/>
              <a:t>DüngeV</a:t>
            </a:r>
            <a:r>
              <a:rPr lang="de-DE" sz="1400" dirty="0"/>
              <a:t>)</a:t>
            </a:r>
            <a:br>
              <a:rPr lang="de-DE" sz="1400" dirty="0"/>
            </a:br>
            <a:endParaRPr lang="de-DE" sz="1400" dirty="0"/>
          </a:p>
        </p:txBody>
      </p:sp>
      <p:sp>
        <p:nvSpPr>
          <p:cNvPr id="12" name="Textfeld 11"/>
          <p:cNvSpPr txBox="1"/>
          <p:nvPr/>
        </p:nvSpPr>
        <p:spPr>
          <a:xfrm>
            <a:off x="126997" y="6211919"/>
            <a:ext cx="6725241" cy="800219"/>
          </a:xfrm>
          <a:prstGeom prst="rect">
            <a:avLst/>
          </a:prstGeom>
          <a:noFill/>
        </p:spPr>
        <p:txBody>
          <a:bodyPr wrap="square" rtlCol="0">
            <a:spAutoFit/>
          </a:bodyPr>
          <a:lstStyle/>
          <a:p>
            <a:pPr algn="ctr"/>
            <a:r>
              <a:rPr lang="de-DE" sz="1400" dirty="0" smtClean="0"/>
              <a:t>Tier-Reduzierung/</a:t>
            </a:r>
            <a:r>
              <a:rPr lang="de-DE" sz="1400" dirty="0" err="1" smtClean="0"/>
              <a:t>Abstockung</a:t>
            </a:r>
            <a:r>
              <a:rPr lang="de-DE" sz="1400" dirty="0" smtClean="0"/>
              <a:t> </a:t>
            </a:r>
            <a:r>
              <a:rPr lang="de-DE" sz="1400" dirty="0"/>
              <a:t>bedeutet in der Konsequenz zwangsläufig Minderung des </a:t>
            </a:r>
            <a:r>
              <a:rPr lang="de-DE" sz="1400" dirty="0" smtClean="0"/>
              <a:t>Familien-/Betriebseinkommens</a:t>
            </a:r>
            <a:r>
              <a:rPr lang="de-DE" dirty="0"/>
              <a:t/>
            </a:r>
            <a:br>
              <a:rPr lang="de-DE" dirty="0"/>
            </a:br>
            <a:endParaRPr lang="de-DE" dirty="0"/>
          </a:p>
        </p:txBody>
      </p:sp>
      <p:sp>
        <p:nvSpPr>
          <p:cNvPr id="14" name="Textfeld 13"/>
          <p:cNvSpPr txBox="1"/>
          <p:nvPr/>
        </p:nvSpPr>
        <p:spPr>
          <a:xfrm rot="21446107">
            <a:off x="3399154" y="152948"/>
            <a:ext cx="2808218" cy="646331"/>
          </a:xfrm>
          <a:prstGeom prst="rect">
            <a:avLst/>
          </a:prstGeom>
          <a:noFill/>
        </p:spPr>
        <p:txBody>
          <a:bodyPr wrap="square" rtlCol="0">
            <a:spAutoFit/>
          </a:bodyPr>
          <a:lstStyle/>
          <a:p>
            <a:r>
              <a:rPr lang="de-DE" b="1" dirty="0" smtClean="0">
                <a:solidFill>
                  <a:srgbClr val="0070C0"/>
                </a:solidFill>
              </a:rPr>
              <a:t>Das wirtschaften wird schwieriger</a:t>
            </a:r>
            <a:endParaRPr lang="de-DE" b="1" dirty="0">
              <a:solidFill>
                <a:srgbClr val="0070C0"/>
              </a:solidFill>
            </a:endParaRPr>
          </a:p>
        </p:txBody>
      </p:sp>
      <p:sp>
        <p:nvSpPr>
          <p:cNvPr id="15" name="Textfeld 14"/>
          <p:cNvSpPr txBox="1"/>
          <p:nvPr/>
        </p:nvSpPr>
        <p:spPr>
          <a:xfrm rot="378096">
            <a:off x="6168617" y="598114"/>
            <a:ext cx="2632527" cy="923330"/>
          </a:xfrm>
          <a:prstGeom prst="rect">
            <a:avLst/>
          </a:prstGeom>
          <a:noFill/>
        </p:spPr>
        <p:txBody>
          <a:bodyPr wrap="square" rtlCol="0">
            <a:spAutoFit/>
          </a:bodyPr>
          <a:lstStyle/>
          <a:p>
            <a:r>
              <a:rPr lang="de-DE" b="1" dirty="0" smtClean="0">
                <a:solidFill>
                  <a:srgbClr val="0070C0"/>
                </a:solidFill>
              </a:rPr>
              <a:t>Extensivierung führt zu höherer Flächen-konkurrenz</a:t>
            </a:r>
            <a:endParaRPr lang="de-DE" b="1" dirty="0">
              <a:solidFill>
                <a:srgbClr val="0070C0"/>
              </a:solidFill>
            </a:endParaRPr>
          </a:p>
        </p:txBody>
      </p:sp>
    </p:spTree>
    <p:extLst>
      <p:ext uri="{BB962C8B-B14F-4D97-AF65-F5344CB8AC3E}">
        <p14:creationId xmlns:p14="http://schemas.microsoft.com/office/powerpoint/2010/main" val="470760642"/>
      </p:ext>
    </p:extLst>
  </p:cSld>
  <p:clrMapOvr>
    <a:masterClrMapping/>
  </p:clrMapOvr>
  <p:transition spd="med"/>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el 1"/>
          <p:cNvSpPr>
            <a:spLocks noGrp="1"/>
          </p:cNvSpPr>
          <p:nvPr>
            <p:ph type="title"/>
          </p:nvPr>
        </p:nvSpPr>
        <p:spPr>
          <a:xfrm>
            <a:off x="276139" y="226541"/>
            <a:ext cx="8064500" cy="504825"/>
          </a:xfrm>
        </p:spPr>
        <p:txBody>
          <a:bodyPr/>
          <a:lstStyle/>
          <a:p>
            <a:r>
              <a:rPr lang="de-DE" dirty="0" smtClean="0"/>
              <a:t>Morphologie der Oberflächengewässer WRRL</a:t>
            </a:r>
            <a:endParaRPr lang="de-DE" dirty="0"/>
          </a:p>
        </p:txBody>
      </p:sp>
      <p:sp>
        <p:nvSpPr>
          <p:cNvPr id="4" name="Fußzeilenplatzhalter 3"/>
          <p:cNvSpPr>
            <a:spLocks noGrp="1"/>
          </p:cNvSpPr>
          <p:nvPr>
            <p:ph type="ftr" sz="quarter" idx="10"/>
          </p:nvPr>
        </p:nvSpPr>
        <p:spPr/>
        <p:txBody>
          <a:bodyPr/>
          <a:lstStyle/>
          <a:p>
            <a:pPr>
              <a:defRPr/>
            </a:pPr>
            <a:r>
              <a:rPr lang="de-DE" dirty="0" smtClean="0"/>
              <a:t>Interessensgemeinschaft der Wasser- und Bodenverbände Kreis Recklinghausen</a:t>
            </a:r>
            <a:endParaRPr lang="de-DE" dirty="0"/>
          </a:p>
        </p:txBody>
      </p:sp>
      <p:sp>
        <p:nvSpPr>
          <p:cNvPr id="5" name="Foliennummernplatzhalter 4"/>
          <p:cNvSpPr>
            <a:spLocks noGrp="1"/>
          </p:cNvSpPr>
          <p:nvPr>
            <p:ph type="sldNum" sz="quarter" idx="11"/>
          </p:nvPr>
        </p:nvSpPr>
        <p:spPr/>
        <p:txBody>
          <a:bodyPr/>
          <a:lstStyle/>
          <a:p>
            <a:pPr>
              <a:defRPr/>
            </a:pPr>
            <a:fld id="{DD30A32B-51A8-4DBC-A942-3854F512F165}" type="slidenum">
              <a:rPr lang="de-DE" smtClean="0"/>
              <a:pPr>
                <a:defRPr/>
              </a:pPr>
              <a:t>30</a:t>
            </a:fld>
            <a:endParaRPr lang="de-DE"/>
          </a:p>
        </p:txBody>
      </p:sp>
      <p:pic>
        <p:nvPicPr>
          <p:cNvPr id="6" name="Inhaltsplatzhalter 5"/>
          <p:cNvPicPr>
            <a:picLocks noGrp="1"/>
          </p:cNvPicPr>
          <p:nvPr>
            <p:ph idx="1"/>
          </p:nvPr>
        </p:nvPicPr>
        <p:blipFill>
          <a:blip r:embed="rId2"/>
          <a:stretch>
            <a:fillRect/>
          </a:stretch>
        </p:blipFill>
        <p:spPr>
          <a:xfrm>
            <a:off x="222421" y="642551"/>
            <a:ext cx="8781535" cy="5741773"/>
          </a:xfrm>
          <a:prstGeom prst="rect">
            <a:avLst/>
          </a:prstGeom>
        </p:spPr>
      </p:pic>
    </p:spTree>
    <p:extLst>
      <p:ext uri="{BB962C8B-B14F-4D97-AF65-F5344CB8AC3E}">
        <p14:creationId xmlns:p14="http://schemas.microsoft.com/office/powerpoint/2010/main" val="3712414468"/>
      </p:ext>
    </p:extLst>
  </p:cSld>
  <p:clrMapOvr>
    <a:masterClrMapping/>
  </p:clrMapOvr>
  <p:transition spd="med"/>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Geschweifte Klammer rechts 8"/>
          <p:cNvSpPr/>
          <p:nvPr/>
        </p:nvSpPr>
        <p:spPr bwMode="auto">
          <a:xfrm>
            <a:off x="7543034" y="822563"/>
            <a:ext cx="365477" cy="4449653"/>
          </a:xfrm>
          <a:prstGeom prst="rightBrac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smtClean="0">
              <a:ln>
                <a:noFill/>
              </a:ln>
              <a:solidFill>
                <a:schemeClr val="tx1"/>
              </a:solidFill>
              <a:effectLst/>
              <a:latin typeface="Arial" charset="0"/>
            </a:endParaRPr>
          </a:p>
        </p:txBody>
      </p:sp>
      <p:sp>
        <p:nvSpPr>
          <p:cNvPr id="4" name="Textfeld 3"/>
          <p:cNvSpPr txBox="1"/>
          <p:nvPr/>
        </p:nvSpPr>
        <p:spPr>
          <a:xfrm>
            <a:off x="7079855" y="1048888"/>
            <a:ext cx="1741791" cy="692497"/>
          </a:xfrm>
          <a:prstGeom prst="rect">
            <a:avLst/>
          </a:prstGeom>
          <a:noFill/>
        </p:spPr>
        <p:txBody>
          <a:bodyPr wrap="square" rtlCol="0">
            <a:spAutoFit/>
          </a:bodyPr>
          <a:lstStyle/>
          <a:p>
            <a:pPr defTabSz="685800"/>
            <a:r>
              <a:rPr lang="de-DE" sz="1500" b="1" dirty="0">
                <a:solidFill>
                  <a:srgbClr val="FF0000"/>
                </a:solidFill>
              </a:rPr>
              <a:t> </a:t>
            </a:r>
            <a:r>
              <a:rPr lang="de-DE" sz="1200" b="1" dirty="0" err="1">
                <a:solidFill>
                  <a:srgbClr val="FF0000"/>
                </a:solidFill>
              </a:rPr>
              <a:t>Greening+AUKM</a:t>
            </a:r>
            <a:r>
              <a:rPr lang="de-DE" sz="1200" b="1" dirty="0">
                <a:solidFill>
                  <a:srgbClr val="FF0000"/>
                </a:solidFill>
              </a:rPr>
              <a:t> </a:t>
            </a:r>
            <a:r>
              <a:rPr lang="de-DE" sz="1200" b="1" dirty="0" smtClean="0">
                <a:solidFill>
                  <a:srgbClr val="FF0000"/>
                </a:solidFill>
              </a:rPr>
              <a:t/>
            </a:r>
            <a:br>
              <a:rPr lang="de-DE" sz="1200" b="1" dirty="0" smtClean="0">
                <a:solidFill>
                  <a:srgbClr val="FF0000"/>
                </a:solidFill>
              </a:rPr>
            </a:br>
            <a:r>
              <a:rPr lang="de-DE" sz="1200" b="1" dirty="0" smtClean="0">
                <a:solidFill>
                  <a:srgbClr val="FF0000"/>
                </a:solidFill>
              </a:rPr>
              <a:t>18</a:t>
            </a:r>
            <a:r>
              <a:rPr lang="de-DE" sz="1200" b="1" dirty="0">
                <a:solidFill>
                  <a:srgbClr val="FF0000"/>
                </a:solidFill>
              </a:rPr>
              <a:t>% des Ackerlandes</a:t>
            </a:r>
            <a:br>
              <a:rPr lang="de-DE" sz="1200" b="1" dirty="0">
                <a:solidFill>
                  <a:srgbClr val="FF0000"/>
                </a:solidFill>
              </a:rPr>
            </a:br>
            <a:r>
              <a:rPr lang="de-DE" sz="1200" b="1" dirty="0" smtClean="0">
                <a:solidFill>
                  <a:srgbClr val="FF0000"/>
                </a:solidFill>
              </a:rPr>
              <a:t>11.920 </a:t>
            </a:r>
            <a:r>
              <a:rPr lang="de-DE" sz="1200" b="1" dirty="0">
                <a:solidFill>
                  <a:srgbClr val="FF0000"/>
                </a:solidFill>
              </a:rPr>
              <a:t>ha</a:t>
            </a:r>
            <a:endParaRPr lang="de-DE" sz="1350" dirty="0">
              <a:solidFill>
                <a:srgbClr val="000000"/>
              </a:solidFill>
            </a:endParaRPr>
          </a:p>
        </p:txBody>
      </p:sp>
      <p:sp>
        <p:nvSpPr>
          <p:cNvPr id="5" name="Textfeld 4"/>
          <p:cNvSpPr txBox="1"/>
          <p:nvPr/>
        </p:nvSpPr>
        <p:spPr>
          <a:xfrm>
            <a:off x="6376921" y="2587861"/>
            <a:ext cx="1138999" cy="715581"/>
          </a:xfrm>
          <a:prstGeom prst="rect">
            <a:avLst/>
          </a:prstGeom>
          <a:noFill/>
        </p:spPr>
        <p:txBody>
          <a:bodyPr wrap="square" rtlCol="0">
            <a:spAutoFit/>
          </a:bodyPr>
          <a:lstStyle/>
          <a:p>
            <a:pPr defTabSz="685800"/>
            <a:r>
              <a:rPr lang="de-DE" sz="1350" b="1" dirty="0">
                <a:solidFill>
                  <a:srgbClr val="FF0000"/>
                </a:solidFill>
              </a:rPr>
              <a:t>Sonstiges: 1.792 ha (3%)</a:t>
            </a:r>
          </a:p>
        </p:txBody>
      </p:sp>
      <p:sp>
        <p:nvSpPr>
          <p:cNvPr id="7" name="Textfeld 6"/>
          <p:cNvSpPr txBox="1"/>
          <p:nvPr/>
        </p:nvSpPr>
        <p:spPr>
          <a:xfrm>
            <a:off x="7543034" y="2541525"/>
            <a:ext cx="1795442" cy="923330"/>
          </a:xfrm>
          <a:prstGeom prst="rect">
            <a:avLst/>
          </a:prstGeom>
          <a:noFill/>
        </p:spPr>
        <p:txBody>
          <a:bodyPr wrap="square" rtlCol="0">
            <a:spAutoFit/>
          </a:bodyPr>
          <a:lstStyle/>
          <a:p>
            <a:pPr algn="ctr" defTabSz="685800"/>
            <a:r>
              <a:rPr lang="de-DE" sz="1350" b="1" dirty="0" smtClean="0">
                <a:solidFill>
                  <a:srgbClr val="FF0000"/>
                </a:solidFill>
              </a:rPr>
              <a:t>Zus. ca</a:t>
            </a:r>
            <a:r>
              <a:rPr lang="de-DE" sz="1350" b="1" dirty="0">
                <a:solidFill>
                  <a:srgbClr val="FF0000"/>
                </a:solidFill>
              </a:rPr>
              <a:t>. 21% </a:t>
            </a:r>
            <a:endParaRPr lang="de-DE" sz="1350" b="1" dirty="0" smtClean="0">
              <a:solidFill>
                <a:srgbClr val="FF0000"/>
              </a:solidFill>
            </a:endParaRPr>
          </a:p>
          <a:p>
            <a:pPr algn="ctr" defTabSz="685800"/>
            <a:r>
              <a:rPr lang="de-DE" sz="1350" b="1" dirty="0" smtClean="0">
                <a:solidFill>
                  <a:srgbClr val="FF0000"/>
                </a:solidFill>
              </a:rPr>
              <a:t>der </a:t>
            </a:r>
            <a:r>
              <a:rPr lang="de-DE" sz="1350" b="1" dirty="0">
                <a:solidFill>
                  <a:srgbClr val="FF0000"/>
                </a:solidFill>
              </a:rPr>
              <a:t>Ackerfläche </a:t>
            </a:r>
            <a:endParaRPr lang="de-DE" sz="1350" b="1" dirty="0" smtClean="0">
              <a:solidFill>
                <a:srgbClr val="FF0000"/>
              </a:solidFill>
            </a:endParaRPr>
          </a:p>
          <a:p>
            <a:pPr algn="ctr" defTabSz="685800"/>
            <a:r>
              <a:rPr lang="de-DE" sz="1350" b="1" dirty="0" smtClean="0">
                <a:solidFill>
                  <a:srgbClr val="FF0000"/>
                </a:solidFill>
              </a:rPr>
              <a:t>dient </a:t>
            </a:r>
            <a:r>
              <a:rPr lang="de-DE" sz="1350" b="1" dirty="0">
                <a:solidFill>
                  <a:srgbClr val="FF0000"/>
                </a:solidFill>
              </a:rPr>
              <a:t>dem Wasserschutz</a:t>
            </a:r>
          </a:p>
        </p:txBody>
      </p:sp>
      <p:sp>
        <p:nvSpPr>
          <p:cNvPr id="6" name="Geschweifte Klammer rechts 5"/>
          <p:cNvSpPr/>
          <p:nvPr/>
        </p:nvSpPr>
        <p:spPr bwMode="auto">
          <a:xfrm>
            <a:off x="6996220" y="822563"/>
            <a:ext cx="167269" cy="1162756"/>
          </a:xfrm>
          <a:prstGeom prst="rightBrace">
            <a:avLst/>
          </a:prstGeom>
          <a:ln>
            <a:headEnd type="none" w="med" len="med"/>
            <a:tailEnd type="none" w="med" len="med"/>
          </a:ln>
          <a:extLst/>
        </p:spPr>
        <p:style>
          <a:lnRef idx="1">
            <a:schemeClr val="accent4"/>
          </a:lnRef>
          <a:fillRef idx="0">
            <a:schemeClr val="accent4"/>
          </a:fillRef>
          <a:effectRef idx="0">
            <a:schemeClr val="accent4"/>
          </a:effectRef>
          <a:fontRef idx="minor">
            <a:schemeClr val="tx1"/>
          </a:fontRef>
        </p:style>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i="0" u="none" strike="noStrike" normalizeH="0" baseline="0" smtClean="0">
              <a:ln w="0"/>
              <a:effectLst>
                <a:outerShdw blurRad="38100" dist="19050" dir="2700000" algn="tl" rotWithShape="0">
                  <a:schemeClr val="dk1">
                    <a:alpha val="40000"/>
                  </a:schemeClr>
                </a:outerShdw>
              </a:effectLst>
              <a:latin typeface="Arial" charset="0"/>
            </a:endParaRPr>
          </a:p>
        </p:txBody>
      </p:sp>
      <p:sp>
        <p:nvSpPr>
          <p:cNvPr id="8" name="Geschweifte Klammer rechts 7"/>
          <p:cNvSpPr/>
          <p:nvPr/>
        </p:nvSpPr>
        <p:spPr bwMode="auto">
          <a:xfrm>
            <a:off x="6276976" y="2175484"/>
            <a:ext cx="155448" cy="1332587"/>
          </a:xfrm>
          <a:prstGeom prst="rightBrace">
            <a:avLst/>
          </a:pr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de-DE" sz="1800" b="0" i="0" u="none" strike="noStrike" cap="none" normalizeH="0" baseline="0" smtClean="0">
              <a:ln>
                <a:noFill/>
              </a:ln>
              <a:solidFill>
                <a:schemeClr val="tx1"/>
              </a:solidFill>
              <a:effectLst/>
              <a:latin typeface="Arial" charset="0"/>
            </a:endParaRPr>
          </a:p>
        </p:txBody>
      </p:sp>
      <p:sp>
        <p:nvSpPr>
          <p:cNvPr id="2" name="Textfeld 1"/>
          <p:cNvSpPr txBox="1"/>
          <p:nvPr/>
        </p:nvSpPr>
        <p:spPr>
          <a:xfrm>
            <a:off x="75955" y="179841"/>
            <a:ext cx="6976786" cy="7686720"/>
          </a:xfrm>
          <a:prstGeom prst="rect">
            <a:avLst/>
          </a:prstGeom>
          <a:noFill/>
        </p:spPr>
        <p:txBody>
          <a:bodyPr wrap="square" rtlCol="0">
            <a:spAutoFit/>
          </a:bodyPr>
          <a:lstStyle/>
          <a:p>
            <a:pPr defTabSz="685800"/>
            <a:r>
              <a:rPr lang="de-DE" sz="1500" b="1" u="sng" dirty="0">
                <a:solidFill>
                  <a:srgbClr val="000000"/>
                </a:solidFill>
              </a:rPr>
              <a:t>Das tun die </a:t>
            </a:r>
            <a:r>
              <a:rPr lang="de-DE" sz="1500" b="1" u="sng" dirty="0" smtClean="0">
                <a:solidFill>
                  <a:srgbClr val="000000"/>
                </a:solidFill>
              </a:rPr>
              <a:t>2.200 Bäuerinnen/Bauern </a:t>
            </a:r>
            <a:r>
              <a:rPr lang="de-DE" sz="1500" b="1" u="sng" dirty="0">
                <a:solidFill>
                  <a:srgbClr val="000000"/>
                </a:solidFill>
              </a:rPr>
              <a:t>im Kreis COE:</a:t>
            </a:r>
            <a:r>
              <a:rPr lang="de-DE" sz="1500" b="1" dirty="0">
                <a:solidFill>
                  <a:srgbClr val="000000"/>
                </a:solidFill>
              </a:rPr>
              <a:t>  </a:t>
            </a:r>
            <a:endParaRPr lang="de-DE" sz="1500" b="1" dirty="0">
              <a:solidFill>
                <a:srgbClr val="FF0000"/>
              </a:solidFill>
            </a:endParaRPr>
          </a:p>
          <a:p>
            <a:pPr defTabSz="685800"/>
            <a:endParaRPr lang="de-DE" sz="600" dirty="0">
              <a:solidFill>
                <a:srgbClr val="000000"/>
              </a:solidFill>
            </a:endParaRPr>
          </a:p>
          <a:p>
            <a:pPr defTabSz="685800"/>
            <a:r>
              <a:rPr lang="de-DE" sz="600" dirty="0">
                <a:solidFill>
                  <a:srgbClr val="000000"/>
                </a:solidFill>
              </a:rPr>
              <a:t/>
            </a:r>
            <a:br>
              <a:rPr lang="de-DE" sz="600" dirty="0">
                <a:solidFill>
                  <a:srgbClr val="000000"/>
                </a:solidFill>
              </a:rPr>
            </a:br>
            <a:r>
              <a:rPr lang="de-DE" sz="1350" b="1" u="sng" dirty="0" err="1">
                <a:solidFill>
                  <a:srgbClr val="008000">
                    <a:lumMod val="75000"/>
                  </a:srgbClr>
                </a:solidFill>
              </a:rPr>
              <a:t>Greening</a:t>
            </a:r>
            <a:r>
              <a:rPr lang="de-DE" sz="1350" b="1" u="sng" dirty="0">
                <a:solidFill>
                  <a:srgbClr val="008000">
                    <a:lumMod val="75000"/>
                  </a:srgbClr>
                </a:solidFill>
              </a:rPr>
              <a:t>:</a:t>
            </a:r>
            <a:r>
              <a:rPr lang="de-DE" sz="1350" dirty="0">
                <a:solidFill>
                  <a:srgbClr val="000000"/>
                </a:solidFill>
              </a:rPr>
              <a:t>  </a:t>
            </a:r>
            <a:r>
              <a:rPr lang="de-DE" sz="1350" b="1" dirty="0" smtClean="0">
                <a:solidFill>
                  <a:srgbClr val="000000"/>
                </a:solidFill>
              </a:rPr>
              <a:t>5 </a:t>
            </a:r>
            <a:r>
              <a:rPr lang="de-DE" sz="1350" b="1" dirty="0">
                <a:solidFill>
                  <a:srgbClr val="000000"/>
                </a:solidFill>
              </a:rPr>
              <a:t>% der Ackerfläche</a:t>
            </a:r>
            <a:r>
              <a:rPr lang="de-DE" sz="1350" b="1" dirty="0" smtClean="0">
                <a:solidFill>
                  <a:srgbClr val="000000"/>
                </a:solidFill>
              </a:rPr>
              <a:t>:    </a:t>
            </a:r>
            <a:r>
              <a:rPr lang="de-DE" sz="1350" dirty="0">
                <a:solidFill>
                  <a:srgbClr val="000000"/>
                </a:solidFill>
              </a:rPr>
              <a:t>a)  </a:t>
            </a:r>
            <a:r>
              <a:rPr lang="de-DE" sz="1350" dirty="0" smtClean="0">
                <a:solidFill>
                  <a:srgbClr val="000000"/>
                </a:solidFill>
              </a:rPr>
              <a:t>  </a:t>
            </a:r>
            <a:r>
              <a:rPr lang="de-DE" sz="1350" dirty="0">
                <a:solidFill>
                  <a:srgbClr val="000000"/>
                </a:solidFill>
              </a:rPr>
              <a:t>300 ha diverse </a:t>
            </a:r>
            <a:r>
              <a:rPr lang="de-DE" sz="1350" dirty="0" smtClean="0">
                <a:solidFill>
                  <a:srgbClr val="000000"/>
                </a:solidFill>
              </a:rPr>
              <a:t>ökologische </a:t>
            </a:r>
            <a:r>
              <a:rPr lang="de-DE" sz="1350" dirty="0">
                <a:solidFill>
                  <a:srgbClr val="000000"/>
                </a:solidFill>
              </a:rPr>
              <a:t>Maßnahmen 0,6%</a:t>
            </a:r>
            <a:r>
              <a:rPr lang="de-DE" sz="1350" i="1" dirty="0">
                <a:solidFill>
                  <a:srgbClr val="000000"/>
                </a:solidFill>
              </a:rPr>
              <a:t/>
            </a:r>
            <a:br>
              <a:rPr lang="de-DE" sz="1350" i="1" dirty="0">
                <a:solidFill>
                  <a:srgbClr val="000000"/>
                </a:solidFill>
              </a:rPr>
            </a:br>
            <a:r>
              <a:rPr lang="de-DE" sz="1350" dirty="0">
                <a:solidFill>
                  <a:srgbClr val="000000"/>
                </a:solidFill>
              </a:rPr>
              <a:t>	 </a:t>
            </a:r>
            <a:r>
              <a:rPr lang="de-DE" sz="1350" dirty="0" smtClean="0">
                <a:solidFill>
                  <a:srgbClr val="000000"/>
                </a:solidFill>
              </a:rPr>
              <a:t>    </a:t>
            </a:r>
            <a:r>
              <a:rPr lang="de-DE" sz="1050" dirty="0" smtClean="0">
                <a:solidFill>
                  <a:srgbClr val="000000"/>
                </a:solidFill>
              </a:rPr>
              <a:t>von </a:t>
            </a:r>
            <a:r>
              <a:rPr lang="de-DE" sz="1050" dirty="0">
                <a:solidFill>
                  <a:srgbClr val="000000"/>
                </a:solidFill>
              </a:rPr>
              <a:t>64.000 ha gesamt</a:t>
            </a:r>
            <a:r>
              <a:rPr lang="de-DE" sz="1350" dirty="0">
                <a:solidFill>
                  <a:srgbClr val="000000"/>
                </a:solidFill>
              </a:rPr>
              <a:t>		  </a:t>
            </a:r>
            <a:r>
              <a:rPr lang="de-DE" sz="1350" dirty="0" smtClean="0">
                <a:solidFill>
                  <a:srgbClr val="000000"/>
                </a:solidFill>
              </a:rPr>
              <a:t> </a:t>
            </a:r>
            <a:r>
              <a:rPr lang="de-DE" sz="900" dirty="0" smtClean="0">
                <a:solidFill>
                  <a:srgbClr val="000000"/>
                </a:solidFill>
              </a:rPr>
              <a:t>(</a:t>
            </a:r>
            <a:r>
              <a:rPr lang="de-DE" sz="1050" dirty="0">
                <a:solidFill>
                  <a:srgbClr val="000000"/>
                </a:solidFill>
              </a:rPr>
              <a:t>Brache, </a:t>
            </a:r>
            <a:r>
              <a:rPr lang="de-DE" sz="1050" dirty="0" smtClean="0">
                <a:solidFill>
                  <a:srgbClr val="000000"/>
                </a:solidFill>
              </a:rPr>
              <a:t>Stilllegung, Streifen</a:t>
            </a:r>
            <a:r>
              <a:rPr lang="de-DE" sz="1050" dirty="0">
                <a:solidFill>
                  <a:srgbClr val="000000"/>
                </a:solidFill>
              </a:rPr>
              <a:t>, Leguminosen</a:t>
            </a:r>
            <a:r>
              <a:rPr lang="de-DE" sz="1050" dirty="0" smtClean="0">
                <a:solidFill>
                  <a:srgbClr val="000000"/>
                </a:solidFill>
              </a:rPr>
              <a:t>)</a:t>
            </a:r>
          </a:p>
          <a:p>
            <a:pPr defTabSz="685800"/>
            <a:r>
              <a:rPr lang="de-DE" sz="1350" dirty="0">
                <a:solidFill>
                  <a:srgbClr val="000000"/>
                </a:solidFill>
              </a:rPr>
              <a:t>	   			 b) 10.500 ha Zwischenfrucht </a:t>
            </a:r>
            <a:r>
              <a:rPr lang="de-DE" sz="900" dirty="0" smtClean="0">
                <a:solidFill>
                  <a:srgbClr val="000000"/>
                </a:solidFill>
              </a:rPr>
              <a:t>(Öko-Faktor </a:t>
            </a:r>
            <a:r>
              <a:rPr lang="de-DE" sz="900" dirty="0">
                <a:solidFill>
                  <a:srgbClr val="000000"/>
                </a:solidFill>
              </a:rPr>
              <a:t>x 0,3)  </a:t>
            </a:r>
            <a:r>
              <a:rPr lang="de-DE" sz="900" dirty="0" smtClean="0">
                <a:solidFill>
                  <a:srgbClr val="000000"/>
                </a:solidFill>
              </a:rPr>
              <a:t>        </a:t>
            </a:r>
            <a:r>
              <a:rPr lang="de-DE" sz="1350" dirty="0" smtClean="0">
                <a:solidFill>
                  <a:srgbClr val="000000"/>
                </a:solidFill>
              </a:rPr>
              <a:t>4,9</a:t>
            </a:r>
            <a:r>
              <a:rPr lang="de-DE" sz="1350" dirty="0">
                <a:solidFill>
                  <a:srgbClr val="000000"/>
                </a:solidFill>
              </a:rPr>
              <a:t>%</a:t>
            </a:r>
          </a:p>
          <a:p>
            <a:pPr defTabSz="685800"/>
            <a:r>
              <a:rPr lang="de-DE" sz="1350" b="1" u="sng" dirty="0">
                <a:solidFill>
                  <a:srgbClr val="008000">
                    <a:lumMod val="75000"/>
                  </a:srgbClr>
                </a:solidFill>
              </a:rPr>
              <a:t>AUKM:</a:t>
            </a:r>
            <a:r>
              <a:rPr lang="de-DE" sz="1350" dirty="0">
                <a:solidFill>
                  <a:srgbClr val="000000"/>
                </a:solidFill>
              </a:rPr>
              <a:t>			              </a:t>
            </a:r>
            <a:r>
              <a:rPr lang="de-DE" sz="1350" dirty="0" smtClean="0">
                <a:solidFill>
                  <a:srgbClr val="000000"/>
                </a:solidFill>
              </a:rPr>
              <a:t> c</a:t>
            </a:r>
            <a:r>
              <a:rPr lang="de-DE" sz="1350" dirty="0">
                <a:solidFill>
                  <a:srgbClr val="000000"/>
                </a:solidFill>
              </a:rPr>
              <a:t>)   </a:t>
            </a:r>
            <a:r>
              <a:rPr lang="de-DE" sz="1350" dirty="0" smtClean="0">
                <a:solidFill>
                  <a:srgbClr val="000000"/>
                </a:solidFill>
              </a:rPr>
              <a:t> 1.120 </a:t>
            </a:r>
            <a:r>
              <a:rPr lang="de-DE" sz="1350" dirty="0">
                <a:solidFill>
                  <a:srgbClr val="000000"/>
                </a:solidFill>
              </a:rPr>
              <a:t>ha </a:t>
            </a:r>
            <a:r>
              <a:rPr lang="de-DE" sz="1350" dirty="0" smtClean="0">
                <a:solidFill>
                  <a:srgbClr val="000000"/>
                </a:solidFill>
              </a:rPr>
              <a:t>(davon </a:t>
            </a:r>
            <a:r>
              <a:rPr lang="de-DE" sz="1350" b="1" dirty="0" smtClean="0">
                <a:solidFill>
                  <a:srgbClr val="0070C0"/>
                </a:solidFill>
              </a:rPr>
              <a:t>Uferrandstr</a:t>
            </a:r>
            <a:r>
              <a:rPr lang="de-DE" sz="1350" b="1" dirty="0">
                <a:solidFill>
                  <a:srgbClr val="0070C0"/>
                </a:solidFill>
              </a:rPr>
              <a:t>. ca. 650 ha </a:t>
            </a:r>
            <a:r>
              <a:rPr lang="de-DE" sz="1350" b="1" dirty="0" smtClean="0">
                <a:solidFill>
                  <a:srgbClr val="0070C0"/>
                </a:solidFill>
              </a:rPr>
              <a:t>= km</a:t>
            </a:r>
            <a:r>
              <a:rPr lang="de-DE" sz="1350" dirty="0">
                <a:solidFill>
                  <a:srgbClr val="000000"/>
                </a:solidFill>
              </a:rPr>
              <a:t>)</a:t>
            </a:r>
            <a:br>
              <a:rPr lang="de-DE" sz="1350" dirty="0">
                <a:solidFill>
                  <a:srgbClr val="000000"/>
                </a:solidFill>
              </a:rPr>
            </a:br>
            <a:r>
              <a:rPr lang="de-DE" sz="1350" dirty="0" smtClean="0">
                <a:solidFill>
                  <a:srgbClr val="000000"/>
                </a:solidFill>
              </a:rPr>
              <a:t>1.035 </a:t>
            </a:r>
            <a:r>
              <a:rPr lang="de-DE" sz="1350" dirty="0">
                <a:solidFill>
                  <a:srgbClr val="000000"/>
                </a:solidFill>
              </a:rPr>
              <a:t>Betriebe von 2.200 gesamt; </a:t>
            </a:r>
            <a:endParaRPr lang="de-DE" sz="1350" dirty="0" smtClean="0">
              <a:solidFill>
                <a:srgbClr val="000000"/>
              </a:solidFill>
            </a:endParaRPr>
          </a:p>
          <a:p>
            <a:pPr defTabSz="685800"/>
            <a:r>
              <a:rPr lang="de-DE" sz="1350" dirty="0" smtClean="0">
                <a:solidFill>
                  <a:srgbClr val="000000"/>
                </a:solidFill>
              </a:rPr>
              <a:t>     47 % </a:t>
            </a:r>
            <a:r>
              <a:rPr lang="de-DE" sz="1350" dirty="0">
                <a:solidFill>
                  <a:srgbClr val="000000"/>
                </a:solidFill>
              </a:rPr>
              <a:t>der </a:t>
            </a:r>
            <a:r>
              <a:rPr lang="de-DE" sz="1350" dirty="0" smtClean="0">
                <a:solidFill>
                  <a:srgbClr val="000000"/>
                </a:solidFill>
              </a:rPr>
              <a:t>Betriebe</a:t>
            </a:r>
          </a:p>
          <a:p>
            <a:pPr defTabSz="685800"/>
            <a:endParaRPr lang="de-DE" sz="1350" dirty="0">
              <a:solidFill>
                <a:srgbClr val="000000"/>
              </a:solidFill>
            </a:endParaRPr>
          </a:p>
          <a:p>
            <a:pPr defTabSz="685800"/>
            <a:endParaRPr lang="de-DE" sz="600" dirty="0">
              <a:solidFill>
                <a:srgbClr val="000000"/>
              </a:solidFill>
            </a:endParaRPr>
          </a:p>
          <a:p>
            <a:pPr defTabSz="685800"/>
            <a:r>
              <a:rPr lang="de-DE" sz="1350" b="1" u="sng" dirty="0">
                <a:solidFill>
                  <a:srgbClr val="008000">
                    <a:lumMod val="75000"/>
                  </a:srgbClr>
                </a:solidFill>
              </a:rPr>
              <a:t>Vertragsnaturschutz:</a:t>
            </a:r>
            <a:r>
              <a:rPr lang="de-DE" sz="1350" dirty="0">
                <a:solidFill>
                  <a:srgbClr val="000000"/>
                </a:solidFill>
              </a:rPr>
              <a:t>  150 Betriebe =   </a:t>
            </a:r>
            <a:r>
              <a:rPr lang="de-DE" sz="1350" dirty="0" smtClean="0">
                <a:solidFill>
                  <a:srgbClr val="000000"/>
                </a:solidFill>
              </a:rPr>
              <a:t> 230 </a:t>
            </a:r>
            <a:r>
              <a:rPr lang="de-DE" sz="1350" dirty="0">
                <a:solidFill>
                  <a:srgbClr val="000000"/>
                </a:solidFill>
              </a:rPr>
              <a:t>ha</a:t>
            </a:r>
          </a:p>
          <a:p>
            <a:pPr defTabSz="685800"/>
            <a:r>
              <a:rPr lang="de-DE" sz="1350" b="1" u="sng" dirty="0">
                <a:solidFill>
                  <a:srgbClr val="008000">
                    <a:lumMod val="75000"/>
                  </a:srgbClr>
                </a:solidFill>
              </a:rPr>
              <a:t>Öko-Landbau:</a:t>
            </a:r>
            <a:r>
              <a:rPr lang="de-DE" sz="1350" dirty="0">
                <a:solidFill>
                  <a:srgbClr val="000000"/>
                </a:solidFill>
              </a:rPr>
              <a:t>               </a:t>
            </a:r>
            <a:r>
              <a:rPr lang="de-DE" sz="1350" dirty="0" smtClean="0">
                <a:solidFill>
                  <a:srgbClr val="000000"/>
                </a:solidFill>
              </a:rPr>
              <a:t> 23 </a:t>
            </a:r>
            <a:r>
              <a:rPr lang="de-DE" sz="1350" dirty="0">
                <a:solidFill>
                  <a:srgbClr val="000000"/>
                </a:solidFill>
              </a:rPr>
              <a:t>Betriebe = 1.200 </a:t>
            </a:r>
            <a:r>
              <a:rPr lang="de-DE" sz="1350" dirty="0" smtClean="0">
                <a:solidFill>
                  <a:srgbClr val="000000"/>
                </a:solidFill>
              </a:rPr>
              <a:t>ha</a:t>
            </a:r>
          </a:p>
          <a:p>
            <a:pPr defTabSz="685800"/>
            <a:r>
              <a:rPr lang="de-DE" sz="1350" dirty="0">
                <a:solidFill>
                  <a:srgbClr val="000000"/>
                </a:solidFill>
              </a:rPr>
              <a:t/>
            </a:r>
            <a:br>
              <a:rPr lang="de-DE" sz="1350" dirty="0">
                <a:solidFill>
                  <a:srgbClr val="000000"/>
                </a:solidFill>
              </a:rPr>
            </a:br>
            <a:endParaRPr lang="de-DE" sz="600" dirty="0">
              <a:solidFill>
                <a:srgbClr val="000000"/>
              </a:solidFill>
            </a:endParaRPr>
          </a:p>
          <a:p>
            <a:pPr defTabSz="685800"/>
            <a:r>
              <a:rPr lang="de-DE" sz="1350" b="1" u="sng" dirty="0">
                <a:solidFill>
                  <a:srgbClr val="008000">
                    <a:lumMod val="75000"/>
                  </a:srgbClr>
                </a:solidFill>
              </a:rPr>
              <a:t>Wasserkooperation</a:t>
            </a:r>
            <a:r>
              <a:rPr lang="de-DE" sz="1350" b="1" dirty="0">
                <a:solidFill>
                  <a:srgbClr val="008000">
                    <a:lumMod val="75000"/>
                  </a:srgbClr>
                </a:solidFill>
              </a:rPr>
              <a:t>     </a:t>
            </a:r>
            <a:r>
              <a:rPr lang="de-DE" sz="1400" dirty="0">
                <a:solidFill>
                  <a:srgbClr val="000000"/>
                </a:solidFill>
              </a:rPr>
              <a:t>800 Koop-Betriebe </a:t>
            </a:r>
            <a:r>
              <a:rPr lang="de-DE" sz="1400" dirty="0" smtClean="0">
                <a:solidFill>
                  <a:srgbClr val="000000"/>
                </a:solidFill>
              </a:rPr>
              <a:t>mit </a:t>
            </a:r>
            <a:r>
              <a:rPr lang="de-DE" sz="1400" dirty="0">
                <a:solidFill>
                  <a:srgbClr val="000000"/>
                </a:solidFill>
              </a:rPr>
              <a:t>64% der </a:t>
            </a:r>
            <a:r>
              <a:rPr lang="de-DE" sz="1400" dirty="0" err="1">
                <a:solidFill>
                  <a:srgbClr val="000000"/>
                </a:solidFill>
              </a:rPr>
              <a:t>landw</a:t>
            </a:r>
            <a:r>
              <a:rPr lang="de-DE" sz="1400" dirty="0">
                <a:solidFill>
                  <a:srgbClr val="000000"/>
                </a:solidFill>
              </a:rPr>
              <a:t>. </a:t>
            </a:r>
            <a:r>
              <a:rPr lang="de-DE" sz="1400" dirty="0" smtClean="0">
                <a:solidFill>
                  <a:srgbClr val="000000"/>
                </a:solidFill>
              </a:rPr>
              <a:t>Fläche: </a:t>
            </a:r>
            <a:endParaRPr lang="de-DE" sz="1400" dirty="0">
              <a:solidFill>
                <a:srgbClr val="000000"/>
              </a:solidFill>
            </a:endParaRPr>
          </a:p>
          <a:p>
            <a:pPr defTabSz="685800"/>
            <a:r>
              <a:rPr lang="de-DE" sz="1350" dirty="0" smtClean="0">
                <a:solidFill>
                  <a:srgbClr val="000000"/>
                </a:solidFill>
              </a:rPr>
              <a:t>		         21 </a:t>
            </a:r>
            <a:r>
              <a:rPr lang="de-DE" sz="1350" dirty="0">
                <a:solidFill>
                  <a:srgbClr val="000000"/>
                </a:solidFill>
              </a:rPr>
              <a:t>Betriebe	=  160 ha N-reduzierte </a:t>
            </a:r>
            <a:r>
              <a:rPr lang="de-DE" sz="1350" dirty="0" smtClean="0">
                <a:solidFill>
                  <a:srgbClr val="000000"/>
                </a:solidFill>
              </a:rPr>
              <a:t>Düngung in </a:t>
            </a:r>
            <a:r>
              <a:rPr lang="de-DE" sz="1350" dirty="0" err="1" smtClean="0">
                <a:solidFill>
                  <a:srgbClr val="000000"/>
                </a:solidFill>
              </a:rPr>
              <a:t>WSGen</a:t>
            </a:r>
            <a:endParaRPr lang="de-DE" sz="1350" dirty="0">
              <a:solidFill>
                <a:srgbClr val="000000"/>
              </a:solidFill>
            </a:endParaRPr>
          </a:p>
          <a:p>
            <a:pPr defTabSz="685800"/>
            <a:r>
              <a:rPr lang="de-DE" sz="1350" dirty="0">
                <a:solidFill>
                  <a:srgbClr val="000000"/>
                </a:solidFill>
              </a:rPr>
              <a:t>		         20 Betriebe =  160 ha Zwischenfruchtanbau</a:t>
            </a:r>
          </a:p>
          <a:p>
            <a:pPr defTabSz="685800"/>
            <a:r>
              <a:rPr lang="de-DE" sz="1350" dirty="0">
                <a:solidFill>
                  <a:srgbClr val="000000"/>
                </a:solidFill>
              </a:rPr>
              <a:t>		         55 Betriebe =    42 ha Gewässerschutzstreifen	</a:t>
            </a:r>
          </a:p>
          <a:p>
            <a:pPr marL="900113" lvl="2" indent="-214313" defTabSz="685800">
              <a:buFont typeface="Arial" panose="020B0604020202020204" pitchFamily="34" charset="0"/>
              <a:buChar char="•"/>
            </a:pPr>
            <a:r>
              <a:rPr lang="de-DE" sz="1200" dirty="0">
                <a:solidFill>
                  <a:srgbClr val="000000"/>
                </a:solidFill>
              </a:rPr>
              <a:t>230 Spritzenwaschplätze</a:t>
            </a:r>
          </a:p>
          <a:p>
            <a:pPr marL="900113" lvl="2" indent="-214313" defTabSz="685800">
              <a:buFont typeface="Arial" panose="020B0604020202020204" pitchFamily="34" charset="0"/>
              <a:buChar char="•"/>
            </a:pPr>
            <a:r>
              <a:rPr lang="de-DE" sz="1200" dirty="0">
                <a:solidFill>
                  <a:srgbClr val="000000"/>
                </a:solidFill>
              </a:rPr>
              <a:t>Rücknahme unbrauchbarer Pflanzenschutzmittel</a:t>
            </a:r>
          </a:p>
          <a:p>
            <a:pPr marL="900113" lvl="2" indent="-214313" defTabSz="685800">
              <a:buFont typeface="Arial" panose="020B0604020202020204" pitchFamily="34" charset="0"/>
              <a:buChar char="•"/>
            </a:pPr>
            <a:r>
              <a:rPr lang="de-DE" sz="1200" dirty="0">
                <a:solidFill>
                  <a:srgbClr val="000000"/>
                </a:solidFill>
              </a:rPr>
              <a:t>Technikverbesserungen (Spritzdüsen, Fahrbreiten, Abstandhalter, </a:t>
            </a:r>
            <a:r>
              <a:rPr lang="de-DE" sz="1200" dirty="0" smtClean="0">
                <a:solidFill>
                  <a:srgbClr val="000000"/>
                </a:solidFill>
              </a:rPr>
              <a:t>u.a.m.)</a:t>
            </a:r>
            <a:endParaRPr lang="de-DE" sz="1200" dirty="0">
              <a:solidFill>
                <a:srgbClr val="000000"/>
              </a:solidFill>
            </a:endParaRPr>
          </a:p>
          <a:p>
            <a:pPr marL="900113" lvl="2" indent="-214313" defTabSz="685800">
              <a:buFont typeface="Arial" panose="020B0604020202020204" pitchFamily="34" charset="0"/>
              <a:buChar char="•"/>
            </a:pPr>
            <a:r>
              <a:rPr lang="de-DE" sz="1200" dirty="0">
                <a:solidFill>
                  <a:srgbClr val="000000"/>
                </a:solidFill>
              </a:rPr>
              <a:t>Wirkstoffmanagement, Einbau mechanischer Unkrautbekämpfung</a:t>
            </a:r>
          </a:p>
          <a:p>
            <a:pPr marL="900113" lvl="2" indent="-214313" defTabSz="685800">
              <a:buFont typeface="Arial" panose="020B0604020202020204" pitchFamily="34" charset="0"/>
              <a:buChar char="•"/>
            </a:pPr>
            <a:r>
              <a:rPr lang="de-DE" sz="1200" dirty="0">
                <a:solidFill>
                  <a:srgbClr val="000000"/>
                </a:solidFill>
              </a:rPr>
              <a:t>Monitoring Vorfeld-Messstellen </a:t>
            </a:r>
            <a:r>
              <a:rPr lang="de-DE" sz="1200" b="1" dirty="0">
                <a:solidFill>
                  <a:srgbClr val="0070C0"/>
                </a:solidFill>
              </a:rPr>
              <a:t>(aktuell: 14 mg/L NO3 im Trinkwasser)</a:t>
            </a:r>
          </a:p>
          <a:p>
            <a:pPr marL="900113" lvl="2" indent="-214313" defTabSz="685800">
              <a:buFont typeface="Arial" panose="020B0604020202020204" pitchFamily="34" charset="0"/>
              <a:buChar char="•"/>
            </a:pPr>
            <a:r>
              <a:rPr lang="de-DE" sz="1200" dirty="0">
                <a:solidFill>
                  <a:srgbClr val="000000"/>
                </a:solidFill>
              </a:rPr>
              <a:t>Pflanzenschutzmitteleinträge Null, </a:t>
            </a:r>
            <a:r>
              <a:rPr lang="de-DE" sz="1200" b="1" dirty="0">
                <a:solidFill>
                  <a:srgbClr val="0070C0"/>
                </a:solidFill>
              </a:rPr>
              <a:t>kein Aktivkohleeinsatz nötig</a:t>
            </a:r>
          </a:p>
          <a:p>
            <a:pPr marL="900113" lvl="2" indent="-214313" defTabSz="685800">
              <a:buFont typeface="Arial" panose="020B0604020202020204" pitchFamily="34" charset="0"/>
              <a:buChar char="•"/>
            </a:pPr>
            <a:endParaRPr lang="de-DE" sz="1200" dirty="0">
              <a:solidFill>
                <a:srgbClr val="000000"/>
              </a:solidFill>
            </a:endParaRPr>
          </a:p>
          <a:p>
            <a:pPr defTabSz="685800"/>
            <a:r>
              <a:rPr lang="de-DE" sz="600" dirty="0">
                <a:solidFill>
                  <a:srgbClr val="000000"/>
                </a:solidFill>
              </a:rPr>
              <a:t>	</a:t>
            </a:r>
          </a:p>
          <a:p>
            <a:pPr defTabSz="685800"/>
            <a:r>
              <a:rPr lang="de-DE" sz="1350" b="1" u="sng" dirty="0">
                <a:solidFill>
                  <a:srgbClr val="008000">
                    <a:lumMod val="75000"/>
                  </a:srgbClr>
                </a:solidFill>
              </a:rPr>
              <a:t>WRRL-Beratung LWK:</a:t>
            </a:r>
            <a:r>
              <a:rPr lang="de-DE" sz="1350" b="1" dirty="0">
                <a:solidFill>
                  <a:srgbClr val="008000">
                    <a:lumMod val="75000"/>
                  </a:srgbClr>
                </a:solidFill>
              </a:rPr>
              <a:t>   </a:t>
            </a:r>
            <a:r>
              <a:rPr lang="de-DE" sz="1350" dirty="0" smtClean="0"/>
              <a:t>WRRL-</a:t>
            </a:r>
            <a:r>
              <a:rPr lang="de-DE" sz="1350" dirty="0" smtClean="0">
                <a:solidFill>
                  <a:srgbClr val="000000"/>
                </a:solidFill>
              </a:rPr>
              <a:t>Zwischenfruchtanbau </a:t>
            </a:r>
            <a:r>
              <a:rPr lang="de-DE" sz="1350" dirty="0">
                <a:solidFill>
                  <a:srgbClr val="000000"/>
                </a:solidFill>
              </a:rPr>
              <a:t>= 1.560 </a:t>
            </a:r>
            <a:r>
              <a:rPr lang="de-DE" sz="1350" dirty="0" smtClean="0">
                <a:solidFill>
                  <a:srgbClr val="000000"/>
                </a:solidFill>
              </a:rPr>
              <a:t>ha</a:t>
            </a:r>
          </a:p>
          <a:p>
            <a:pPr defTabSz="685800"/>
            <a:r>
              <a:rPr lang="de-DE" sz="1350" dirty="0">
                <a:solidFill>
                  <a:srgbClr val="000000"/>
                </a:solidFill>
              </a:rPr>
              <a:t/>
            </a:r>
            <a:br>
              <a:rPr lang="de-DE" sz="1350" dirty="0">
                <a:solidFill>
                  <a:srgbClr val="000000"/>
                </a:solidFill>
              </a:rPr>
            </a:br>
            <a:endParaRPr lang="de-DE" sz="600" dirty="0">
              <a:solidFill>
                <a:srgbClr val="000000"/>
              </a:solidFill>
            </a:endParaRPr>
          </a:p>
          <a:p>
            <a:pPr defTabSz="685800"/>
            <a:r>
              <a:rPr lang="de-DE" sz="1350" b="1" u="sng" dirty="0">
                <a:solidFill>
                  <a:srgbClr val="008000">
                    <a:lumMod val="75000"/>
                  </a:srgbClr>
                </a:solidFill>
              </a:rPr>
              <a:t>Projekte/Freiwillige Aktionen:   </a:t>
            </a:r>
            <a:r>
              <a:rPr lang="de-DE" sz="1350" b="1" u="sng" dirty="0" smtClean="0">
                <a:solidFill>
                  <a:srgbClr val="008000">
                    <a:lumMod val="75000"/>
                  </a:srgbClr>
                </a:solidFill>
              </a:rPr>
              <a:t/>
            </a:r>
            <a:br>
              <a:rPr lang="de-DE" sz="1350" b="1" u="sng" dirty="0" smtClean="0">
                <a:solidFill>
                  <a:srgbClr val="008000">
                    <a:lumMod val="75000"/>
                  </a:srgbClr>
                </a:solidFill>
              </a:rPr>
            </a:br>
            <a:r>
              <a:rPr lang="de-DE" sz="1050" dirty="0" smtClean="0">
                <a:solidFill>
                  <a:srgbClr val="000000"/>
                </a:solidFill>
              </a:rPr>
              <a:t>Grünschatz: Blüh-und Wildpflanzenanbau</a:t>
            </a:r>
            <a:r>
              <a:rPr lang="de-DE" sz="1050" dirty="0">
                <a:solidFill>
                  <a:srgbClr val="000000"/>
                </a:solidFill>
              </a:rPr>
              <a:t/>
            </a:r>
            <a:br>
              <a:rPr lang="de-DE" sz="1050" dirty="0">
                <a:solidFill>
                  <a:srgbClr val="000000"/>
                </a:solidFill>
              </a:rPr>
            </a:br>
            <a:r>
              <a:rPr lang="de-DE" sz="1050" dirty="0" err="1" smtClean="0">
                <a:solidFill>
                  <a:srgbClr val="000000"/>
                </a:solidFill>
              </a:rPr>
              <a:t>Wildpflanzenanbau_für_Biogasanlagen_Projekt</a:t>
            </a:r>
            <a:r>
              <a:rPr lang="de-DE" sz="1050" dirty="0" smtClean="0">
                <a:solidFill>
                  <a:srgbClr val="000000"/>
                </a:solidFill>
              </a:rPr>
              <a:t>-Stiftung </a:t>
            </a:r>
            <a:r>
              <a:rPr lang="de-DE" sz="1050" dirty="0">
                <a:solidFill>
                  <a:srgbClr val="000000"/>
                </a:solidFill>
              </a:rPr>
              <a:t>Westf. </a:t>
            </a:r>
            <a:r>
              <a:rPr lang="de-DE" sz="1050" dirty="0" smtClean="0">
                <a:solidFill>
                  <a:srgbClr val="000000"/>
                </a:solidFill>
              </a:rPr>
              <a:t>Kulturlandschaft </a:t>
            </a:r>
            <a:br>
              <a:rPr lang="de-DE" sz="1050" dirty="0" smtClean="0">
                <a:solidFill>
                  <a:srgbClr val="000000"/>
                </a:solidFill>
              </a:rPr>
            </a:br>
            <a:r>
              <a:rPr lang="de-DE" sz="1050" dirty="0" smtClean="0">
                <a:solidFill>
                  <a:srgbClr val="000000"/>
                </a:solidFill>
              </a:rPr>
              <a:t>Jagdschneisen</a:t>
            </a:r>
            <a:r>
              <a:rPr lang="de-DE" sz="1050" dirty="0">
                <a:solidFill>
                  <a:srgbClr val="000000"/>
                </a:solidFill>
              </a:rPr>
              <a:t>/ Wildacker/ Schon-Blühstreifen/ </a:t>
            </a:r>
            <a:r>
              <a:rPr lang="de-DE" sz="1050" dirty="0" smtClean="0">
                <a:solidFill>
                  <a:srgbClr val="000000"/>
                </a:solidFill>
              </a:rPr>
              <a:t>Feldvogelinseln</a:t>
            </a:r>
            <a:r>
              <a:rPr lang="de-DE" sz="1050" dirty="0">
                <a:solidFill>
                  <a:srgbClr val="000000"/>
                </a:solidFill>
              </a:rPr>
              <a:t/>
            </a:r>
            <a:br>
              <a:rPr lang="de-DE" sz="1050" dirty="0">
                <a:solidFill>
                  <a:srgbClr val="000000"/>
                </a:solidFill>
              </a:rPr>
            </a:br>
            <a:r>
              <a:rPr lang="de-DE" sz="1050" dirty="0" smtClean="0">
                <a:solidFill>
                  <a:srgbClr val="000000"/>
                </a:solidFill>
              </a:rPr>
              <a:t>Blumenpracht </a:t>
            </a:r>
            <a:r>
              <a:rPr lang="de-DE" sz="1050" dirty="0">
                <a:solidFill>
                  <a:srgbClr val="000000"/>
                </a:solidFill>
              </a:rPr>
              <a:t>am Wegesrand </a:t>
            </a:r>
            <a:r>
              <a:rPr lang="de-DE" sz="1050" dirty="0" smtClean="0">
                <a:solidFill>
                  <a:srgbClr val="000000"/>
                </a:solidFill>
              </a:rPr>
              <a:t>ca. </a:t>
            </a:r>
            <a:r>
              <a:rPr lang="de-DE" sz="900" dirty="0" smtClean="0">
                <a:solidFill>
                  <a:srgbClr val="000000"/>
                </a:solidFill>
              </a:rPr>
              <a:t>200 km</a:t>
            </a:r>
            <a:r>
              <a:rPr lang="de-DE" sz="1050" dirty="0">
                <a:solidFill>
                  <a:srgbClr val="000000"/>
                </a:solidFill>
              </a:rPr>
              <a:t/>
            </a:r>
            <a:br>
              <a:rPr lang="de-DE" sz="1050" dirty="0">
                <a:solidFill>
                  <a:srgbClr val="000000"/>
                </a:solidFill>
              </a:rPr>
            </a:br>
            <a:r>
              <a:rPr lang="de-DE" sz="1050" dirty="0" smtClean="0">
                <a:solidFill>
                  <a:srgbClr val="000000"/>
                </a:solidFill>
              </a:rPr>
              <a:t>Blühendes </a:t>
            </a:r>
            <a:r>
              <a:rPr lang="de-DE" sz="1050" dirty="0">
                <a:solidFill>
                  <a:srgbClr val="000000"/>
                </a:solidFill>
              </a:rPr>
              <a:t>Band aus </a:t>
            </a:r>
            <a:r>
              <a:rPr lang="de-DE" sz="1050" dirty="0" smtClean="0">
                <a:solidFill>
                  <a:srgbClr val="000000"/>
                </a:solidFill>
              </a:rPr>
              <a:t>Bauerhand </a:t>
            </a:r>
            <a:br>
              <a:rPr lang="de-DE" sz="1050" dirty="0" smtClean="0">
                <a:solidFill>
                  <a:srgbClr val="000000"/>
                </a:solidFill>
              </a:rPr>
            </a:br>
            <a:r>
              <a:rPr lang="de-DE" sz="1050" dirty="0" err="1" smtClean="0">
                <a:solidFill>
                  <a:srgbClr val="000000"/>
                </a:solidFill>
              </a:rPr>
              <a:t>KlimaBeHaGen</a:t>
            </a:r>
            <a:r>
              <a:rPr lang="de-DE" sz="1050" dirty="0" smtClean="0">
                <a:solidFill>
                  <a:srgbClr val="000000"/>
                </a:solidFill>
              </a:rPr>
              <a:t> </a:t>
            </a:r>
            <a:r>
              <a:rPr lang="de-DE" sz="1050" dirty="0">
                <a:solidFill>
                  <a:srgbClr val="000000"/>
                </a:solidFill>
              </a:rPr>
              <a:t>…</a:t>
            </a:r>
          </a:p>
          <a:p>
            <a:pPr defTabSz="685800"/>
            <a:r>
              <a:rPr lang="de-DE" sz="1350" dirty="0">
                <a:solidFill>
                  <a:srgbClr val="000000"/>
                </a:solidFill>
              </a:rPr>
              <a:t>	</a:t>
            </a:r>
          </a:p>
          <a:p>
            <a:pPr defTabSz="685800"/>
            <a:r>
              <a:rPr lang="de-DE" sz="1350" dirty="0">
                <a:solidFill>
                  <a:srgbClr val="000000"/>
                </a:solidFill>
              </a:rPr>
              <a:t>	</a:t>
            </a:r>
          </a:p>
          <a:p>
            <a:pPr defTabSz="685800"/>
            <a:endParaRPr lang="de-DE" sz="1350" dirty="0">
              <a:solidFill>
                <a:srgbClr val="000000"/>
              </a:solidFill>
            </a:endParaRPr>
          </a:p>
          <a:p>
            <a:pPr defTabSz="685800"/>
            <a:endParaRPr lang="de-DE" sz="1350" dirty="0">
              <a:solidFill>
                <a:srgbClr val="000000"/>
              </a:solidFill>
            </a:endParaRPr>
          </a:p>
        </p:txBody>
      </p:sp>
      <p:pic>
        <p:nvPicPr>
          <p:cNvPr id="10" name="Picture 2" descr="O:\LAMMERS\Fotos\FotosfürBroschüre\Frösche (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591451" y="4740678"/>
            <a:ext cx="3443563" cy="20333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9392578"/>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 calcmode="lin" valueType="num">
                                      <p:cBhvr additive="base">
                                        <p:cTn id="7"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3" end="3"/>
                                            </p:txEl>
                                          </p:spTgt>
                                        </p:tgtEl>
                                        <p:attrNameLst>
                                          <p:attrName>style.visibility</p:attrName>
                                        </p:attrNameLst>
                                      </p:cBhvr>
                                      <p:to>
                                        <p:strVal val="visible"/>
                                      </p:to>
                                    </p:set>
                                    <p:anim calcmode="lin" valueType="num">
                                      <p:cBhvr additive="base">
                                        <p:cTn id="13"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anim calcmode="lin" valueType="num">
                                      <p:cBhvr additive="base">
                                        <p:cTn id="19" dur="500" fill="hold"/>
                                        <p:tgtEl>
                                          <p:spTgt spid="2">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4" end="4"/>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anim calcmode="lin" valueType="num">
                                      <p:cBhvr additive="base">
                                        <p:cTn id="23" dur="500" fill="hold"/>
                                        <p:tgtEl>
                                          <p:spTgt spid="2">
                                            <p:txEl>
                                              <p:pRg st="5" end="5"/>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2">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2">
                                            <p:txEl>
                                              <p:pRg st="8" end="8"/>
                                            </p:txEl>
                                          </p:spTgt>
                                        </p:tgtEl>
                                        <p:attrNameLst>
                                          <p:attrName>style.visibility</p:attrName>
                                        </p:attrNameLst>
                                      </p:cBhvr>
                                      <p:to>
                                        <p:strVal val="visible"/>
                                      </p:to>
                                    </p:set>
                                    <p:anim calcmode="lin" valueType="num">
                                      <p:cBhvr additive="base">
                                        <p:cTn id="29" dur="500" fill="hold"/>
                                        <p:tgtEl>
                                          <p:spTgt spid="2">
                                            <p:txEl>
                                              <p:pRg st="8" end="8"/>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2">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2">
                                            <p:txEl>
                                              <p:pRg st="9" end="9"/>
                                            </p:txEl>
                                          </p:spTgt>
                                        </p:tgtEl>
                                        <p:attrNameLst>
                                          <p:attrName>style.visibility</p:attrName>
                                        </p:attrNameLst>
                                      </p:cBhvr>
                                      <p:to>
                                        <p:strVal val="visible"/>
                                      </p:to>
                                    </p:set>
                                    <p:anim calcmode="lin" valueType="num">
                                      <p:cBhvr additive="base">
                                        <p:cTn id="35" dur="500" fill="hold"/>
                                        <p:tgtEl>
                                          <p:spTgt spid="2">
                                            <p:txEl>
                                              <p:pRg st="9" end="9"/>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2">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2">
                                            <p:txEl>
                                              <p:pRg st="11" end="11"/>
                                            </p:txEl>
                                          </p:spTgt>
                                        </p:tgtEl>
                                        <p:attrNameLst>
                                          <p:attrName>style.visibility</p:attrName>
                                        </p:attrNameLst>
                                      </p:cBhvr>
                                      <p:to>
                                        <p:strVal val="visible"/>
                                      </p:to>
                                    </p:set>
                                    <p:anim calcmode="lin" valueType="num">
                                      <p:cBhvr additive="base">
                                        <p:cTn id="41" dur="500" fill="hold"/>
                                        <p:tgtEl>
                                          <p:spTgt spid="2">
                                            <p:txEl>
                                              <p:pRg st="11" end="11"/>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2">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2">
                                            <p:txEl>
                                              <p:pRg st="12" end="12"/>
                                            </p:txEl>
                                          </p:spTgt>
                                        </p:tgtEl>
                                        <p:attrNameLst>
                                          <p:attrName>style.visibility</p:attrName>
                                        </p:attrNameLst>
                                      </p:cBhvr>
                                      <p:to>
                                        <p:strVal val="visible"/>
                                      </p:to>
                                    </p:set>
                                    <p:anim calcmode="lin" valueType="num">
                                      <p:cBhvr additive="base">
                                        <p:cTn id="47" dur="500" fill="hold"/>
                                        <p:tgtEl>
                                          <p:spTgt spid="2">
                                            <p:txEl>
                                              <p:pRg st="12" end="12"/>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2">
                                            <p:txEl>
                                              <p:pRg st="12" end="12"/>
                                            </p:txEl>
                                          </p:spTgt>
                                        </p:tgtEl>
                                        <p:attrNameLst>
                                          <p:attrName>ppt_y</p:attrName>
                                        </p:attrNameLst>
                                      </p:cBhvr>
                                      <p:tavLst>
                                        <p:tav tm="0">
                                          <p:val>
                                            <p:strVal val="1+#ppt_h/2"/>
                                          </p:val>
                                        </p:tav>
                                        <p:tav tm="100000">
                                          <p:val>
                                            <p:strVal val="#ppt_y"/>
                                          </p:val>
                                        </p:tav>
                                      </p:tavLst>
                                    </p:anim>
                                  </p:childTnLst>
                                </p:cTn>
                              </p:par>
                              <p:par>
                                <p:cTn id="49" presetID="2" presetClass="entr" presetSubtype="4" fill="hold" nodeType="withEffect">
                                  <p:stCondLst>
                                    <p:cond delay="0"/>
                                  </p:stCondLst>
                                  <p:childTnLst>
                                    <p:set>
                                      <p:cBhvr>
                                        <p:cTn id="50" dur="1" fill="hold">
                                          <p:stCondLst>
                                            <p:cond delay="0"/>
                                          </p:stCondLst>
                                        </p:cTn>
                                        <p:tgtEl>
                                          <p:spTgt spid="2">
                                            <p:txEl>
                                              <p:pRg st="13" end="13"/>
                                            </p:txEl>
                                          </p:spTgt>
                                        </p:tgtEl>
                                        <p:attrNameLst>
                                          <p:attrName>style.visibility</p:attrName>
                                        </p:attrNameLst>
                                      </p:cBhvr>
                                      <p:to>
                                        <p:strVal val="visible"/>
                                      </p:to>
                                    </p:set>
                                    <p:anim calcmode="lin" valueType="num">
                                      <p:cBhvr additive="base">
                                        <p:cTn id="51" dur="500" fill="hold"/>
                                        <p:tgtEl>
                                          <p:spTgt spid="2">
                                            <p:txEl>
                                              <p:pRg st="13" end="13"/>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2">
                                            <p:txEl>
                                              <p:pRg st="13" end="13"/>
                                            </p:txEl>
                                          </p:spTgt>
                                        </p:tgtEl>
                                        <p:attrNameLst>
                                          <p:attrName>ppt_y</p:attrName>
                                        </p:attrNameLst>
                                      </p:cBhvr>
                                      <p:tavLst>
                                        <p:tav tm="0">
                                          <p:val>
                                            <p:strVal val="1+#ppt_h/2"/>
                                          </p:val>
                                        </p:tav>
                                        <p:tav tm="100000">
                                          <p:val>
                                            <p:strVal val="#ppt_y"/>
                                          </p:val>
                                        </p:tav>
                                      </p:tavLst>
                                    </p:anim>
                                  </p:childTnLst>
                                </p:cTn>
                              </p:par>
                              <p:par>
                                <p:cTn id="53" presetID="2" presetClass="entr" presetSubtype="4" fill="hold" nodeType="withEffect">
                                  <p:stCondLst>
                                    <p:cond delay="0"/>
                                  </p:stCondLst>
                                  <p:childTnLst>
                                    <p:set>
                                      <p:cBhvr>
                                        <p:cTn id="54" dur="1" fill="hold">
                                          <p:stCondLst>
                                            <p:cond delay="0"/>
                                          </p:stCondLst>
                                        </p:cTn>
                                        <p:tgtEl>
                                          <p:spTgt spid="2">
                                            <p:txEl>
                                              <p:pRg st="14" end="14"/>
                                            </p:txEl>
                                          </p:spTgt>
                                        </p:tgtEl>
                                        <p:attrNameLst>
                                          <p:attrName>style.visibility</p:attrName>
                                        </p:attrNameLst>
                                      </p:cBhvr>
                                      <p:to>
                                        <p:strVal val="visible"/>
                                      </p:to>
                                    </p:set>
                                    <p:anim calcmode="lin" valueType="num">
                                      <p:cBhvr additive="base">
                                        <p:cTn id="55" dur="500" fill="hold"/>
                                        <p:tgtEl>
                                          <p:spTgt spid="2">
                                            <p:txEl>
                                              <p:pRg st="14" end="14"/>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2">
                                            <p:txEl>
                                              <p:pRg st="14" end="14"/>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2">
                                            <p:txEl>
                                              <p:pRg st="15" end="15"/>
                                            </p:txEl>
                                          </p:spTgt>
                                        </p:tgtEl>
                                        <p:attrNameLst>
                                          <p:attrName>style.visibility</p:attrName>
                                        </p:attrNameLst>
                                      </p:cBhvr>
                                      <p:to>
                                        <p:strVal val="visible"/>
                                      </p:to>
                                    </p:set>
                                    <p:anim calcmode="lin" valueType="num">
                                      <p:cBhvr additive="base">
                                        <p:cTn id="61" dur="500" fill="hold"/>
                                        <p:tgtEl>
                                          <p:spTgt spid="2">
                                            <p:txEl>
                                              <p:pRg st="15" end="15"/>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2">
                                            <p:txEl>
                                              <p:pRg st="15" end="15"/>
                                            </p:txEl>
                                          </p:spTgt>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2">
                                            <p:txEl>
                                              <p:pRg st="16" end="16"/>
                                            </p:txEl>
                                          </p:spTgt>
                                        </p:tgtEl>
                                        <p:attrNameLst>
                                          <p:attrName>style.visibility</p:attrName>
                                        </p:attrNameLst>
                                      </p:cBhvr>
                                      <p:to>
                                        <p:strVal val="visible"/>
                                      </p:to>
                                    </p:set>
                                    <p:anim calcmode="lin" valueType="num">
                                      <p:cBhvr additive="base">
                                        <p:cTn id="65" dur="500" fill="hold"/>
                                        <p:tgtEl>
                                          <p:spTgt spid="2">
                                            <p:txEl>
                                              <p:pRg st="16" end="16"/>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2">
                                            <p:txEl>
                                              <p:pRg st="16" end="16"/>
                                            </p:txEl>
                                          </p:spTgt>
                                        </p:tgtEl>
                                        <p:attrNameLst>
                                          <p:attrName>ppt_y</p:attrName>
                                        </p:attrNameLst>
                                      </p:cBhvr>
                                      <p:tavLst>
                                        <p:tav tm="0">
                                          <p:val>
                                            <p:strVal val="1+#ppt_h/2"/>
                                          </p:val>
                                        </p:tav>
                                        <p:tav tm="100000">
                                          <p:val>
                                            <p:strVal val="#ppt_y"/>
                                          </p:val>
                                        </p:tav>
                                      </p:tavLst>
                                    </p:anim>
                                  </p:childTnLst>
                                </p:cTn>
                              </p:par>
                              <p:par>
                                <p:cTn id="67" presetID="2" presetClass="entr" presetSubtype="4" fill="hold" nodeType="withEffect">
                                  <p:stCondLst>
                                    <p:cond delay="0"/>
                                  </p:stCondLst>
                                  <p:childTnLst>
                                    <p:set>
                                      <p:cBhvr>
                                        <p:cTn id="68" dur="1" fill="hold">
                                          <p:stCondLst>
                                            <p:cond delay="0"/>
                                          </p:stCondLst>
                                        </p:cTn>
                                        <p:tgtEl>
                                          <p:spTgt spid="2">
                                            <p:txEl>
                                              <p:pRg st="17" end="17"/>
                                            </p:txEl>
                                          </p:spTgt>
                                        </p:tgtEl>
                                        <p:attrNameLst>
                                          <p:attrName>style.visibility</p:attrName>
                                        </p:attrNameLst>
                                      </p:cBhvr>
                                      <p:to>
                                        <p:strVal val="visible"/>
                                      </p:to>
                                    </p:set>
                                    <p:anim calcmode="lin" valueType="num">
                                      <p:cBhvr additive="base">
                                        <p:cTn id="69" dur="500" fill="hold"/>
                                        <p:tgtEl>
                                          <p:spTgt spid="2">
                                            <p:txEl>
                                              <p:pRg st="17" end="17"/>
                                            </p:txEl>
                                          </p:spTgt>
                                        </p:tgtEl>
                                        <p:attrNameLst>
                                          <p:attrName>ppt_x</p:attrName>
                                        </p:attrNameLst>
                                      </p:cBhvr>
                                      <p:tavLst>
                                        <p:tav tm="0">
                                          <p:val>
                                            <p:strVal val="#ppt_x"/>
                                          </p:val>
                                        </p:tav>
                                        <p:tav tm="100000">
                                          <p:val>
                                            <p:strVal val="#ppt_x"/>
                                          </p:val>
                                        </p:tav>
                                      </p:tavLst>
                                    </p:anim>
                                    <p:anim calcmode="lin" valueType="num">
                                      <p:cBhvr additive="base">
                                        <p:cTn id="70" dur="500" fill="hold"/>
                                        <p:tgtEl>
                                          <p:spTgt spid="2">
                                            <p:txEl>
                                              <p:pRg st="17" end="17"/>
                                            </p:txEl>
                                          </p:spTgt>
                                        </p:tgtEl>
                                        <p:attrNameLst>
                                          <p:attrName>ppt_y</p:attrName>
                                        </p:attrNameLst>
                                      </p:cBhvr>
                                      <p:tavLst>
                                        <p:tav tm="0">
                                          <p:val>
                                            <p:strVal val="1+#ppt_h/2"/>
                                          </p:val>
                                        </p:tav>
                                        <p:tav tm="100000">
                                          <p:val>
                                            <p:strVal val="#ppt_y"/>
                                          </p:val>
                                        </p:tav>
                                      </p:tavLst>
                                    </p:anim>
                                  </p:childTnLst>
                                </p:cTn>
                              </p:par>
                              <p:par>
                                <p:cTn id="71" presetID="2" presetClass="entr" presetSubtype="4" fill="hold" nodeType="withEffect">
                                  <p:stCondLst>
                                    <p:cond delay="0"/>
                                  </p:stCondLst>
                                  <p:childTnLst>
                                    <p:set>
                                      <p:cBhvr>
                                        <p:cTn id="72" dur="1" fill="hold">
                                          <p:stCondLst>
                                            <p:cond delay="0"/>
                                          </p:stCondLst>
                                        </p:cTn>
                                        <p:tgtEl>
                                          <p:spTgt spid="2">
                                            <p:txEl>
                                              <p:pRg st="18" end="18"/>
                                            </p:txEl>
                                          </p:spTgt>
                                        </p:tgtEl>
                                        <p:attrNameLst>
                                          <p:attrName>style.visibility</p:attrName>
                                        </p:attrNameLst>
                                      </p:cBhvr>
                                      <p:to>
                                        <p:strVal val="visible"/>
                                      </p:to>
                                    </p:set>
                                    <p:anim calcmode="lin" valueType="num">
                                      <p:cBhvr additive="base">
                                        <p:cTn id="73" dur="500" fill="hold"/>
                                        <p:tgtEl>
                                          <p:spTgt spid="2">
                                            <p:txEl>
                                              <p:pRg st="18" end="18"/>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2">
                                            <p:txEl>
                                              <p:pRg st="18" end="18"/>
                                            </p:txEl>
                                          </p:spTgt>
                                        </p:tgtEl>
                                        <p:attrNameLst>
                                          <p:attrName>ppt_y</p:attrName>
                                        </p:attrNameLst>
                                      </p:cBhvr>
                                      <p:tavLst>
                                        <p:tav tm="0">
                                          <p:val>
                                            <p:strVal val="1+#ppt_h/2"/>
                                          </p:val>
                                        </p:tav>
                                        <p:tav tm="100000">
                                          <p:val>
                                            <p:strVal val="#ppt_y"/>
                                          </p:val>
                                        </p:tav>
                                      </p:tavLst>
                                    </p:anim>
                                  </p:childTnLst>
                                </p:cTn>
                              </p:par>
                              <p:par>
                                <p:cTn id="75" presetID="2" presetClass="entr" presetSubtype="4" fill="hold" nodeType="withEffect">
                                  <p:stCondLst>
                                    <p:cond delay="0"/>
                                  </p:stCondLst>
                                  <p:childTnLst>
                                    <p:set>
                                      <p:cBhvr>
                                        <p:cTn id="76" dur="1" fill="hold">
                                          <p:stCondLst>
                                            <p:cond delay="0"/>
                                          </p:stCondLst>
                                        </p:cTn>
                                        <p:tgtEl>
                                          <p:spTgt spid="2">
                                            <p:txEl>
                                              <p:pRg st="19" end="19"/>
                                            </p:txEl>
                                          </p:spTgt>
                                        </p:tgtEl>
                                        <p:attrNameLst>
                                          <p:attrName>style.visibility</p:attrName>
                                        </p:attrNameLst>
                                      </p:cBhvr>
                                      <p:to>
                                        <p:strVal val="visible"/>
                                      </p:to>
                                    </p:set>
                                    <p:anim calcmode="lin" valueType="num">
                                      <p:cBhvr additive="base">
                                        <p:cTn id="77" dur="500" fill="hold"/>
                                        <p:tgtEl>
                                          <p:spTgt spid="2">
                                            <p:txEl>
                                              <p:pRg st="19" end="19"/>
                                            </p:txEl>
                                          </p:spTgt>
                                        </p:tgtEl>
                                        <p:attrNameLst>
                                          <p:attrName>ppt_x</p:attrName>
                                        </p:attrNameLst>
                                      </p:cBhvr>
                                      <p:tavLst>
                                        <p:tav tm="0">
                                          <p:val>
                                            <p:strVal val="#ppt_x"/>
                                          </p:val>
                                        </p:tav>
                                        <p:tav tm="100000">
                                          <p:val>
                                            <p:strVal val="#ppt_x"/>
                                          </p:val>
                                        </p:tav>
                                      </p:tavLst>
                                    </p:anim>
                                    <p:anim calcmode="lin" valueType="num">
                                      <p:cBhvr additive="base">
                                        <p:cTn id="78" dur="500" fill="hold"/>
                                        <p:tgtEl>
                                          <p:spTgt spid="2">
                                            <p:txEl>
                                              <p:pRg st="19" end="19"/>
                                            </p:txEl>
                                          </p:spTgt>
                                        </p:tgtEl>
                                        <p:attrNameLst>
                                          <p:attrName>ppt_y</p:attrName>
                                        </p:attrNameLst>
                                      </p:cBhvr>
                                      <p:tavLst>
                                        <p:tav tm="0">
                                          <p:val>
                                            <p:strVal val="1+#ppt_h/2"/>
                                          </p:val>
                                        </p:tav>
                                        <p:tav tm="100000">
                                          <p:val>
                                            <p:strVal val="#ppt_y"/>
                                          </p:val>
                                        </p:tav>
                                      </p:tavLst>
                                    </p:anim>
                                  </p:childTnLst>
                                </p:cTn>
                              </p:par>
                              <p:par>
                                <p:cTn id="79" presetID="2" presetClass="entr" presetSubtype="4" fill="hold" nodeType="withEffect">
                                  <p:stCondLst>
                                    <p:cond delay="0"/>
                                  </p:stCondLst>
                                  <p:childTnLst>
                                    <p:set>
                                      <p:cBhvr>
                                        <p:cTn id="80" dur="1" fill="hold">
                                          <p:stCondLst>
                                            <p:cond delay="0"/>
                                          </p:stCondLst>
                                        </p:cTn>
                                        <p:tgtEl>
                                          <p:spTgt spid="2">
                                            <p:txEl>
                                              <p:pRg st="20" end="20"/>
                                            </p:txEl>
                                          </p:spTgt>
                                        </p:tgtEl>
                                        <p:attrNameLst>
                                          <p:attrName>style.visibility</p:attrName>
                                        </p:attrNameLst>
                                      </p:cBhvr>
                                      <p:to>
                                        <p:strVal val="visible"/>
                                      </p:to>
                                    </p:set>
                                    <p:anim calcmode="lin" valueType="num">
                                      <p:cBhvr additive="base">
                                        <p:cTn id="81" dur="500" fill="hold"/>
                                        <p:tgtEl>
                                          <p:spTgt spid="2">
                                            <p:txEl>
                                              <p:pRg st="20" end="20"/>
                                            </p:txEl>
                                          </p:spTgt>
                                        </p:tgtEl>
                                        <p:attrNameLst>
                                          <p:attrName>ppt_x</p:attrName>
                                        </p:attrNameLst>
                                      </p:cBhvr>
                                      <p:tavLst>
                                        <p:tav tm="0">
                                          <p:val>
                                            <p:strVal val="#ppt_x"/>
                                          </p:val>
                                        </p:tav>
                                        <p:tav tm="100000">
                                          <p:val>
                                            <p:strVal val="#ppt_x"/>
                                          </p:val>
                                        </p:tav>
                                      </p:tavLst>
                                    </p:anim>
                                    <p:anim calcmode="lin" valueType="num">
                                      <p:cBhvr additive="base">
                                        <p:cTn id="82" dur="500" fill="hold"/>
                                        <p:tgtEl>
                                          <p:spTgt spid="2">
                                            <p:txEl>
                                              <p:pRg st="20" end="20"/>
                                            </p:txEl>
                                          </p:spTgt>
                                        </p:tgtEl>
                                        <p:attrNameLst>
                                          <p:attrName>ppt_y</p:attrName>
                                        </p:attrNameLst>
                                      </p:cBhvr>
                                      <p:tavLst>
                                        <p:tav tm="0">
                                          <p:val>
                                            <p:strVal val="1+#ppt_h/2"/>
                                          </p:val>
                                        </p:tav>
                                        <p:tav tm="100000">
                                          <p:val>
                                            <p:strVal val="#ppt_y"/>
                                          </p:val>
                                        </p:tav>
                                      </p:tavLst>
                                    </p:anim>
                                  </p:childTnLst>
                                </p:cTn>
                              </p:par>
                            </p:childTnLst>
                          </p:cTn>
                        </p:par>
                      </p:childTnLst>
                    </p:cTn>
                  </p:par>
                  <p:par>
                    <p:cTn id="83" fill="hold">
                      <p:stCondLst>
                        <p:cond delay="indefinite"/>
                      </p:stCondLst>
                      <p:childTnLst>
                        <p:par>
                          <p:cTn id="84" fill="hold">
                            <p:stCondLst>
                              <p:cond delay="0"/>
                            </p:stCondLst>
                            <p:childTnLst>
                              <p:par>
                                <p:cTn id="85" presetID="2" presetClass="entr" presetSubtype="4" fill="hold" nodeType="clickEffect">
                                  <p:stCondLst>
                                    <p:cond delay="0"/>
                                  </p:stCondLst>
                                  <p:childTnLst>
                                    <p:set>
                                      <p:cBhvr>
                                        <p:cTn id="86" dur="1" fill="hold">
                                          <p:stCondLst>
                                            <p:cond delay="0"/>
                                          </p:stCondLst>
                                        </p:cTn>
                                        <p:tgtEl>
                                          <p:spTgt spid="2">
                                            <p:txEl>
                                              <p:pRg st="23" end="23"/>
                                            </p:txEl>
                                          </p:spTgt>
                                        </p:tgtEl>
                                        <p:attrNameLst>
                                          <p:attrName>style.visibility</p:attrName>
                                        </p:attrNameLst>
                                      </p:cBhvr>
                                      <p:to>
                                        <p:strVal val="visible"/>
                                      </p:to>
                                    </p:set>
                                    <p:anim calcmode="lin" valueType="num">
                                      <p:cBhvr additive="base">
                                        <p:cTn id="87" dur="500" fill="hold"/>
                                        <p:tgtEl>
                                          <p:spTgt spid="2">
                                            <p:txEl>
                                              <p:pRg st="23" end="23"/>
                                            </p:txEl>
                                          </p:spTgt>
                                        </p:tgtEl>
                                        <p:attrNameLst>
                                          <p:attrName>ppt_x</p:attrName>
                                        </p:attrNameLst>
                                      </p:cBhvr>
                                      <p:tavLst>
                                        <p:tav tm="0">
                                          <p:val>
                                            <p:strVal val="#ppt_x"/>
                                          </p:val>
                                        </p:tav>
                                        <p:tav tm="100000">
                                          <p:val>
                                            <p:strVal val="#ppt_x"/>
                                          </p:val>
                                        </p:tav>
                                      </p:tavLst>
                                    </p:anim>
                                    <p:anim calcmode="lin" valueType="num">
                                      <p:cBhvr additive="base">
                                        <p:cTn id="88" dur="500" fill="hold"/>
                                        <p:tgtEl>
                                          <p:spTgt spid="2">
                                            <p:txEl>
                                              <p:pRg st="23" end="23"/>
                                            </p:txEl>
                                          </p:spTgt>
                                        </p:tgtEl>
                                        <p:attrNameLst>
                                          <p:attrName>ppt_y</p:attrName>
                                        </p:attrNameLst>
                                      </p:cBhvr>
                                      <p:tavLst>
                                        <p:tav tm="0">
                                          <p:val>
                                            <p:strVal val="1+#ppt_h/2"/>
                                          </p:val>
                                        </p:tav>
                                        <p:tav tm="100000">
                                          <p:val>
                                            <p:strVal val="#ppt_y"/>
                                          </p:val>
                                        </p:tav>
                                      </p:tavLst>
                                    </p:anim>
                                  </p:childTnLst>
                                </p:cTn>
                              </p:par>
                            </p:childTnLst>
                          </p:cTn>
                        </p:par>
                      </p:childTnLst>
                    </p:cTn>
                  </p:par>
                  <p:par>
                    <p:cTn id="89" fill="hold">
                      <p:stCondLst>
                        <p:cond delay="indefinite"/>
                      </p:stCondLst>
                      <p:childTnLst>
                        <p:par>
                          <p:cTn id="90" fill="hold">
                            <p:stCondLst>
                              <p:cond delay="0"/>
                            </p:stCondLst>
                            <p:childTnLst>
                              <p:par>
                                <p:cTn id="91" presetID="2" presetClass="entr" presetSubtype="4" fill="hold" nodeType="clickEffect">
                                  <p:stCondLst>
                                    <p:cond delay="0"/>
                                  </p:stCondLst>
                                  <p:childTnLst>
                                    <p:set>
                                      <p:cBhvr>
                                        <p:cTn id="92" dur="1" fill="hold">
                                          <p:stCondLst>
                                            <p:cond delay="0"/>
                                          </p:stCondLst>
                                        </p:cTn>
                                        <p:tgtEl>
                                          <p:spTgt spid="2">
                                            <p:txEl>
                                              <p:pRg st="25" end="25"/>
                                            </p:txEl>
                                          </p:spTgt>
                                        </p:tgtEl>
                                        <p:attrNameLst>
                                          <p:attrName>style.visibility</p:attrName>
                                        </p:attrNameLst>
                                      </p:cBhvr>
                                      <p:to>
                                        <p:strVal val="visible"/>
                                      </p:to>
                                    </p:set>
                                    <p:anim calcmode="lin" valueType="num">
                                      <p:cBhvr additive="base">
                                        <p:cTn id="93" dur="500" fill="hold"/>
                                        <p:tgtEl>
                                          <p:spTgt spid="2">
                                            <p:txEl>
                                              <p:pRg st="25" end="25"/>
                                            </p:txEl>
                                          </p:spTgt>
                                        </p:tgtEl>
                                        <p:attrNameLst>
                                          <p:attrName>ppt_x</p:attrName>
                                        </p:attrNameLst>
                                      </p:cBhvr>
                                      <p:tavLst>
                                        <p:tav tm="0">
                                          <p:val>
                                            <p:strVal val="#ppt_x"/>
                                          </p:val>
                                        </p:tav>
                                        <p:tav tm="100000">
                                          <p:val>
                                            <p:strVal val="#ppt_x"/>
                                          </p:val>
                                        </p:tav>
                                      </p:tavLst>
                                    </p:anim>
                                    <p:anim calcmode="lin" valueType="num">
                                      <p:cBhvr additive="base">
                                        <p:cTn id="94" dur="500" fill="hold"/>
                                        <p:tgtEl>
                                          <p:spTgt spid="2">
                                            <p:txEl>
                                              <p:pRg st="25" end="25"/>
                                            </p:txEl>
                                          </p:spTgt>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grpId="0" nodeType="clickEffect">
                                  <p:stCondLst>
                                    <p:cond delay="0"/>
                                  </p:stCondLst>
                                  <p:childTnLst>
                                    <p:set>
                                      <p:cBhvr>
                                        <p:cTn id="98" dur="1" fill="hold">
                                          <p:stCondLst>
                                            <p:cond delay="0"/>
                                          </p:stCondLst>
                                        </p:cTn>
                                        <p:tgtEl>
                                          <p:spTgt spid="4"/>
                                        </p:tgtEl>
                                        <p:attrNameLst>
                                          <p:attrName>style.visibility</p:attrName>
                                        </p:attrNameLst>
                                      </p:cBhvr>
                                      <p:to>
                                        <p:strVal val="visible"/>
                                      </p:to>
                                    </p:set>
                                    <p:anim calcmode="lin" valueType="num">
                                      <p:cBhvr additive="base">
                                        <p:cTn id="99" dur="500" fill="hold"/>
                                        <p:tgtEl>
                                          <p:spTgt spid="4"/>
                                        </p:tgtEl>
                                        <p:attrNameLst>
                                          <p:attrName>ppt_x</p:attrName>
                                        </p:attrNameLst>
                                      </p:cBhvr>
                                      <p:tavLst>
                                        <p:tav tm="0">
                                          <p:val>
                                            <p:strVal val="#ppt_x"/>
                                          </p:val>
                                        </p:tav>
                                        <p:tav tm="100000">
                                          <p:val>
                                            <p:strVal val="#ppt_x"/>
                                          </p:val>
                                        </p:tav>
                                      </p:tavLst>
                                    </p:anim>
                                    <p:anim calcmode="lin" valueType="num">
                                      <p:cBhvr additive="base">
                                        <p:cTn id="100" dur="500" fill="hold"/>
                                        <p:tgtEl>
                                          <p:spTgt spid="4"/>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6"/>
                                        </p:tgtEl>
                                        <p:attrNameLst>
                                          <p:attrName>style.visibility</p:attrName>
                                        </p:attrNameLst>
                                      </p:cBhvr>
                                      <p:to>
                                        <p:strVal val="visible"/>
                                      </p:to>
                                    </p:set>
                                    <p:anim calcmode="lin" valueType="num">
                                      <p:cBhvr additive="base">
                                        <p:cTn id="103" dur="500" fill="hold"/>
                                        <p:tgtEl>
                                          <p:spTgt spid="6"/>
                                        </p:tgtEl>
                                        <p:attrNameLst>
                                          <p:attrName>ppt_x</p:attrName>
                                        </p:attrNameLst>
                                      </p:cBhvr>
                                      <p:tavLst>
                                        <p:tav tm="0">
                                          <p:val>
                                            <p:strVal val="#ppt_x"/>
                                          </p:val>
                                        </p:tav>
                                        <p:tav tm="100000">
                                          <p:val>
                                            <p:strVal val="#ppt_x"/>
                                          </p:val>
                                        </p:tav>
                                      </p:tavLst>
                                    </p:anim>
                                    <p:anim calcmode="lin" valueType="num">
                                      <p:cBhvr additive="base">
                                        <p:cTn id="10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grpId="0" nodeType="clickEffect">
                                  <p:stCondLst>
                                    <p:cond delay="0"/>
                                  </p:stCondLst>
                                  <p:childTnLst>
                                    <p:set>
                                      <p:cBhvr>
                                        <p:cTn id="108" dur="1" fill="hold">
                                          <p:stCondLst>
                                            <p:cond delay="0"/>
                                          </p:stCondLst>
                                        </p:cTn>
                                        <p:tgtEl>
                                          <p:spTgt spid="5"/>
                                        </p:tgtEl>
                                        <p:attrNameLst>
                                          <p:attrName>style.visibility</p:attrName>
                                        </p:attrNameLst>
                                      </p:cBhvr>
                                      <p:to>
                                        <p:strVal val="visible"/>
                                      </p:to>
                                    </p:set>
                                    <p:anim calcmode="lin" valueType="num">
                                      <p:cBhvr additive="base">
                                        <p:cTn id="109" dur="500" fill="hold"/>
                                        <p:tgtEl>
                                          <p:spTgt spid="5"/>
                                        </p:tgtEl>
                                        <p:attrNameLst>
                                          <p:attrName>ppt_x</p:attrName>
                                        </p:attrNameLst>
                                      </p:cBhvr>
                                      <p:tavLst>
                                        <p:tav tm="0">
                                          <p:val>
                                            <p:strVal val="#ppt_x"/>
                                          </p:val>
                                        </p:tav>
                                        <p:tav tm="100000">
                                          <p:val>
                                            <p:strVal val="#ppt_x"/>
                                          </p:val>
                                        </p:tav>
                                      </p:tavLst>
                                    </p:anim>
                                    <p:anim calcmode="lin" valueType="num">
                                      <p:cBhvr additive="base">
                                        <p:cTn id="110" dur="500" fill="hold"/>
                                        <p:tgtEl>
                                          <p:spTgt spid="5"/>
                                        </p:tgtEl>
                                        <p:attrNameLst>
                                          <p:attrName>ppt_y</p:attrName>
                                        </p:attrNameLst>
                                      </p:cBhvr>
                                      <p:tavLst>
                                        <p:tav tm="0">
                                          <p:val>
                                            <p:strVal val="1+#ppt_h/2"/>
                                          </p:val>
                                        </p:tav>
                                        <p:tav tm="100000">
                                          <p:val>
                                            <p:strVal val="#ppt_y"/>
                                          </p:val>
                                        </p:tav>
                                      </p:tavLst>
                                    </p:anim>
                                  </p:childTnLst>
                                </p:cTn>
                              </p:par>
                              <p:par>
                                <p:cTn id="111" presetID="2" presetClass="entr" presetSubtype="4" fill="hold" grpId="0" nodeType="withEffect">
                                  <p:stCondLst>
                                    <p:cond delay="0"/>
                                  </p:stCondLst>
                                  <p:childTnLst>
                                    <p:set>
                                      <p:cBhvr>
                                        <p:cTn id="112" dur="1" fill="hold">
                                          <p:stCondLst>
                                            <p:cond delay="0"/>
                                          </p:stCondLst>
                                        </p:cTn>
                                        <p:tgtEl>
                                          <p:spTgt spid="8"/>
                                        </p:tgtEl>
                                        <p:attrNameLst>
                                          <p:attrName>style.visibility</p:attrName>
                                        </p:attrNameLst>
                                      </p:cBhvr>
                                      <p:to>
                                        <p:strVal val="visible"/>
                                      </p:to>
                                    </p:set>
                                    <p:anim calcmode="lin" valueType="num">
                                      <p:cBhvr additive="base">
                                        <p:cTn id="113" dur="500" fill="hold"/>
                                        <p:tgtEl>
                                          <p:spTgt spid="8"/>
                                        </p:tgtEl>
                                        <p:attrNameLst>
                                          <p:attrName>ppt_x</p:attrName>
                                        </p:attrNameLst>
                                      </p:cBhvr>
                                      <p:tavLst>
                                        <p:tav tm="0">
                                          <p:val>
                                            <p:strVal val="#ppt_x"/>
                                          </p:val>
                                        </p:tav>
                                        <p:tav tm="100000">
                                          <p:val>
                                            <p:strVal val="#ppt_x"/>
                                          </p:val>
                                        </p:tav>
                                      </p:tavLst>
                                    </p:anim>
                                    <p:anim calcmode="lin" valueType="num">
                                      <p:cBhvr additive="base">
                                        <p:cTn id="1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15" fill="hold">
                      <p:stCondLst>
                        <p:cond delay="indefinite"/>
                      </p:stCondLst>
                      <p:childTnLst>
                        <p:par>
                          <p:cTn id="116" fill="hold">
                            <p:stCondLst>
                              <p:cond delay="0"/>
                            </p:stCondLst>
                            <p:childTnLst>
                              <p:par>
                                <p:cTn id="117" presetID="2" presetClass="entr" presetSubtype="4" fill="hold" grpId="0" nodeType="clickEffect">
                                  <p:stCondLst>
                                    <p:cond delay="0"/>
                                  </p:stCondLst>
                                  <p:childTnLst>
                                    <p:set>
                                      <p:cBhvr>
                                        <p:cTn id="118" dur="1" fill="hold">
                                          <p:stCondLst>
                                            <p:cond delay="0"/>
                                          </p:stCondLst>
                                        </p:cTn>
                                        <p:tgtEl>
                                          <p:spTgt spid="9"/>
                                        </p:tgtEl>
                                        <p:attrNameLst>
                                          <p:attrName>style.visibility</p:attrName>
                                        </p:attrNameLst>
                                      </p:cBhvr>
                                      <p:to>
                                        <p:strVal val="visible"/>
                                      </p:to>
                                    </p:set>
                                    <p:anim calcmode="lin" valueType="num">
                                      <p:cBhvr additive="base">
                                        <p:cTn id="119" dur="500" fill="hold"/>
                                        <p:tgtEl>
                                          <p:spTgt spid="9"/>
                                        </p:tgtEl>
                                        <p:attrNameLst>
                                          <p:attrName>ppt_x</p:attrName>
                                        </p:attrNameLst>
                                      </p:cBhvr>
                                      <p:tavLst>
                                        <p:tav tm="0">
                                          <p:val>
                                            <p:strVal val="#ppt_x"/>
                                          </p:val>
                                        </p:tav>
                                        <p:tav tm="100000">
                                          <p:val>
                                            <p:strVal val="#ppt_x"/>
                                          </p:val>
                                        </p:tav>
                                      </p:tavLst>
                                    </p:anim>
                                    <p:anim calcmode="lin" valueType="num">
                                      <p:cBhvr additive="base">
                                        <p:cTn id="120" dur="500" fill="hold"/>
                                        <p:tgtEl>
                                          <p:spTgt spid="9"/>
                                        </p:tgtEl>
                                        <p:attrNameLst>
                                          <p:attrName>ppt_y</p:attrName>
                                        </p:attrNameLst>
                                      </p:cBhvr>
                                      <p:tavLst>
                                        <p:tav tm="0">
                                          <p:val>
                                            <p:strVal val="1+#ppt_h/2"/>
                                          </p:val>
                                        </p:tav>
                                        <p:tav tm="100000">
                                          <p:val>
                                            <p:strVal val="#ppt_y"/>
                                          </p:val>
                                        </p:tav>
                                      </p:tavLst>
                                    </p:anim>
                                  </p:childTnLst>
                                </p:cTn>
                              </p:par>
                              <p:par>
                                <p:cTn id="121" presetID="2" presetClass="entr" presetSubtype="4" fill="hold" grpId="0" nodeType="withEffect">
                                  <p:stCondLst>
                                    <p:cond delay="0"/>
                                  </p:stCondLst>
                                  <p:childTnLst>
                                    <p:set>
                                      <p:cBhvr>
                                        <p:cTn id="122" dur="1" fill="hold">
                                          <p:stCondLst>
                                            <p:cond delay="0"/>
                                          </p:stCondLst>
                                        </p:cTn>
                                        <p:tgtEl>
                                          <p:spTgt spid="7"/>
                                        </p:tgtEl>
                                        <p:attrNameLst>
                                          <p:attrName>style.visibility</p:attrName>
                                        </p:attrNameLst>
                                      </p:cBhvr>
                                      <p:to>
                                        <p:strVal val="visible"/>
                                      </p:to>
                                    </p:set>
                                    <p:anim calcmode="lin" valueType="num">
                                      <p:cBhvr additive="base">
                                        <p:cTn id="123" dur="500" fill="hold"/>
                                        <p:tgtEl>
                                          <p:spTgt spid="7"/>
                                        </p:tgtEl>
                                        <p:attrNameLst>
                                          <p:attrName>ppt_x</p:attrName>
                                        </p:attrNameLst>
                                      </p:cBhvr>
                                      <p:tavLst>
                                        <p:tav tm="0">
                                          <p:val>
                                            <p:strVal val="#ppt_x"/>
                                          </p:val>
                                        </p:tav>
                                        <p:tav tm="100000">
                                          <p:val>
                                            <p:strVal val="#ppt_x"/>
                                          </p:val>
                                        </p:tav>
                                      </p:tavLst>
                                    </p:anim>
                                    <p:anim calcmode="lin" valueType="num">
                                      <p:cBhvr additive="base">
                                        <p:cTn id="12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4" grpId="0"/>
      <p:bldP spid="5" grpId="0"/>
      <p:bldP spid="7" grpId="0"/>
      <p:bldP spid="6" grpId="0" animBg="1"/>
      <p:bldP spid="8"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Diagramm 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4774" y="804376"/>
            <a:ext cx="8943975" cy="54916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feld 3"/>
          <p:cNvSpPr txBox="1"/>
          <p:nvPr/>
        </p:nvSpPr>
        <p:spPr>
          <a:xfrm>
            <a:off x="2640659" y="1118059"/>
            <a:ext cx="3872204" cy="338554"/>
          </a:xfrm>
          <a:prstGeom prst="rect">
            <a:avLst/>
          </a:prstGeom>
          <a:noFill/>
        </p:spPr>
        <p:txBody>
          <a:bodyPr wrap="square" rtlCol="0">
            <a:spAutoFit/>
          </a:bodyPr>
          <a:lstStyle/>
          <a:p>
            <a:r>
              <a:rPr lang="de-DE" sz="1600" dirty="0" smtClean="0">
                <a:solidFill>
                  <a:srgbClr val="FF0000"/>
                </a:solidFill>
              </a:rPr>
              <a:t>(50 mg/l NO3 Grenzwert </a:t>
            </a:r>
            <a:r>
              <a:rPr lang="de-DE" sz="1600" dirty="0" err="1" smtClean="0">
                <a:solidFill>
                  <a:srgbClr val="FF0000"/>
                </a:solidFill>
              </a:rPr>
              <a:t>TrinkwasserV</a:t>
            </a:r>
            <a:r>
              <a:rPr lang="de-DE" sz="1600" dirty="0" smtClean="0">
                <a:solidFill>
                  <a:srgbClr val="FF0000"/>
                </a:solidFill>
              </a:rPr>
              <a:t>)</a:t>
            </a:r>
            <a:endParaRPr lang="de-DE" sz="1600" dirty="0">
              <a:solidFill>
                <a:srgbClr val="FF0000"/>
              </a:solidFill>
            </a:endParaRPr>
          </a:p>
        </p:txBody>
      </p:sp>
    </p:spTree>
    <p:extLst>
      <p:ext uri="{BB962C8B-B14F-4D97-AF65-F5344CB8AC3E}">
        <p14:creationId xmlns:p14="http://schemas.microsoft.com/office/powerpoint/2010/main" val="2432104152"/>
      </p:ext>
    </p:extLst>
  </p:cSld>
  <p:clrMapOvr>
    <a:masterClrMapping/>
  </p:clrMapOvr>
  <p:transition spd="med"/>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Grafik 3"/>
          <p:cNvPicPr>
            <a:picLocks noChangeAspect="1"/>
          </p:cNvPicPr>
          <p:nvPr/>
        </p:nvPicPr>
        <p:blipFill>
          <a:blip r:embed="rId2"/>
          <a:stretch>
            <a:fillRect/>
          </a:stretch>
        </p:blipFill>
        <p:spPr>
          <a:xfrm>
            <a:off x="-272110" y="860254"/>
            <a:ext cx="9485050" cy="5997745"/>
          </a:xfrm>
          <a:prstGeom prst="rect">
            <a:avLst/>
          </a:prstGeom>
        </p:spPr>
      </p:pic>
      <p:sp>
        <p:nvSpPr>
          <p:cNvPr id="5" name="Rectangle 2"/>
          <p:cNvSpPr txBox="1">
            <a:spLocks noChangeArrowheads="1"/>
          </p:cNvSpPr>
          <p:nvPr/>
        </p:nvSpPr>
        <p:spPr>
          <a:xfrm>
            <a:off x="136729" y="123377"/>
            <a:ext cx="6497433" cy="378619"/>
          </a:xfrm>
          <a:prstGeom prst="rect">
            <a:avLst/>
          </a:prstGeom>
        </p:spPr>
        <p:txBody>
          <a:bodyPr lIns="67500"/>
          <a:lstStyle>
            <a:lvl1pPr algn="l" rtl="0" eaLnBrk="1" fontAlgn="base" hangingPunct="1">
              <a:spcBef>
                <a:spcPct val="0"/>
              </a:spcBef>
              <a:spcAft>
                <a:spcPct val="0"/>
              </a:spcAft>
              <a:defRPr sz="2400" b="1">
                <a:solidFill>
                  <a:srgbClr val="009F47"/>
                </a:solidFill>
                <a:latin typeface="+mj-lt"/>
                <a:ea typeface="+mj-ea"/>
                <a:cs typeface="+mj-cs"/>
              </a:defRPr>
            </a:lvl1pPr>
            <a:lvl2pPr algn="l" rtl="0" eaLnBrk="1" fontAlgn="base" hangingPunct="1">
              <a:spcBef>
                <a:spcPct val="0"/>
              </a:spcBef>
              <a:spcAft>
                <a:spcPct val="0"/>
              </a:spcAft>
              <a:defRPr sz="2400" b="1">
                <a:solidFill>
                  <a:srgbClr val="009F47"/>
                </a:solidFill>
                <a:latin typeface="Arial" charset="0"/>
              </a:defRPr>
            </a:lvl2pPr>
            <a:lvl3pPr algn="l" rtl="0" eaLnBrk="1" fontAlgn="base" hangingPunct="1">
              <a:spcBef>
                <a:spcPct val="0"/>
              </a:spcBef>
              <a:spcAft>
                <a:spcPct val="0"/>
              </a:spcAft>
              <a:defRPr sz="2400" b="1">
                <a:solidFill>
                  <a:srgbClr val="009F47"/>
                </a:solidFill>
                <a:latin typeface="Arial" charset="0"/>
              </a:defRPr>
            </a:lvl3pPr>
            <a:lvl4pPr algn="l" rtl="0" eaLnBrk="1" fontAlgn="base" hangingPunct="1">
              <a:spcBef>
                <a:spcPct val="0"/>
              </a:spcBef>
              <a:spcAft>
                <a:spcPct val="0"/>
              </a:spcAft>
              <a:defRPr sz="2400" b="1">
                <a:solidFill>
                  <a:srgbClr val="009F47"/>
                </a:solidFill>
                <a:latin typeface="Arial" charset="0"/>
              </a:defRPr>
            </a:lvl4pPr>
            <a:lvl5pPr algn="l" rtl="0" eaLnBrk="1" fontAlgn="base" hangingPunct="1">
              <a:spcBef>
                <a:spcPct val="0"/>
              </a:spcBef>
              <a:spcAft>
                <a:spcPct val="0"/>
              </a:spcAft>
              <a:defRPr sz="2400" b="1">
                <a:solidFill>
                  <a:srgbClr val="009F47"/>
                </a:solidFill>
                <a:latin typeface="Arial" charset="0"/>
              </a:defRPr>
            </a:lvl5pPr>
            <a:lvl6pPr marL="457200" algn="l" rtl="0" eaLnBrk="1" fontAlgn="base" hangingPunct="1">
              <a:spcBef>
                <a:spcPct val="0"/>
              </a:spcBef>
              <a:spcAft>
                <a:spcPct val="0"/>
              </a:spcAft>
              <a:defRPr sz="2400" b="1">
                <a:solidFill>
                  <a:srgbClr val="009F47"/>
                </a:solidFill>
                <a:latin typeface="Arial" charset="0"/>
              </a:defRPr>
            </a:lvl6pPr>
            <a:lvl7pPr marL="914400" algn="l" rtl="0" eaLnBrk="1" fontAlgn="base" hangingPunct="1">
              <a:spcBef>
                <a:spcPct val="0"/>
              </a:spcBef>
              <a:spcAft>
                <a:spcPct val="0"/>
              </a:spcAft>
              <a:defRPr sz="2400" b="1">
                <a:solidFill>
                  <a:srgbClr val="009F47"/>
                </a:solidFill>
                <a:latin typeface="Arial" charset="0"/>
              </a:defRPr>
            </a:lvl7pPr>
            <a:lvl8pPr marL="1371600" algn="l" rtl="0" eaLnBrk="1" fontAlgn="base" hangingPunct="1">
              <a:spcBef>
                <a:spcPct val="0"/>
              </a:spcBef>
              <a:spcAft>
                <a:spcPct val="0"/>
              </a:spcAft>
              <a:defRPr sz="2400" b="1">
                <a:solidFill>
                  <a:srgbClr val="009F47"/>
                </a:solidFill>
                <a:latin typeface="Arial" charset="0"/>
              </a:defRPr>
            </a:lvl8pPr>
            <a:lvl9pPr marL="1828800" algn="l" rtl="0" eaLnBrk="1" fontAlgn="base" hangingPunct="1">
              <a:spcBef>
                <a:spcPct val="0"/>
              </a:spcBef>
              <a:spcAft>
                <a:spcPct val="0"/>
              </a:spcAft>
              <a:defRPr sz="2400" b="1">
                <a:solidFill>
                  <a:srgbClr val="009F47"/>
                </a:solidFill>
                <a:latin typeface="Arial" charset="0"/>
              </a:defRPr>
            </a:lvl9pPr>
          </a:lstStyle>
          <a:p>
            <a:r>
              <a:rPr lang="de-DE" sz="1800" kern="0" dirty="0">
                <a:latin typeface="Arial"/>
              </a:rPr>
              <a:t>Dosierung der Aktivkohle </a:t>
            </a:r>
            <a:r>
              <a:rPr lang="de-DE" sz="1800" kern="0" dirty="0" smtClean="0">
                <a:latin typeface="Arial"/>
              </a:rPr>
              <a:t>im </a:t>
            </a:r>
            <a:r>
              <a:rPr lang="de-DE" sz="1800" kern="0" dirty="0" smtClean="0"/>
              <a:t>Wasserwerk </a:t>
            </a:r>
            <a:r>
              <a:rPr lang="de-DE" sz="1800" kern="0" dirty="0"/>
              <a:t>Haltern </a:t>
            </a:r>
            <a:r>
              <a:rPr lang="de-DE" sz="1800" kern="0" dirty="0" smtClean="0"/>
              <a:t/>
            </a:r>
            <a:br>
              <a:rPr lang="de-DE" sz="1800" kern="0" dirty="0" smtClean="0"/>
            </a:br>
            <a:r>
              <a:rPr lang="de-DE" sz="1800" kern="0" dirty="0" smtClean="0">
                <a:latin typeface="Arial"/>
              </a:rPr>
              <a:t>gegen Pflanzenschutzmittel </a:t>
            </a:r>
            <a:r>
              <a:rPr lang="de-DE" sz="1800" kern="0" dirty="0"/>
              <a:t>2011 - 2020</a:t>
            </a:r>
            <a:r>
              <a:rPr lang="de-DE" sz="1800" kern="0" dirty="0" smtClean="0">
                <a:latin typeface="Arial"/>
              </a:rPr>
              <a:t> </a:t>
            </a:r>
            <a:endParaRPr lang="de-DE" sz="1800" kern="0" dirty="0">
              <a:latin typeface="Arial"/>
            </a:endParaRPr>
          </a:p>
          <a:p>
            <a:r>
              <a:rPr lang="de-DE" sz="1800" kern="0" dirty="0">
                <a:latin typeface="Arial"/>
              </a:rPr>
              <a:t/>
            </a:r>
            <a:br>
              <a:rPr lang="de-DE" sz="1800" kern="0" dirty="0">
                <a:latin typeface="Arial"/>
              </a:rPr>
            </a:br>
            <a:endParaRPr lang="de-DE" sz="1800" kern="0" dirty="0">
              <a:latin typeface="Arial"/>
            </a:endParaRPr>
          </a:p>
        </p:txBody>
      </p:sp>
      <p:sp>
        <p:nvSpPr>
          <p:cNvPr id="6" name="Textfeld 6"/>
          <p:cNvSpPr txBox="1">
            <a:spLocks noChangeArrowheads="1"/>
          </p:cNvSpPr>
          <p:nvPr/>
        </p:nvSpPr>
        <p:spPr bwMode="auto">
          <a:xfrm>
            <a:off x="6446654" y="6617345"/>
            <a:ext cx="2395207" cy="2135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fontAlgn="base" hangingPunct="1">
              <a:spcBef>
                <a:spcPct val="0"/>
              </a:spcBef>
              <a:spcAft>
                <a:spcPct val="0"/>
              </a:spcAft>
            </a:pPr>
            <a:r>
              <a:rPr lang="de-DE" altLang="de-DE" sz="788" b="1" dirty="0" smtClean="0">
                <a:solidFill>
                  <a:srgbClr val="000000"/>
                </a:solidFill>
              </a:rPr>
              <a:t>Kooperationsberater: Tobias </a:t>
            </a:r>
            <a:r>
              <a:rPr lang="de-DE" altLang="de-DE" sz="788" b="1" dirty="0">
                <a:solidFill>
                  <a:srgbClr val="000000"/>
                </a:solidFill>
              </a:rPr>
              <a:t>Schulze Bisping</a:t>
            </a:r>
          </a:p>
        </p:txBody>
      </p:sp>
      <p:sp>
        <p:nvSpPr>
          <p:cNvPr id="2" name="Textfeld 1"/>
          <p:cNvSpPr txBox="1"/>
          <p:nvPr/>
        </p:nvSpPr>
        <p:spPr>
          <a:xfrm>
            <a:off x="6691444" y="4985004"/>
            <a:ext cx="2130878" cy="646331"/>
          </a:xfrm>
          <a:prstGeom prst="rect">
            <a:avLst/>
          </a:prstGeom>
          <a:noFill/>
        </p:spPr>
        <p:txBody>
          <a:bodyPr wrap="square" rtlCol="0">
            <a:spAutoFit/>
          </a:bodyPr>
          <a:lstStyle/>
          <a:p>
            <a:pPr fontAlgn="base">
              <a:spcBef>
                <a:spcPct val="0"/>
              </a:spcBef>
              <a:spcAft>
                <a:spcPct val="0"/>
              </a:spcAft>
            </a:pPr>
            <a:r>
              <a:rPr lang="de-DE" dirty="0">
                <a:solidFill>
                  <a:srgbClr val="0070C0"/>
                </a:solidFill>
                <a:latin typeface="Arial" charset="0"/>
              </a:rPr>
              <a:t>Null </a:t>
            </a:r>
            <a:r>
              <a:rPr lang="de-DE" dirty="0" smtClean="0">
                <a:solidFill>
                  <a:srgbClr val="0070C0"/>
                </a:solidFill>
                <a:latin typeface="Arial" charset="0"/>
              </a:rPr>
              <a:t>Aktivkohle-Einsatz im </a:t>
            </a:r>
            <a:r>
              <a:rPr lang="de-DE" dirty="0">
                <a:solidFill>
                  <a:srgbClr val="0070C0"/>
                </a:solidFill>
              </a:rPr>
              <a:t>4</a:t>
            </a:r>
            <a:r>
              <a:rPr lang="de-DE" dirty="0" smtClean="0">
                <a:solidFill>
                  <a:srgbClr val="0070C0"/>
                </a:solidFill>
                <a:latin typeface="Arial" charset="0"/>
              </a:rPr>
              <a:t>. Jahr</a:t>
            </a:r>
            <a:endParaRPr lang="de-DE" dirty="0">
              <a:solidFill>
                <a:srgbClr val="0070C0"/>
              </a:solidFill>
              <a:latin typeface="Arial" charset="0"/>
            </a:endParaRPr>
          </a:p>
        </p:txBody>
      </p:sp>
      <p:sp>
        <p:nvSpPr>
          <p:cNvPr id="9" name="Textfeld 8"/>
          <p:cNvSpPr txBox="1"/>
          <p:nvPr/>
        </p:nvSpPr>
        <p:spPr>
          <a:xfrm rot="413002">
            <a:off x="3067809" y="2080395"/>
            <a:ext cx="5532572" cy="923330"/>
          </a:xfrm>
          <a:prstGeom prst="rect">
            <a:avLst/>
          </a:prstGeom>
          <a:noFill/>
        </p:spPr>
        <p:txBody>
          <a:bodyPr wrap="square" rtlCol="0">
            <a:spAutoFit/>
          </a:bodyPr>
          <a:lstStyle/>
          <a:p>
            <a:pPr fontAlgn="base">
              <a:spcBef>
                <a:spcPct val="0"/>
              </a:spcBef>
              <a:spcAft>
                <a:spcPct val="0"/>
              </a:spcAft>
            </a:pPr>
            <a:r>
              <a:rPr lang="de-DE" b="1" u="sng" dirty="0">
                <a:solidFill>
                  <a:srgbClr val="0070C0"/>
                </a:solidFill>
                <a:latin typeface="Arial" charset="0"/>
              </a:rPr>
              <a:t>Kooperationsvertrag: </a:t>
            </a:r>
          </a:p>
          <a:p>
            <a:pPr fontAlgn="base">
              <a:spcBef>
                <a:spcPct val="0"/>
              </a:spcBef>
              <a:spcAft>
                <a:spcPct val="0"/>
              </a:spcAft>
            </a:pPr>
            <a:r>
              <a:rPr lang="de-DE" b="1" dirty="0">
                <a:solidFill>
                  <a:srgbClr val="0070C0"/>
                </a:solidFill>
                <a:latin typeface="Arial" charset="0"/>
              </a:rPr>
              <a:t>Förderung </a:t>
            </a:r>
            <a:r>
              <a:rPr lang="de-DE" b="1" dirty="0" smtClean="0">
                <a:solidFill>
                  <a:srgbClr val="0070C0"/>
                </a:solidFill>
                <a:latin typeface="Arial" charset="0"/>
              </a:rPr>
              <a:t>erfolgt nur</a:t>
            </a:r>
            <a:r>
              <a:rPr lang="de-DE" b="1" dirty="0">
                <a:solidFill>
                  <a:srgbClr val="0070C0"/>
                </a:solidFill>
                <a:latin typeface="Arial" charset="0"/>
              </a:rPr>
              <a:t>, </a:t>
            </a:r>
            <a:r>
              <a:rPr lang="de-DE" b="1" dirty="0" smtClean="0">
                <a:solidFill>
                  <a:srgbClr val="0070C0"/>
                </a:solidFill>
                <a:latin typeface="Arial" charset="0"/>
              </a:rPr>
              <a:t>wenn </a:t>
            </a:r>
            <a:r>
              <a:rPr lang="de-DE" b="1" dirty="0">
                <a:solidFill>
                  <a:srgbClr val="0070C0"/>
                </a:solidFill>
                <a:latin typeface="Arial" charset="0"/>
              </a:rPr>
              <a:t>im Jahr </a:t>
            </a:r>
            <a:r>
              <a:rPr lang="de-DE" b="1" dirty="0" smtClean="0">
                <a:solidFill>
                  <a:srgbClr val="0070C0"/>
                </a:solidFill>
                <a:latin typeface="Arial" charset="0"/>
              </a:rPr>
              <a:t/>
            </a:r>
            <a:br>
              <a:rPr lang="de-DE" b="1" dirty="0" smtClean="0">
                <a:solidFill>
                  <a:srgbClr val="0070C0"/>
                </a:solidFill>
                <a:latin typeface="Arial" charset="0"/>
              </a:rPr>
            </a:br>
            <a:r>
              <a:rPr lang="de-DE" b="1" dirty="0" smtClean="0">
                <a:solidFill>
                  <a:srgbClr val="0070C0"/>
                </a:solidFill>
                <a:latin typeface="Arial" charset="0"/>
              </a:rPr>
              <a:t>weniger als 100 </a:t>
            </a:r>
            <a:r>
              <a:rPr lang="de-DE" b="1" dirty="0">
                <a:solidFill>
                  <a:srgbClr val="0070C0"/>
                </a:solidFill>
                <a:latin typeface="Arial" charset="0"/>
              </a:rPr>
              <a:t>t Aktivkohle eingesetzt wird.</a:t>
            </a:r>
          </a:p>
        </p:txBody>
      </p:sp>
    </p:spTree>
    <p:extLst>
      <p:ext uri="{BB962C8B-B14F-4D97-AF65-F5344CB8AC3E}">
        <p14:creationId xmlns:p14="http://schemas.microsoft.com/office/powerpoint/2010/main" val="2042777463"/>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fik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43000" y="857250"/>
            <a:ext cx="6858000" cy="5143500"/>
          </a:xfrm>
          <a:prstGeom prst="rect">
            <a:avLst/>
          </a:prstGeom>
        </p:spPr>
      </p:pic>
      <p:sp>
        <p:nvSpPr>
          <p:cNvPr id="2" name="Textfeld 1"/>
          <p:cNvSpPr txBox="1"/>
          <p:nvPr/>
        </p:nvSpPr>
        <p:spPr>
          <a:xfrm>
            <a:off x="3730994" y="5502828"/>
            <a:ext cx="3551722" cy="415498"/>
          </a:xfrm>
          <a:prstGeom prst="rect">
            <a:avLst/>
          </a:prstGeom>
          <a:noFill/>
        </p:spPr>
        <p:txBody>
          <a:bodyPr wrap="square" rtlCol="0">
            <a:spAutoFit/>
          </a:bodyPr>
          <a:lstStyle/>
          <a:p>
            <a:pPr defTabSz="685800"/>
            <a:endParaRPr lang="de-DE" sz="2100" b="1" dirty="0">
              <a:solidFill>
                <a:srgbClr val="180397"/>
              </a:solidFill>
            </a:endParaRPr>
          </a:p>
        </p:txBody>
      </p:sp>
      <p:sp>
        <p:nvSpPr>
          <p:cNvPr id="4" name="Rechteck 3"/>
          <p:cNvSpPr/>
          <p:nvPr/>
        </p:nvSpPr>
        <p:spPr>
          <a:xfrm>
            <a:off x="1332413" y="3755691"/>
            <a:ext cx="6565718" cy="1061829"/>
          </a:xfrm>
          <a:prstGeom prst="rect">
            <a:avLst/>
          </a:prstGeom>
          <a:solidFill>
            <a:srgbClr val="FFFFFF">
              <a:alpha val="59000"/>
            </a:srgbClr>
          </a:solidFill>
        </p:spPr>
        <p:txBody>
          <a:bodyPr wrap="square">
            <a:spAutoFit/>
          </a:bodyPr>
          <a:lstStyle/>
          <a:p>
            <a:pPr algn="ctr" defTabSz="685800"/>
            <a:r>
              <a:rPr lang="de-DE" sz="2100" b="1" dirty="0">
                <a:solidFill>
                  <a:srgbClr val="180397"/>
                </a:solidFill>
              </a:rPr>
              <a:t>Wasserschutz ist ein „lernendes System“ </a:t>
            </a:r>
            <a:br>
              <a:rPr lang="de-DE" sz="2100" b="1" dirty="0">
                <a:solidFill>
                  <a:srgbClr val="180397"/>
                </a:solidFill>
              </a:rPr>
            </a:br>
            <a:r>
              <a:rPr lang="de-DE" sz="2100" b="1" dirty="0">
                <a:solidFill>
                  <a:srgbClr val="180397"/>
                </a:solidFill>
              </a:rPr>
              <a:t>mit vielen verschiedenen Vorgaben </a:t>
            </a:r>
            <a:br>
              <a:rPr lang="de-DE" sz="2100" b="1" dirty="0">
                <a:solidFill>
                  <a:srgbClr val="180397"/>
                </a:solidFill>
              </a:rPr>
            </a:br>
            <a:r>
              <a:rPr lang="de-DE" sz="2100" b="1" dirty="0">
                <a:solidFill>
                  <a:srgbClr val="180397"/>
                </a:solidFill>
              </a:rPr>
              <a:t>sowie Beteiligten</a:t>
            </a:r>
          </a:p>
        </p:txBody>
      </p:sp>
    </p:spTree>
    <p:extLst>
      <p:ext uri="{BB962C8B-B14F-4D97-AF65-F5344CB8AC3E}">
        <p14:creationId xmlns:p14="http://schemas.microsoft.com/office/powerpoint/2010/main" val="512739525"/>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800_lwk-nrw-vorlage">
  <a:themeElements>
    <a:clrScheme name="">
      <a:dk1>
        <a:srgbClr val="000000"/>
      </a:dk1>
      <a:lt1>
        <a:srgbClr val="F0F5E6"/>
      </a:lt1>
      <a:dk2>
        <a:srgbClr val="000000"/>
      </a:dk2>
      <a:lt2>
        <a:srgbClr val="808080"/>
      </a:lt2>
      <a:accent1>
        <a:srgbClr val="D3E9BD"/>
      </a:accent1>
      <a:accent2>
        <a:srgbClr val="008000"/>
      </a:accent2>
      <a:accent3>
        <a:srgbClr val="F6F9F0"/>
      </a:accent3>
      <a:accent4>
        <a:srgbClr val="000000"/>
      </a:accent4>
      <a:accent5>
        <a:srgbClr val="E6F2DB"/>
      </a:accent5>
      <a:accent6>
        <a:srgbClr val="007300"/>
      </a:accent6>
      <a:hlink>
        <a:srgbClr val="008000"/>
      </a:hlink>
      <a:folHlink>
        <a:srgbClr val="008000"/>
      </a:folHlink>
    </a:clrScheme>
    <a:fontScheme name="800_lwk-nrw-vorlag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lnDef>
  </a:objectDefaults>
  <a:extraClrSchemeLst>
    <a:extraClrScheme>
      <a:clrScheme name="800_lwk-nrw-vorlag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800_lwk-nrw-vorlag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800_lwk-nrw-vorlag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800_lwk-nrw-vorlag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800_lwk-nrw-vorlag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800_lwk-nrw-vorlag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800_lwk-nrw-vorlage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800_lwk-nrw-vorlag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800_lwk-nrw-vorlag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800_lwk-nrw-vorlag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800_lwk-nrw-vorlag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800_lwk-nrw-vorlag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tandarddesign">
  <a:themeElements>
    <a:clrScheme name="">
      <a:dk1>
        <a:srgbClr val="000000"/>
      </a:dk1>
      <a:lt1>
        <a:srgbClr val="F0F5E6"/>
      </a:lt1>
      <a:dk2>
        <a:srgbClr val="000000"/>
      </a:dk2>
      <a:lt2>
        <a:srgbClr val="808080"/>
      </a:lt2>
      <a:accent1>
        <a:srgbClr val="D3E9BD"/>
      </a:accent1>
      <a:accent2>
        <a:srgbClr val="008000"/>
      </a:accent2>
      <a:accent3>
        <a:srgbClr val="F6F9F0"/>
      </a:accent3>
      <a:accent4>
        <a:srgbClr val="000000"/>
      </a:accent4>
      <a:accent5>
        <a:srgbClr val="E6F2DB"/>
      </a:accent5>
      <a:accent6>
        <a:srgbClr val="007300"/>
      </a:accent6>
      <a:hlink>
        <a:srgbClr val="008000"/>
      </a:hlink>
      <a:folHlink>
        <a:srgbClr val="008000"/>
      </a:folHlink>
    </a:clrScheme>
    <a:fontScheme name="Standarddesign">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Standard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Standard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Standard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Standard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Standard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Standard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Standard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Standard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Standard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Standard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Standard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Koop_Logo_sonst_leer">
  <a:themeElements>
    <a:clrScheme name="">
      <a:dk1>
        <a:srgbClr val="000000"/>
      </a:dk1>
      <a:lt1>
        <a:srgbClr val="F0F5E6"/>
      </a:lt1>
      <a:dk2>
        <a:srgbClr val="000000"/>
      </a:dk2>
      <a:lt2>
        <a:srgbClr val="808080"/>
      </a:lt2>
      <a:accent1>
        <a:srgbClr val="D3E9BD"/>
      </a:accent1>
      <a:accent2>
        <a:srgbClr val="008000"/>
      </a:accent2>
      <a:accent3>
        <a:srgbClr val="F6F9F0"/>
      </a:accent3>
      <a:accent4>
        <a:srgbClr val="000000"/>
      </a:accent4>
      <a:accent5>
        <a:srgbClr val="E6F2DB"/>
      </a:accent5>
      <a:accent6>
        <a:srgbClr val="007300"/>
      </a:accent6>
      <a:hlink>
        <a:srgbClr val="008000"/>
      </a:hlink>
      <a:folHlink>
        <a:srgbClr val="008000"/>
      </a:folHlink>
    </a:clrScheme>
    <a:fontScheme name="Larissa">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lnDef>
  </a:objectDefaults>
  <a:extraClrSchemeLst>
    <a:extraClrScheme>
      <a:clrScheme name="Lariss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ariss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ariss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ariss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ariss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ariss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ariss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ariss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ariss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ariss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ariss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ariss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Koop_Logo_sonst_leer">
  <a:themeElements>
    <a:clrScheme name="">
      <a:dk1>
        <a:srgbClr val="000000"/>
      </a:dk1>
      <a:lt1>
        <a:srgbClr val="F0F5E6"/>
      </a:lt1>
      <a:dk2>
        <a:srgbClr val="000000"/>
      </a:dk2>
      <a:lt2>
        <a:srgbClr val="808080"/>
      </a:lt2>
      <a:accent1>
        <a:srgbClr val="D3E9BD"/>
      </a:accent1>
      <a:accent2>
        <a:srgbClr val="008000"/>
      </a:accent2>
      <a:accent3>
        <a:srgbClr val="F6F9F0"/>
      </a:accent3>
      <a:accent4>
        <a:srgbClr val="000000"/>
      </a:accent4>
      <a:accent5>
        <a:srgbClr val="E6F2DB"/>
      </a:accent5>
      <a:accent6>
        <a:srgbClr val="007300"/>
      </a:accent6>
      <a:hlink>
        <a:srgbClr val="008000"/>
      </a:hlink>
      <a:folHlink>
        <a:srgbClr val="008000"/>
      </a:folHlink>
    </a:clrScheme>
    <a:fontScheme name="Larissa">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rgbClr val="FFFF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lnDef>
  </a:objectDefaults>
  <a:extraClrSchemeLst>
    <a:extraClrScheme>
      <a:clrScheme name="Lariss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Lariss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Lariss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Lariss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Lariss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Lariss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Lariss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Lariss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Lariss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Lariss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Lariss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Lariss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Larissa">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Larissa">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800_lwk-nrw-vorlage</Template>
  <TotalTime>0</TotalTime>
  <Words>1075</Words>
  <Application>Microsoft Office PowerPoint</Application>
  <PresentationFormat>Bildschirmpräsentation (4:3)</PresentationFormat>
  <Paragraphs>495</Paragraphs>
  <Slides>34</Slides>
  <Notes>11</Notes>
  <HiddenSlides>6</HiddenSlides>
  <MMClips>0</MMClips>
  <ScaleCrop>false</ScaleCrop>
  <HeadingPairs>
    <vt:vector size="6" baseType="variant">
      <vt:variant>
        <vt:lpstr>Verwendete Schriftarten</vt:lpstr>
      </vt:variant>
      <vt:variant>
        <vt:i4>5</vt:i4>
      </vt:variant>
      <vt:variant>
        <vt:lpstr>Design</vt:lpstr>
      </vt:variant>
      <vt:variant>
        <vt:i4>4</vt:i4>
      </vt:variant>
      <vt:variant>
        <vt:lpstr>Folientitel</vt:lpstr>
      </vt:variant>
      <vt:variant>
        <vt:i4>34</vt:i4>
      </vt:variant>
    </vt:vector>
  </HeadingPairs>
  <TitlesOfParts>
    <vt:vector size="43" baseType="lpstr">
      <vt:lpstr>Arial</vt:lpstr>
      <vt:lpstr>Calibri</vt:lpstr>
      <vt:lpstr>Segoe UI Black</vt:lpstr>
      <vt:lpstr>Symbol</vt:lpstr>
      <vt:lpstr>Wingdings</vt:lpstr>
      <vt:lpstr>800_lwk-nrw-vorlage</vt:lpstr>
      <vt:lpstr>Standarddesign</vt:lpstr>
      <vt:lpstr>Koop_Logo_sonst_leer</vt:lpstr>
      <vt:lpstr>1_Koop_Logo_sonst_leer</vt:lpstr>
      <vt:lpstr>Wasserqualität und Gebietskulissen im Kreis Coesfeld</vt:lpstr>
      <vt:lpstr>PowerPoint-Präsentation</vt:lpstr>
      <vt:lpstr>PowerPoint-Präsentation</vt:lpstr>
      <vt:lpstr>PowerPoint-Präsentation</vt:lpstr>
      <vt:lpstr>Grundwasserkörper in NRW</vt:lpstr>
      <vt:lpstr>PowerPoint-Präsentation</vt:lpstr>
      <vt:lpstr>3. Bewertungszeitraum 2013-2018 Aktuelle WRRL-Monitoring-Ergebnisse  </vt:lpstr>
      <vt:lpstr>Kreis Coesfeld Chemischer Zustand der Grundwasserkörper – Nitrat 2021</vt:lpstr>
      <vt:lpstr>Binnendifferenzierung:  Immissionsbasierte Abgrenzung der Gebiete</vt:lpstr>
      <vt:lpstr>PowerPoint-Präsentation</vt:lpstr>
      <vt:lpstr>Vergleich der Verfahren zur  Gebietsausweisung bei Nitrat</vt:lpstr>
      <vt:lpstr>Maximal tolerierbare N-Saldo je Feldblock</vt:lpstr>
      <vt:lpstr>Regionale N-Feldstallbilanzüberschüsse  (2014/16)</vt:lpstr>
      <vt:lpstr>Nitrat-belastete Gebietskulisse (DüV)  im Kreis Coesfeld 2021</vt:lpstr>
      <vt:lpstr>PowerPoint-Präsentation</vt:lpstr>
      <vt:lpstr>PowerPoint-Präsentation</vt:lpstr>
      <vt:lpstr> Nitratbelastete und   eutrophierte Feldblöcke  im Kreis Coesfeld (DüV) -Grundwasser / Oberflächenwasser- </vt:lpstr>
      <vt:lpstr>Übersicht Eutrophierte Gebiete nach §13a DüV  im Kreis Coesfeld                                                - Oberflächenwasser -</vt:lpstr>
      <vt:lpstr>Eutrophierte Gebietskulisse (DüV)  im Kreis Coesfeld 2021</vt:lpstr>
      <vt:lpstr>WRRL-Oberflächengewässer Programmmaßnahmen (freiwillig)  3. Bewirtschaftungsplan</vt:lpstr>
      <vt:lpstr>PowerPoint-Präsentation</vt:lpstr>
      <vt:lpstr>PowerPoint-Präsentation</vt:lpstr>
      <vt:lpstr> Suchkulisse Hangneigung (WHG/DüV)  Kreis Coesfeld                      - Oberflächenwasser -</vt:lpstr>
      <vt:lpstr>PowerPoint-Präsentation</vt:lpstr>
      <vt:lpstr>PowerPoint-Präsentation</vt:lpstr>
      <vt:lpstr>Bewirtschaftungsauflagen bei Hangneigung </vt:lpstr>
      <vt:lpstr>Hangneigung-Suchkulisse (WHG/DüV)  im Kreis Coesfeld 2021</vt:lpstr>
      <vt:lpstr>Folgen für die  Landwirtschaft durch DüV/WHG  insbesondere in nitratbelasteten Gebieten und Hangneigung </vt:lpstr>
      <vt:lpstr>PowerPoint-Präsentation</vt:lpstr>
      <vt:lpstr>Morphologie der Oberflächengewässer WRRL</vt:lpstr>
      <vt:lpstr>PowerPoint-Präsentation</vt:lpstr>
      <vt:lpstr>PowerPoint-Präsentation</vt:lpstr>
      <vt:lpstr>PowerPoint-Präsentation</vt:lpstr>
      <vt:lpstr>PowerPoint-Präsentation</vt:lpstr>
    </vt:vector>
  </TitlesOfParts>
  <Company>LWK-NRW</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 1</dc:title>
  <dc:subject>Querformat</dc:subject>
  <dc:creator>ukalthoff</dc:creator>
  <cp:lastModifiedBy>Lammers, Marianne</cp:lastModifiedBy>
  <cp:revision>953</cp:revision>
  <cp:lastPrinted>2021-05-31T12:01:28Z</cp:lastPrinted>
  <dcterms:created xsi:type="dcterms:W3CDTF">2010-06-24T12:12:12Z</dcterms:created>
  <dcterms:modified xsi:type="dcterms:W3CDTF">2021-06-08T15:39:06Z</dcterms:modified>
</cp:coreProperties>
</file>