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462" r:id="rId2"/>
    <p:sldId id="470" r:id="rId3"/>
    <p:sldId id="463" r:id="rId4"/>
    <p:sldId id="466" r:id="rId5"/>
    <p:sldId id="461" r:id="rId6"/>
    <p:sldId id="441" r:id="rId7"/>
    <p:sldId id="464" r:id="rId8"/>
    <p:sldId id="467" r:id="rId9"/>
    <p:sldId id="438" r:id="rId10"/>
    <p:sldId id="465" r:id="rId11"/>
    <p:sldId id="468" r:id="rId12"/>
    <p:sldId id="439" r:id="rId13"/>
    <p:sldId id="469" r:id="rId14"/>
    <p:sldId id="457" r:id="rId15"/>
    <p:sldId id="452" r:id="rId16"/>
    <p:sldId id="459" r:id="rId17"/>
    <p:sldId id="458" r:id="rId18"/>
    <p:sldId id="455" r:id="rId19"/>
    <p:sldId id="454" r:id="rId20"/>
    <p:sldId id="456" r:id="rId21"/>
    <p:sldId id="471" r:id="rId2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23" autoAdjust="0"/>
    <p:restoredTop sz="94660"/>
  </p:normalViewPr>
  <p:slideViewPr>
    <p:cSldViewPr snapToGrid="0">
      <p:cViewPr>
        <p:scale>
          <a:sx n="75" d="100"/>
          <a:sy n="75" d="100"/>
        </p:scale>
        <p:origin x="504" y="6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BBCFC0-2366-4A46-B0BB-C6471488F96F}" type="datetimeFigureOut">
              <a:rPr lang="de-DE" smtClean="0"/>
              <a:t>09.06.2021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C3084-BDB5-41F8-92DD-78F5B281E4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5071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4127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0330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99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898222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49497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29591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73714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05992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760002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111986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55597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5050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6464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3205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57827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49628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25464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80081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55007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07847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9508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9446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1019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5500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8984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9367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60859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0444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77568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3718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1631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0377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10.10.2019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Runder Tisch „Biodiversität“ im Kreis Coesfeld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0196E-5542-4A28-A22C-8B65FB111C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57577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800" b="1" dirty="0" smtClean="0">
                <a:cs typeface="Arial" pitchFamily="34" charset="0"/>
              </a:rPr>
              <a:t>	</a:t>
            </a:r>
            <a:r>
              <a:rPr lang="de-DE" sz="4800" b="1" dirty="0" smtClean="0">
                <a:cs typeface="Arial" pitchFamily="34" charset="0"/>
              </a:rPr>
              <a:t>Ersatzgeldverwendung (Beispiele)</a:t>
            </a:r>
            <a:r>
              <a:rPr lang="de-DE" sz="2800" b="1" dirty="0">
                <a:cs typeface="Arial" pitchFamily="34" charset="0"/>
              </a:rPr>
              <a:t/>
            </a:r>
            <a:br>
              <a:rPr lang="de-DE" sz="2800" b="1" dirty="0">
                <a:cs typeface="Arial" pitchFamily="34" charset="0"/>
              </a:rPr>
            </a:br>
            <a:r>
              <a:rPr lang="de-DE" sz="2800" b="1" dirty="0">
                <a:cs typeface="Arial" pitchFamily="34" charset="0"/>
              </a:rPr>
              <a:t>		</a:t>
            </a:r>
            <a:r>
              <a:rPr lang="de-DE" sz="2800" b="1" dirty="0" smtClean="0">
                <a:cs typeface="Arial" pitchFamily="34" charset="0"/>
              </a:rPr>
              <a:t/>
            </a:r>
            <a:br>
              <a:rPr lang="de-DE" sz="2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3920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800" b="1" dirty="0" smtClean="0">
                <a:cs typeface="Arial" pitchFamily="34" charset="0"/>
              </a:rPr>
              <a:t>I</a:t>
            </a:r>
            <a:r>
              <a:rPr lang="de-DE" sz="4800" b="1" dirty="0" smtClean="0">
                <a:cs typeface="Arial" pitchFamily="34" charset="0"/>
              </a:rPr>
              <a:t>	</a:t>
            </a:r>
            <a:r>
              <a:rPr lang="de-DE" sz="4800" b="1" dirty="0" smtClean="0">
                <a:cs typeface="Arial" pitchFamily="34" charset="0"/>
              </a:rPr>
              <a:t>Flächenerwerb</a:t>
            </a:r>
            <a:r>
              <a:rPr lang="de-DE" sz="2800" b="1" dirty="0">
                <a:cs typeface="Arial" pitchFamily="34" charset="0"/>
              </a:rPr>
              <a:t/>
            </a:r>
            <a:br>
              <a:rPr lang="de-DE" sz="2800" b="1" dirty="0">
                <a:cs typeface="Arial" pitchFamily="34" charset="0"/>
              </a:rPr>
            </a:br>
            <a:r>
              <a:rPr lang="de-DE" sz="2800" b="1" dirty="0">
                <a:cs typeface="Arial" pitchFamily="34" charset="0"/>
              </a:rPr>
              <a:t>		</a:t>
            </a:r>
            <a:r>
              <a:rPr lang="de-DE" sz="2800" b="1" dirty="0" smtClean="0">
                <a:cs typeface="Arial" pitchFamily="34" charset="0"/>
              </a:rPr>
              <a:t/>
            </a:r>
            <a:br>
              <a:rPr lang="de-DE" sz="2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133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400" b="1" dirty="0" err="1" smtClean="0">
                <a:cs typeface="Arial" pitchFamily="34" charset="0"/>
              </a:rPr>
              <a:t>Ia</a:t>
            </a:r>
            <a:r>
              <a:rPr lang="de-DE" sz="4400" b="1" dirty="0" smtClean="0">
                <a:cs typeface="Arial" pitchFamily="34" charset="0"/>
              </a:rPr>
              <a:t>)	Fläche „Östlich Sieben Quellen“</a:t>
            </a:r>
            <a:br>
              <a:rPr lang="de-DE" sz="4400" b="1" dirty="0" smtClean="0">
                <a:cs typeface="Arial" pitchFamily="34" charset="0"/>
              </a:rPr>
            </a:br>
            <a:r>
              <a:rPr lang="de-DE" sz="4400" b="1" dirty="0">
                <a:cs typeface="Arial" pitchFamily="34" charset="0"/>
              </a:rPr>
              <a:t>	</a:t>
            </a:r>
            <a:r>
              <a:rPr lang="de-DE" sz="4400" b="1" dirty="0" smtClean="0">
                <a:cs typeface="Arial" pitchFamily="34" charset="0"/>
              </a:rPr>
              <a:t>NSG „Sieben Quellen/</a:t>
            </a:r>
            <a:r>
              <a:rPr lang="de-DE" sz="4400" b="1" dirty="0" err="1" smtClean="0">
                <a:cs typeface="Arial" pitchFamily="34" charset="0"/>
              </a:rPr>
              <a:t>Talaue</a:t>
            </a:r>
            <a:r>
              <a:rPr lang="de-DE" sz="4400" b="1" dirty="0" smtClean="0">
                <a:cs typeface="Arial" pitchFamily="34" charset="0"/>
              </a:rPr>
              <a:t> </a:t>
            </a:r>
            <a:r>
              <a:rPr lang="de-DE" sz="4400" b="1" dirty="0" err="1" smtClean="0">
                <a:cs typeface="Arial" pitchFamily="34" charset="0"/>
              </a:rPr>
              <a:t>Hohnerbach</a:t>
            </a:r>
            <a:r>
              <a:rPr lang="de-DE" sz="4400" b="1" dirty="0" smtClean="0">
                <a:cs typeface="Arial" pitchFamily="34" charset="0"/>
              </a:rPr>
              <a:t>“</a:t>
            </a:r>
            <a:br>
              <a:rPr lang="de-DE" sz="4400" b="1" dirty="0" smtClean="0">
                <a:cs typeface="Arial" pitchFamily="34" charset="0"/>
              </a:rPr>
            </a:br>
            <a:r>
              <a:rPr lang="de-DE" sz="4400" b="1" dirty="0">
                <a:cs typeface="Arial" pitchFamily="34" charset="0"/>
              </a:rPr>
              <a:t>	</a:t>
            </a:r>
            <a:r>
              <a:rPr lang="de-DE" sz="4400" b="1" dirty="0" smtClean="0">
                <a:cs typeface="Arial" pitchFamily="34" charset="0"/>
              </a:rPr>
              <a:t>Größe: 34.722 qm</a:t>
            </a:r>
            <a:br>
              <a:rPr lang="de-DE" sz="4400" b="1" dirty="0" smtClean="0">
                <a:cs typeface="Arial" pitchFamily="34" charset="0"/>
              </a:rPr>
            </a:br>
            <a:r>
              <a:rPr lang="de-DE" sz="4400" b="1" dirty="0">
                <a:cs typeface="Arial" pitchFamily="34" charset="0"/>
              </a:rPr>
              <a:t>	</a:t>
            </a:r>
            <a:r>
              <a:rPr lang="de-DE" sz="4400" b="1" dirty="0" smtClean="0">
                <a:cs typeface="Arial" pitchFamily="34" charset="0"/>
              </a:rPr>
              <a:t>Nutzung: Intensivgrünland</a:t>
            </a:r>
            <a:r>
              <a:rPr lang="de-DE" sz="4400" b="1" dirty="0">
                <a:cs typeface="Arial" pitchFamily="34" charset="0"/>
              </a:rPr>
              <a:t/>
            </a:r>
            <a:br>
              <a:rPr lang="de-DE" sz="4400" b="1" dirty="0">
                <a:cs typeface="Arial" pitchFamily="34" charset="0"/>
              </a:rPr>
            </a:br>
            <a:r>
              <a:rPr lang="de-DE" sz="2800" b="1" dirty="0">
                <a:cs typeface="Arial" pitchFamily="34" charset="0"/>
              </a:rPr>
              <a:t>		</a:t>
            </a:r>
            <a:r>
              <a:rPr lang="de-DE" sz="2800" b="1" dirty="0" smtClean="0">
                <a:cs typeface="Arial" pitchFamily="34" charset="0"/>
              </a:rPr>
              <a:t/>
            </a:r>
            <a:br>
              <a:rPr lang="de-DE" sz="2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34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9297497" y="6007306"/>
            <a:ext cx="2704003" cy="76796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707" y="6060397"/>
            <a:ext cx="2500493" cy="714877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4</a:t>
            </a:fld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734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99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9297497" y="6007306"/>
            <a:ext cx="2704003" cy="76796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800" b="1" dirty="0" smtClean="0">
                <a:cs typeface="Arial" pitchFamily="34" charset="0"/>
              </a:rPr>
              <a:t/>
            </a:r>
            <a:br>
              <a:rPr lang="de-DE" sz="4800" b="1" dirty="0" smtClean="0">
                <a:cs typeface="Arial" pitchFamily="34" charset="0"/>
              </a:rPr>
            </a:br>
            <a:r>
              <a:rPr lang="de-DE" sz="4800" b="1" dirty="0" smtClean="0">
                <a:cs typeface="Arial" pitchFamily="34" charset="0"/>
              </a:rPr>
              <a:t/>
            </a:r>
            <a:br>
              <a:rPr lang="de-DE" sz="4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707" y="6060397"/>
            <a:ext cx="2500493" cy="714877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5</a:t>
            </a:fld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90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9297497" y="6007306"/>
            <a:ext cx="2704003" cy="76796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707" y="6060397"/>
            <a:ext cx="2500493" cy="714877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6</a:t>
            </a:fld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1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400" b="1" dirty="0" err="1" smtClean="0">
                <a:cs typeface="Arial" pitchFamily="34" charset="0"/>
              </a:rPr>
              <a:t>Ib</a:t>
            </a:r>
            <a:r>
              <a:rPr lang="de-DE" sz="4400" b="1" dirty="0" smtClean="0">
                <a:cs typeface="Arial" pitchFamily="34" charset="0"/>
              </a:rPr>
              <a:t>)	Fläche „</a:t>
            </a:r>
            <a:r>
              <a:rPr lang="de-DE" sz="4400" b="1" dirty="0" err="1" smtClean="0">
                <a:cs typeface="Arial" pitchFamily="34" charset="0"/>
              </a:rPr>
              <a:t>Roruper</a:t>
            </a:r>
            <a:r>
              <a:rPr lang="de-DE" sz="4400" b="1" dirty="0" smtClean="0">
                <a:cs typeface="Arial" pitchFamily="34" charset="0"/>
              </a:rPr>
              <a:t> Holz“</a:t>
            </a:r>
            <a:br>
              <a:rPr lang="de-DE" sz="4400" b="1" dirty="0" smtClean="0">
                <a:cs typeface="Arial" pitchFamily="34" charset="0"/>
              </a:rPr>
            </a:br>
            <a:r>
              <a:rPr lang="de-DE" sz="4400" b="1" dirty="0">
                <a:cs typeface="Arial" pitchFamily="34" charset="0"/>
              </a:rPr>
              <a:t>	</a:t>
            </a:r>
            <a:r>
              <a:rPr lang="de-DE" sz="4400" b="1" dirty="0" smtClean="0">
                <a:cs typeface="Arial" pitchFamily="34" charset="0"/>
              </a:rPr>
              <a:t>NSG und FFH „</a:t>
            </a:r>
            <a:r>
              <a:rPr lang="de-DE" sz="4400" b="1" dirty="0" err="1" smtClean="0">
                <a:cs typeface="Arial" pitchFamily="34" charset="0"/>
              </a:rPr>
              <a:t>Roruper</a:t>
            </a:r>
            <a:r>
              <a:rPr lang="de-DE" sz="4400" b="1" dirty="0" smtClean="0">
                <a:cs typeface="Arial" pitchFamily="34" charset="0"/>
              </a:rPr>
              <a:t> Holz“</a:t>
            </a:r>
            <a:br>
              <a:rPr lang="de-DE" sz="4400" b="1" dirty="0" smtClean="0">
                <a:cs typeface="Arial" pitchFamily="34" charset="0"/>
              </a:rPr>
            </a:br>
            <a:r>
              <a:rPr lang="de-DE" sz="4400" b="1" dirty="0">
                <a:cs typeface="Arial" pitchFamily="34" charset="0"/>
              </a:rPr>
              <a:t>	</a:t>
            </a:r>
            <a:r>
              <a:rPr lang="de-DE" sz="4400" b="1" dirty="0" smtClean="0">
                <a:cs typeface="Arial" pitchFamily="34" charset="0"/>
              </a:rPr>
              <a:t>Größe: 14.399 qm</a:t>
            </a:r>
            <a:br>
              <a:rPr lang="de-DE" sz="4400" b="1" dirty="0" smtClean="0">
                <a:cs typeface="Arial" pitchFamily="34" charset="0"/>
              </a:rPr>
            </a:br>
            <a:r>
              <a:rPr lang="de-DE" sz="4400" b="1" dirty="0">
                <a:cs typeface="Arial" pitchFamily="34" charset="0"/>
              </a:rPr>
              <a:t>	</a:t>
            </a:r>
            <a:r>
              <a:rPr lang="de-DE" sz="4400" b="1" dirty="0" smtClean="0">
                <a:cs typeface="Arial" pitchFamily="34" charset="0"/>
              </a:rPr>
              <a:t>Nutzung: Intensivgrünland</a:t>
            </a:r>
            <a:r>
              <a:rPr lang="de-DE" sz="4400" b="1" dirty="0">
                <a:cs typeface="Arial" pitchFamily="34" charset="0"/>
              </a:rPr>
              <a:t/>
            </a:r>
            <a:br>
              <a:rPr lang="de-DE" sz="4400" b="1" dirty="0">
                <a:cs typeface="Arial" pitchFamily="34" charset="0"/>
              </a:rPr>
            </a:br>
            <a:r>
              <a:rPr lang="de-DE" sz="2800" b="1" dirty="0">
                <a:cs typeface="Arial" pitchFamily="34" charset="0"/>
              </a:rPr>
              <a:t>		</a:t>
            </a:r>
            <a:r>
              <a:rPr lang="de-DE" sz="2800" b="1" dirty="0" smtClean="0">
                <a:cs typeface="Arial" pitchFamily="34" charset="0"/>
              </a:rPr>
              <a:t/>
            </a:r>
            <a:br>
              <a:rPr lang="de-DE" sz="2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145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9297497" y="6007306"/>
            <a:ext cx="2704003" cy="76796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707" y="6060397"/>
            <a:ext cx="2500493" cy="714877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8</a:t>
            </a:fld>
            <a:endParaRPr lang="de-DE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47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9297497" y="6007306"/>
            <a:ext cx="2704003" cy="76796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707" y="6060397"/>
            <a:ext cx="2500493" cy="714877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9</a:t>
            </a:fld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96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400" b="1" dirty="0" err="1" smtClean="0">
                <a:cs typeface="Arial" pitchFamily="34" charset="0"/>
              </a:rPr>
              <a:t>Ic</a:t>
            </a:r>
            <a:r>
              <a:rPr lang="de-DE" sz="4400" b="1" dirty="0" smtClean="0">
                <a:cs typeface="Arial" pitchFamily="34" charset="0"/>
              </a:rPr>
              <a:t>)	Fläche „Nonnenbachquelle“</a:t>
            </a:r>
            <a:br>
              <a:rPr lang="de-DE" sz="4400" b="1" dirty="0" smtClean="0">
                <a:cs typeface="Arial" pitchFamily="34" charset="0"/>
              </a:rPr>
            </a:br>
            <a:r>
              <a:rPr lang="de-DE" sz="4400" b="1" dirty="0">
                <a:cs typeface="Arial" pitchFamily="34" charset="0"/>
              </a:rPr>
              <a:t>	</a:t>
            </a:r>
            <a:r>
              <a:rPr lang="de-DE" sz="4400" b="1" dirty="0" smtClean="0">
                <a:cs typeface="Arial" pitchFamily="34" charset="0"/>
              </a:rPr>
              <a:t>NSG „Waldgebiet </a:t>
            </a:r>
            <a:r>
              <a:rPr lang="de-DE" sz="4400" b="1" dirty="0" err="1" smtClean="0">
                <a:cs typeface="Arial" pitchFamily="34" charset="0"/>
              </a:rPr>
              <a:t>Hengwehr</a:t>
            </a:r>
            <a:r>
              <a:rPr lang="de-DE" sz="4400" b="1" dirty="0" smtClean="0">
                <a:cs typeface="Arial" pitchFamily="34" charset="0"/>
              </a:rPr>
              <a:t>/</a:t>
            </a:r>
            <a:r>
              <a:rPr lang="de-DE" sz="4400" b="1" dirty="0" err="1" smtClean="0">
                <a:cs typeface="Arial" pitchFamily="34" charset="0"/>
              </a:rPr>
              <a:t>Hanloer</a:t>
            </a:r>
            <a:r>
              <a:rPr lang="de-DE" sz="4400" b="1" dirty="0" smtClean="0">
                <a:cs typeface="Arial" pitchFamily="34" charset="0"/>
              </a:rPr>
              <a:t> Mark“</a:t>
            </a:r>
            <a:br>
              <a:rPr lang="de-DE" sz="4400" b="1" dirty="0" smtClean="0">
                <a:cs typeface="Arial" pitchFamily="34" charset="0"/>
              </a:rPr>
            </a:br>
            <a:r>
              <a:rPr lang="de-DE" sz="4400" b="1" dirty="0">
                <a:cs typeface="Arial" pitchFamily="34" charset="0"/>
              </a:rPr>
              <a:t>	</a:t>
            </a:r>
            <a:r>
              <a:rPr lang="de-DE" sz="4400" b="1" dirty="0" smtClean="0">
                <a:cs typeface="Arial" pitchFamily="34" charset="0"/>
              </a:rPr>
              <a:t>Größe: 17.382 qm</a:t>
            </a:r>
            <a:br>
              <a:rPr lang="de-DE" sz="4400" b="1" dirty="0" smtClean="0">
                <a:cs typeface="Arial" pitchFamily="34" charset="0"/>
              </a:rPr>
            </a:br>
            <a:r>
              <a:rPr lang="de-DE" sz="4400" b="1" dirty="0">
                <a:cs typeface="Arial" pitchFamily="34" charset="0"/>
              </a:rPr>
              <a:t>	</a:t>
            </a:r>
            <a:r>
              <a:rPr lang="de-DE" sz="4400" b="1" dirty="0" smtClean="0">
                <a:cs typeface="Arial" pitchFamily="34" charset="0"/>
              </a:rPr>
              <a:t>Nutzung: Intensivgrünland</a:t>
            </a:r>
            <a:r>
              <a:rPr lang="de-DE" sz="4400" b="1" dirty="0">
                <a:cs typeface="Arial" pitchFamily="34" charset="0"/>
              </a:rPr>
              <a:t/>
            </a:r>
            <a:br>
              <a:rPr lang="de-DE" sz="4400" b="1" dirty="0">
                <a:cs typeface="Arial" pitchFamily="34" charset="0"/>
              </a:rPr>
            </a:br>
            <a:r>
              <a:rPr lang="de-DE" sz="2800" b="1" dirty="0">
                <a:cs typeface="Arial" pitchFamily="34" charset="0"/>
              </a:rPr>
              <a:t>		</a:t>
            </a:r>
            <a:r>
              <a:rPr lang="de-DE" sz="2800" b="1" dirty="0" smtClean="0">
                <a:cs typeface="Arial" pitchFamily="34" charset="0"/>
              </a:rPr>
              <a:t/>
            </a:r>
            <a:br>
              <a:rPr lang="de-DE" sz="2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860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9297497" y="6007306"/>
            <a:ext cx="2704003" cy="76796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707" y="6060397"/>
            <a:ext cx="2500493" cy="714877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11</a:t>
            </a:fld>
            <a:endParaRPr lang="de-DE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80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9297497" y="6007306"/>
            <a:ext cx="2704003" cy="76796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800" b="1" dirty="0" smtClean="0">
                <a:cs typeface="Arial" pitchFamily="34" charset="0"/>
              </a:rPr>
              <a:t/>
            </a:r>
            <a:br>
              <a:rPr lang="de-DE" sz="4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707" y="6060397"/>
            <a:ext cx="2500493" cy="714877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12</a:t>
            </a:fld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77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800" b="1" dirty="0" smtClean="0">
                <a:cs typeface="Arial" pitchFamily="34" charset="0"/>
              </a:rPr>
              <a:t>II</a:t>
            </a:r>
            <a:r>
              <a:rPr lang="de-DE" sz="4800" b="1" dirty="0" smtClean="0">
                <a:cs typeface="Arial" pitchFamily="34" charset="0"/>
              </a:rPr>
              <a:t>	</a:t>
            </a:r>
            <a:r>
              <a:rPr lang="de-DE" sz="4800" b="1" dirty="0" smtClean="0">
                <a:cs typeface="Arial" pitchFamily="34" charset="0"/>
              </a:rPr>
              <a:t>Artenschutz</a:t>
            </a:r>
            <a:r>
              <a:rPr lang="de-DE" sz="2800" b="1" dirty="0">
                <a:cs typeface="Arial" pitchFamily="34" charset="0"/>
              </a:rPr>
              <a:t/>
            </a:r>
            <a:br>
              <a:rPr lang="de-DE" sz="2800" b="1" dirty="0">
                <a:cs typeface="Arial" pitchFamily="34" charset="0"/>
              </a:rPr>
            </a:br>
            <a:r>
              <a:rPr lang="de-DE" sz="2800" b="1" dirty="0">
                <a:cs typeface="Arial" pitchFamily="34" charset="0"/>
              </a:rPr>
              <a:t>		</a:t>
            </a:r>
            <a:r>
              <a:rPr lang="de-DE" sz="2800" b="1" dirty="0" smtClean="0">
                <a:cs typeface="Arial" pitchFamily="34" charset="0"/>
              </a:rPr>
              <a:t/>
            </a:r>
            <a:br>
              <a:rPr lang="de-DE" sz="2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023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800" b="1" dirty="0" smtClean="0">
                <a:cs typeface="Arial" pitchFamily="34" charset="0"/>
              </a:rPr>
              <a:t/>
            </a:r>
            <a:br>
              <a:rPr lang="de-DE" sz="4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14</a:t>
            </a:fld>
            <a:endParaRPr lang="de-DE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8425" y="0"/>
            <a:ext cx="9210675" cy="691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1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15</a:t>
            </a:fld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137" y="0"/>
            <a:ext cx="9229725" cy="694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39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16</a:t>
            </a:fld>
            <a:endParaRPr lang="de-DE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125" y="-33338"/>
            <a:ext cx="9201150" cy="692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1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9297497" y="6007306"/>
            <a:ext cx="2704003" cy="76796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800" b="1" dirty="0" smtClean="0">
                <a:cs typeface="Arial" pitchFamily="34" charset="0"/>
              </a:rPr>
              <a:t/>
            </a:r>
            <a:br>
              <a:rPr lang="de-DE" sz="4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707" y="6060397"/>
            <a:ext cx="2500493" cy="714877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17</a:t>
            </a:fld>
            <a:endParaRPr lang="de-DE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26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9297497" y="6007306"/>
            <a:ext cx="2704003" cy="76796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800" b="1" dirty="0" smtClean="0">
                <a:cs typeface="Arial" pitchFamily="34" charset="0"/>
              </a:rPr>
              <a:t/>
            </a:r>
            <a:br>
              <a:rPr lang="de-DE" sz="4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707" y="6060397"/>
            <a:ext cx="2500493" cy="714877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18</a:t>
            </a:fld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79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9297497" y="6007306"/>
            <a:ext cx="2704003" cy="76796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800" b="1" dirty="0" smtClean="0">
                <a:cs typeface="Arial" pitchFamily="34" charset="0"/>
              </a:rPr>
              <a:t/>
            </a:r>
            <a:br>
              <a:rPr lang="de-DE" sz="4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707" y="6060397"/>
            <a:ext cx="2500493" cy="714877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19</a:t>
            </a:fld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02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9297497" y="6007306"/>
            <a:ext cx="2704003" cy="76796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0276" y="729463"/>
            <a:ext cx="11206974" cy="4541180"/>
          </a:xfrm>
        </p:spPr>
        <p:txBody>
          <a:bodyPr>
            <a:noAutofit/>
          </a:bodyPr>
          <a:lstStyle/>
          <a:p>
            <a:pPr algn="l"/>
            <a:r>
              <a:rPr lang="de-DE" sz="4800" b="1" dirty="0" smtClean="0">
                <a:cs typeface="Arial" pitchFamily="34" charset="0"/>
              </a:rPr>
              <a:t/>
            </a:r>
            <a:br>
              <a:rPr lang="de-DE" sz="4800" b="1" dirty="0" smtClean="0">
                <a:cs typeface="Arial" pitchFamily="34" charset="0"/>
              </a:rPr>
            </a:br>
            <a:r>
              <a:rPr lang="de-DE" sz="3600" b="1" dirty="0" smtClean="0">
                <a:cs typeface="Arial" pitchFamily="34" charset="0"/>
              </a:rPr>
              <a:t/>
            </a:r>
            <a:br>
              <a:rPr lang="de-DE" sz="3600" b="1" dirty="0" smtClean="0">
                <a:cs typeface="Arial" pitchFamily="34" charset="0"/>
              </a:rPr>
            </a:b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20</a:t>
            </a:fld>
            <a:endParaRPr lang="de-DE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844" y="0"/>
            <a:ext cx="4554940" cy="6858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215" y="0"/>
            <a:ext cx="45549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57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39476" y="2425699"/>
            <a:ext cx="11206974" cy="1778143"/>
          </a:xfrm>
        </p:spPr>
        <p:txBody>
          <a:bodyPr>
            <a:noAutofit/>
          </a:bodyPr>
          <a:lstStyle/>
          <a:p>
            <a:r>
              <a:rPr lang="de-DE" sz="4800" b="1" dirty="0" smtClean="0">
                <a:cs typeface="Arial" pitchFamily="34" charset="0"/>
              </a:rPr>
              <a:t>Vielen Dank</a:t>
            </a:r>
            <a:r>
              <a:rPr lang="de-DE" sz="3600" b="1" dirty="0">
                <a:cs typeface="Arial" pitchFamily="34" charset="0"/>
              </a:rPr>
              <a:t/>
            </a:r>
            <a:br>
              <a:rPr lang="de-DE" sz="3600" b="1" dirty="0">
                <a:cs typeface="Arial" pitchFamily="34" charset="0"/>
              </a:rPr>
            </a:br>
            <a:endParaRPr lang="de-DE" sz="4000" dirty="0">
              <a:latin typeface="Arial Black" panose="020B0A04020102020204" pitchFamily="34" charset="0"/>
              <a:cs typeface="Arial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0196E-5542-4A28-A22C-8B65FB111CC4}" type="slidenum">
              <a:rPr lang="de-DE" smtClean="0"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2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200</Words>
  <Application>Microsoft Office PowerPoint</Application>
  <PresentationFormat>Breitbild</PresentationFormat>
  <Paragraphs>58</Paragraphs>
  <Slides>21</Slides>
  <Notes>21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21</vt:i4>
      </vt:variant>
    </vt:vector>
  </HeadingPairs>
  <TitlesOfParts>
    <vt:vector size="26" baseType="lpstr">
      <vt:lpstr>Arial</vt:lpstr>
      <vt:lpstr>Arial Black</vt:lpstr>
      <vt:lpstr>Calibri</vt:lpstr>
      <vt:lpstr>Calibri Light</vt:lpstr>
      <vt:lpstr>Office</vt:lpstr>
      <vt:lpstr> Ersatzgeldverwendung (Beispiele)      </vt:lpstr>
      <vt:lpstr>I Flächenerwerb      </vt:lpstr>
      <vt:lpstr>Ia) Fläche „Östlich Sieben Quellen“  NSG „Sieben Quellen/Talaue Hohnerbach“  Größe: 34.722 qm  Nutzung: Intensivgrünland      </vt:lpstr>
      <vt:lpstr>PowerPoint-Präsentation</vt:lpstr>
      <vt:lpstr>    </vt:lpstr>
      <vt:lpstr>  </vt:lpstr>
      <vt:lpstr>Ib) Fläche „Roruper Holz“  NSG und FFH „Roruper Holz“  Größe: 14.399 qm  Nutzung: Intensivgrünland      </vt:lpstr>
      <vt:lpstr>PowerPoint-Präsentation</vt:lpstr>
      <vt:lpstr>  </vt:lpstr>
      <vt:lpstr>Ic) Fläche „Nonnenbachquelle“  NSG „Waldgebiet Hengwehr/Hanloer Mark“  Größe: 17.382 qm  Nutzung: Intensivgrünland      </vt:lpstr>
      <vt:lpstr>PowerPoint-Präsentation</vt:lpstr>
      <vt:lpstr>   </vt:lpstr>
      <vt:lpstr>II Artenschutz      </vt:lpstr>
      <vt:lpstr>   </vt:lpstr>
      <vt:lpstr>PowerPoint-Präsentation</vt:lpstr>
      <vt:lpstr>PowerPoint-Präsentation</vt:lpstr>
      <vt:lpstr>   </vt:lpstr>
      <vt:lpstr>   </vt:lpstr>
      <vt:lpstr>   </vt:lpstr>
      <vt:lpstr>   </vt:lpstr>
      <vt:lpstr>Vielen Dank </vt:lpstr>
    </vt:vector>
  </TitlesOfParts>
  <Company>Kreis Coesfeld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Flüchtlingssituation im Kreis Coesfeld</dc:title>
  <dc:creator>Huesing, Christoph</dc:creator>
  <cp:lastModifiedBy>Steinhoff, Christoph</cp:lastModifiedBy>
  <cp:revision>337</cp:revision>
  <dcterms:created xsi:type="dcterms:W3CDTF">2019-07-02T13:19:50Z</dcterms:created>
  <dcterms:modified xsi:type="dcterms:W3CDTF">2021-06-09T13:50:06Z</dcterms:modified>
</cp:coreProperties>
</file>