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omments/comment1.xml" ContentType="application/vnd.openxmlformats-officedocument.presentationml.comment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2.xml" ContentType="application/vnd.openxmlformats-officedocument.presentationml.notesSlid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omments/comment2.xml" ContentType="application/vnd.openxmlformats-officedocument.presentationml.comments+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3.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omments/comment3.xml" ContentType="application/vnd.openxmlformats-officedocument.presentationml.comments+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charts/chart18.xml" ContentType="application/vnd.openxmlformats-officedocument.drawingml.chart+xml"/>
  <Override PartName="/ppt/charts/style18.xml" ContentType="application/vnd.ms-office.chartstyle+xml"/>
  <Override PartName="/ppt/charts/colors18.xml" ContentType="application/vnd.ms-office.chartcolorstyle+xml"/>
  <Override PartName="/ppt/drawings/drawing1.xml" ContentType="application/vnd.openxmlformats-officedocument.drawingml.chartshapes+xml"/>
  <Override PartName="/ppt/charts/chart19.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20.xml" ContentType="application/vnd.openxmlformats-officedocument.drawingml.chart+xml"/>
  <Override PartName="/ppt/charts/style20.xml" ContentType="application/vnd.ms-office.chartstyle+xml"/>
  <Override PartName="/ppt/charts/colors20.xml" ContentType="application/vnd.ms-office.chartcolorstyle+xml"/>
  <Override PartName="/ppt/charts/chart21.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22.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23.xml" ContentType="application/vnd.openxmlformats-officedocument.drawingml.chart+xml"/>
  <Override PartName="/ppt/charts/style23.xml" ContentType="application/vnd.ms-office.chartstyle+xml"/>
  <Override PartName="/ppt/charts/colors23.xml" ContentType="application/vnd.ms-office.chartcolorstyle+xml"/>
  <Override PartName="/ppt/charts/chart24.xml" ContentType="application/vnd.openxmlformats-officedocument.drawingml.chart+xml"/>
  <Override PartName="/ppt/charts/style24.xml" ContentType="application/vnd.ms-office.chartstyle+xml"/>
  <Override PartName="/ppt/charts/colors2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ehmer, Nicole" initials="FN" lastIdx="3" clrIdx="0">
    <p:extLst>
      <p:ext uri="{19B8F6BF-5375-455C-9EA6-DF929625EA0E}">
        <p15:presenceInfo xmlns:p15="http://schemas.microsoft.com/office/powerpoint/2012/main" userId="S-1-5-21-1397511627-1299519851-604069369-1670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25" autoAdjust="0"/>
    <p:restoredTop sz="94660"/>
  </p:normalViewPr>
  <p:slideViewPr>
    <p:cSldViewPr snapToGrid="0">
      <p:cViewPr varScale="1">
        <p:scale>
          <a:sx n="87" d="100"/>
          <a:sy n="87" d="100"/>
        </p:scale>
        <p:origin x="90" y="4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Arbeitsblat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Arbeitsblat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Arbeitsblat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Arbeitsblat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Arbeitsblat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Arbeitsblat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Arbeitsblat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Arbeitsblat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Arbeitsblat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Arbeitsblat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Arbeitsblat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Arbeitsblat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Arbeitsblatt12.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Arbeitsblatt13.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Arbeitsblatt14.xlsx"/><Relationship Id="rId2" Type="http://schemas.microsoft.com/office/2011/relationships/chartColorStyle" Target="colors15.xml"/><Relationship Id="rId1" Type="http://schemas.microsoft.com/office/2011/relationships/chartStyle" Target="style15.xml"/></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Arbeitsblatt15.xlsx"/><Relationship Id="rId2" Type="http://schemas.microsoft.com/office/2011/relationships/chartColorStyle" Target="colors16.xml"/><Relationship Id="rId1" Type="http://schemas.microsoft.com/office/2011/relationships/chartStyle" Target="style1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Arbeitsblatt16.xlsx"/><Relationship Id="rId2" Type="http://schemas.microsoft.com/office/2011/relationships/chartColorStyle" Target="colors17.xml"/><Relationship Id="rId1" Type="http://schemas.microsoft.com/office/2011/relationships/chartStyle" Target="style1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Arbeitsblatt17.xlsx"/><Relationship Id="rId2" Type="http://schemas.microsoft.com/office/2011/relationships/chartColorStyle" Target="colors18.xml"/><Relationship Id="rId1" Type="http://schemas.microsoft.com/office/2011/relationships/chartStyle" Target="style18.xml"/><Relationship Id="rId4" Type="http://schemas.openxmlformats.org/officeDocument/2006/relationships/chartUserShapes" Target="../drawings/drawing1.xml"/></Relationships>
</file>

<file path=ppt/charts/_rels/chart19.xml.rels><?xml version="1.0" encoding="UTF-8" standalone="yes"?>
<Relationships xmlns="http://schemas.openxmlformats.org/package/2006/relationships"><Relationship Id="rId3" Type="http://schemas.openxmlformats.org/officeDocument/2006/relationships/package" Target="../embeddings/Microsoft_Excel-Arbeitsblatt18.xlsx"/><Relationship Id="rId2" Type="http://schemas.microsoft.com/office/2011/relationships/chartColorStyle" Target="colors19.xml"/><Relationship Id="rId1" Type="http://schemas.microsoft.com/office/2011/relationships/chartStyle" Target="style19.xml"/></Relationships>
</file>

<file path=ppt/charts/_rels/chart20.xml.rels><?xml version="1.0" encoding="UTF-8" standalone="yes"?>
<Relationships xmlns="http://schemas.openxmlformats.org/package/2006/relationships"><Relationship Id="rId3" Type="http://schemas.openxmlformats.org/officeDocument/2006/relationships/package" Target="../embeddings/Microsoft_Excel-Arbeitsblatt19.xlsx"/><Relationship Id="rId2" Type="http://schemas.microsoft.com/office/2011/relationships/chartColorStyle" Target="colors20.xml"/><Relationship Id="rId1" Type="http://schemas.microsoft.com/office/2011/relationships/chartStyle" Target="style20.xml"/></Relationships>
</file>

<file path=ppt/charts/_rels/chart21.xml.rels><?xml version="1.0" encoding="UTF-8" standalone="yes"?>
<Relationships xmlns="http://schemas.openxmlformats.org/package/2006/relationships"><Relationship Id="rId3" Type="http://schemas.openxmlformats.org/officeDocument/2006/relationships/package" Target="../embeddings/Microsoft_Excel-Arbeitsblatt20.xlsx"/><Relationship Id="rId2" Type="http://schemas.microsoft.com/office/2011/relationships/chartColorStyle" Target="colors21.xml"/><Relationship Id="rId1" Type="http://schemas.microsoft.com/office/2011/relationships/chartStyle" Target="style21.xml"/></Relationships>
</file>

<file path=ppt/charts/_rels/chart22.xml.rels><?xml version="1.0" encoding="UTF-8" standalone="yes"?>
<Relationships xmlns="http://schemas.openxmlformats.org/package/2006/relationships"><Relationship Id="rId3" Type="http://schemas.openxmlformats.org/officeDocument/2006/relationships/package" Target="../embeddings/Microsoft_Excel-Arbeitsblatt21.xlsx"/><Relationship Id="rId2" Type="http://schemas.microsoft.com/office/2011/relationships/chartColorStyle" Target="colors22.xml"/><Relationship Id="rId1" Type="http://schemas.microsoft.com/office/2011/relationships/chartStyle" Target="style22.xml"/></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Arbeitsblatt22.xlsx"/><Relationship Id="rId2" Type="http://schemas.microsoft.com/office/2011/relationships/chartColorStyle" Target="colors23.xml"/><Relationship Id="rId1" Type="http://schemas.microsoft.com/office/2011/relationships/chartStyle" Target="style23.xml"/></Relationships>
</file>

<file path=ppt/charts/_rels/chart24.xml.rels><?xml version="1.0" encoding="UTF-8" standalone="yes"?>
<Relationships xmlns="http://schemas.openxmlformats.org/package/2006/relationships"><Relationship Id="rId3" Type="http://schemas.openxmlformats.org/officeDocument/2006/relationships/package" Target="../embeddings/Microsoft_Excel-Arbeitsblatt23.xlsx"/><Relationship Id="rId2" Type="http://schemas.microsoft.com/office/2011/relationships/chartColorStyle" Target="colors24.xml"/><Relationship Id="rId1" Type="http://schemas.microsoft.com/office/2011/relationships/chartStyle" Target="style2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Tabelle1!$B$1</c:f>
              <c:strCache>
                <c:ptCount val="1"/>
                <c:pt idx="0">
                  <c:v>Stichtag: 30.09.2022</c:v>
                </c:pt>
              </c:strCache>
            </c:strRef>
          </c:tx>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2-BD05-46E6-9494-6932F10AF8CC}"/>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4-BD05-46E6-9494-6932F10AF8CC}"/>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BD05-46E6-9494-6932F10AF8CC}"/>
              </c:ext>
            </c:extLst>
          </c:dPt>
          <c:dPt>
            <c:idx val="3"/>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6-BD05-46E6-9494-6932F10AF8CC}"/>
              </c:ext>
            </c:extLst>
          </c:dPt>
          <c:dPt>
            <c:idx val="4"/>
            <c:bubble3D val="0"/>
            <c:spPr>
              <a:solidFill>
                <a:schemeClr val="accent5"/>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BD05-46E6-9494-6932F10AF8CC}"/>
              </c:ext>
            </c:extLst>
          </c:dPt>
          <c:dPt>
            <c:idx val="5"/>
            <c:bubble3D val="0"/>
            <c:spPr>
              <a:solidFill>
                <a:schemeClr val="accent6"/>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8-BD05-46E6-9494-6932F10AF8CC}"/>
              </c:ext>
            </c:extLst>
          </c:dPt>
          <c:dPt>
            <c:idx val="6"/>
            <c:bubble3D val="0"/>
            <c:spPr>
              <a:solidFill>
                <a:schemeClr val="accent1">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A-BD05-46E6-9494-6932F10AF8CC}"/>
              </c:ext>
            </c:extLst>
          </c:dPt>
          <c:dPt>
            <c:idx val="7"/>
            <c:bubble3D val="0"/>
            <c:spPr>
              <a:solidFill>
                <a:schemeClr val="accent2">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9-BD05-46E6-9494-6932F10AF8CC}"/>
              </c:ext>
            </c:extLst>
          </c:dPt>
          <c:dPt>
            <c:idx val="8"/>
            <c:bubble3D val="0"/>
            <c:spPr>
              <a:solidFill>
                <a:schemeClr val="accent3">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BD05-46E6-9494-6932F10AF8CC}"/>
              </c:ext>
            </c:extLst>
          </c:dPt>
          <c:dPt>
            <c:idx val="9"/>
            <c:bubble3D val="0"/>
            <c:spPr>
              <a:solidFill>
                <a:schemeClr val="accent4">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7A4D-40B4-96E4-C87A0ED4B3B8}"/>
              </c:ext>
            </c:extLst>
          </c:dPt>
          <c:dLbls>
            <c:dLbl>
              <c:idx val="0"/>
              <c:layout>
                <c:manualLayout>
                  <c:x val="3.018977947413062E-2"/>
                  <c:y val="-1.7355342821152191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BD05-46E6-9494-6932F10AF8CC}"/>
                </c:ext>
              </c:extLst>
            </c:dLbl>
            <c:dLbl>
              <c:idx val="1"/>
              <c:layout>
                <c:manualLayout>
                  <c:x val="3.4510178117048443E-2"/>
                  <c:y val="-1.9642224625323532E-2"/>
                </c:manualLayout>
              </c:layout>
              <c:numFmt formatCode="#,##0" sourceLinked="0"/>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BD05-46E6-9494-6932F10AF8CC}"/>
                </c:ext>
              </c:extLst>
            </c:dLbl>
            <c:dLbl>
              <c:idx val="2"/>
              <c:layout>
                <c:manualLayout>
                  <c:x val="1.7292196776929551E-2"/>
                  <c:y val="2.875268882784688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3"/>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BD05-46E6-9494-6932F10AF8CC}"/>
                </c:ext>
              </c:extLst>
            </c:dLbl>
            <c:dLbl>
              <c:idx val="3"/>
              <c:layout>
                <c:manualLayout>
                  <c:x val="-1.5235368956743003E-2"/>
                  <c:y val="1.1916462780992773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4"/>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BD05-46E6-9494-6932F10AF8CC}"/>
                </c:ext>
              </c:extLst>
            </c:dLbl>
            <c:dLbl>
              <c:idx val="4"/>
              <c:layout>
                <c:manualLayout>
                  <c:x val="-1.2685538592027241E-2"/>
                  <c:y val="6.1679423693586305E-3"/>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5"/>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7-BD05-46E6-9494-6932F10AF8CC}"/>
                </c:ext>
              </c:extLst>
            </c:dLbl>
            <c:dLbl>
              <c:idx val="5"/>
              <c:layout>
                <c:manualLayout>
                  <c:x val="-2.9244380831212891E-2"/>
                  <c:y val="1.731171167789895E-4"/>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6"/>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8-BD05-46E6-9494-6932F10AF8CC}"/>
                </c:ext>
              </c:extLst>
            </c:dLbl>
            <c:dLbl>
              <c:idx val="6"/>
              <c:layout>
                <c:manualLayout>
                  <c:x val="-2.078742578456319E-2"/>
                  <c:y val="7.5160508654684051E-3"/>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lumMod val="60000"/>
                        </a:schemeClr>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A-BD05-46E6-9494-6932F10AF8CC}"/>
                </c:ext>
              </c:extLst>
            </c:dLbl>
            <c:dLbl>
              <c:idx val="7"/>
              <c:layout>
                <c:manualLayout>
                  <c:x val="-4.4599978795589509E-2"/>
                  <c:y val="-1.1900042458263059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lumMod val="60000"/>
                        </a:schemeClr>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9-BD05-46E6-9494-6932F10AF8CC}"/>
                </c:ext>
              </c:extLst>
            </c:dLbl>
            <c:dLbl>
              <c:idx val="8"/>
              <c:layout>
                <c:manualLayout>
                  <c:x val="-7.3455258693808315E-3"/>
                  <c:y val="-4.4686735428722896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3">
                          <a:lumMod val="60000"/>
                        </a:schemeClr>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BD05-46E6-9494-6932F10AF8CC}"/>
                </c:ext>
              </c:extLst>
            </c:dLbl>
            <c:dLbl>
              <c:idx val="9"/>
              <c:layout>
                <c:manualLayout>
                  <c:x val="-8.0788804071247802E-3"/>
                  <c:y val="-3.8728504038226509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4">
                          <a:lumMod val="60000"/>
                        </a:schemeClr>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7A4D-40B4-96E4-C87A0ED4B3B8}"/>
                </c:ext>
              </c:extLst>
            </c:dLbl>
            <c:spPr>
              <a:noFill/>
              <a:ln>
                <a:noFill/>
              </a:ln>
              <a:effectLst/>
            </c:sp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Tabelle1!$A$2:$A$11</c:f>
              <c:strCache>
                <c:ptCount val="10"/>
                <c:pt idx="0">
                  <c:v>Syrien</c:v>
                </c:pt>
                <c:pt idx="1">
                  <c:v>Sonstige</c:v>
                </c:pt>
                <c:pt idx="2">
                  <c:v>Ukraine</c:v>
                </c:pt>
                <c:pt idx="3">
                  <c:v>Pakistan</c:v>
                </c:pt>
                <c:pt idx="4">
                  <c:v>Nigeria</c:v>
                </c:pt>
                <c:pt idx="5">
                  <c:v>Iran</c:v>
                </c:pt>
                <c:pt idx="6">
                  <c:v>Irak</c:v>
                </c:pt>
                <c:pt idx="7">
                  <c:v>Somalia</c:v>
                </c:pt>
                <c:pt idx="8">
                  <c:v>Afghanistan</c:v>
                </c:pt>
                <c:pt idx="9">
                  <c:v>Eritrea</c:v>
                </c:pt>
              </c:strCache>
            </c:strRef>
          </c:cat>
          <c:val>
            <c:numRef>
              <c:f>Tabelle1!$B$2:$B$11</c:f>
              <c:numCache>
                <c:formatCode>General</c:formatCode>
                <c:ptCount val="10"/>
                <c:pt idx="0">
                  <c:v>88</c:v>
                </c:pt>
                <c:pt idx="1">
                  <c:v>795</c:v>
                </c:pt>
                <c:pt idx="2" formatCode="#,##0">
                  <c:v>1082</c:v>
                </c:pt>
                <c:pt idx="3">
                  <c:v>29</c:v>
                </c:pt>
                <c:pt idx="4">
                  <c:v>78</c:v>
                </c:pt>
                <c:pt idx="5">
                  <c:v>101</c:v>
                </c:pt>
                <c:pt idx="6">
                  <c:v>201</c:v>
                </c:pt>
                <c:pt idx="7">
                  <c:v>17</c:v>
                </c:pt>
                <c:pt idx="8">
                  <c:v>162</c:v>
                </c:pt>
                <c:pt idx="9">
                  <c:v>3</c:v>
                </c:pt>
              </c:numCache>
            </c:numRef>
          </c:val>
          <c:extLst>
            <c:ext xmlns:c16="http://schemas.microsoft.com/office/drawing/2014/chart" uri="{C3380CC4-5D6E-409C-BE32-E72D297353CC}">
              <c16:uniqueId val="{00000000-BD05-46E6-9494-6932F10AF8CC}"/>
            </c:ext>
          </c:extLst>
        </c:ser>
        <c:dLbls>
          <c:dLblPos val="outEnd"/>
          <c:showLegendKey val="0"/>
          <c:showVal val="0"/>
          <c:showCatName val="1"/>
          <c:showSerName val="0"/>
          <c:showPercent val="0"/>
          <c:showBubbleSize val="0"/>
          <c:showLeaderLines val="1"/>
        </c:dLbls>
      </c:pie3DChart>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Tabelle1!$B$1</c:f>
              <c:strCache>
                <c:ptCount val="1"/>
                <c:pt idx="0">
                  <c:v>Stichtag: 30.09.2022</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Tabelle1!$A$2:$A$12</c:f>
              <c:strCache>
                <c:ptCount val="11"/>
                <c:pt idx="0">
                  <c:v>Ascheberg</c:v>
                </c:pt>
                <c:pt idx="1">
                  <c:v>Billerbeck</c:v>
                </c:pt>
                <c:pt idx="2">
                  <c:v>Coesfeld</c:v>
                </c:pt>
                <c:pt idx="3">
                  <c:v>Dülmen</c:v>
                </c:pt>
                <c:pt idx="4">
                  <c:v>Havixbeck</c:v>
                </c:pt>
                <c:pt idx="5">
                  <c:v>Lüdinghausen</c:v>
                </c:pt>
                <c:pt idx="6">
                  <c:v>Nordkirchen</c:v>
                </c:pt>
                <c:pt idx="7">
                  <c:v>Nottuln</c:v>
                </c:pt>
                <c:pt idx="8">
                  <c:v>Olfen</c:v>
                </c:pt>
                <c:pt idx="9">
                  <c:v>Rosendahl</c:v>
                </c:pt>
                <c:pt idx="10">
                  <c:v>Senden</c:v>
                </c:pt>
              </c:strCache>
            </c:strRef>
          </c:cat>
          <c:val>
            <c:numRef>
              <c:f>Tabelle1!$B$2:$B$12</c:f>
              <c:numCache>
                <c:formatCode>#,##0</c:formatCode>
                <c:ptCount val="11"/>
                <c:pt idx="0">
                  <c:v>212</c:v>
                </c:pt>
                <c:pt idx="1">
                  <c:v>160</c:v>
                </c:pt>
                <c:pt idx="2">
                  <c:v>352</c:v>
                </c:pt>
                <c:pt idx="3">
                  <c:v>527</c:v>
                </c:pt>
                <c:pt idx="4">
                  <c:v>124</c:v>
                </c:pt>
                <c:pt idx="5">
                  <c:v>239</c:v>
                </c:pt>
                <c:pt idx="6">
                  <c:v>141</c:v>
                </c:pt>
                <c:pt idx="7">
                  <c:v>167</c:v>
                </c:pt>
                <c:pt idx="8">
                  <c:v>192</c:v>
                </c:pt>
                <c:pt idx="9">
                  <c:v>206</c:v>
                </c:pt>
                <c:pt idx="10">
                  <c:v>236</c:v>
                </c:pt>
              </c:numCache>
            </c:numRef>
          </c:val>
          <c:extLst>
            <c:ext xmlns:c16="http://schemas.microsoft.com/office/drawing/2014/chart" uri="{C3380CC4-5D6E-409C-BE32-E72D297353CC}">
              <c16:uniqueId val="{00000000-F2BD-4FEC-9578-BC82ECCFECEC}"/>
            </c:ext>
          </c:extLst>
        </c:ser>
        <c:dLbls>
          <c:showLegendKey val="0"/>
          <c:showVal val="1"/>
          <c:showCatName val="0"/>
          <c:showSerName val="0"/>
          <c:showPercent val="0"/>
          <c:showBubbleSize val="0"/>
        </c:dLbls>
        <c:gapWidth val="100"/>
        <c:overlap val="-24"/>
        <c:axId val="537166080"/>
        <c:axId val="537168704"/>
      </c:barChart>
      <c:catAx>
        <c:axId val="537166080"/>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537168704"/>
        <c:crosses val="autoZero"/>
        <c:auto val="1"/>
        <c:lblAlgn val="ctr"/>
        <c:lblOffset val="100"/>
        <c:noMultiLvlLbl val="0"/>
      </c:catAx>
      <c:valAx>
        <c:axId val="537168704"/>
        <c:scaling>
          <c:orientation val="minMax"/>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5371660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lineChart>
        <c:grouping val="stacked"/>
        <c:varyColors val="0"/>
        <c:ser>
          <c:idx val="0"/>
          <c:order val="0"/>
          <c:tx>
            <c:strRef>
              <c:f>Tabelle1!$B$1</c:f>
              <c:strCache>
                <c:ptCount val="1"/>
                <c:pt idx="0">
                  <c:v>Bestand an Personen m SGB II mit Fluchhintergrund</c:v>
                </c:pt>
              </c:strCache>
            </c:strRef>
          </c:tx>
          <c:spPr>
            <a:ln w="25400" cap="rnd" cmpd="sng">
              <a:solidFill>
                <a:schemeClr val="bg1">
                  <a:lumMod val="50000"/>
                </a:schemeClr>
              </a:solidFill>
              <a:round/>
            </a:ln>
            <a:effectLst>
              <a:outerShdw dist="25400" dir="2700000" algn="tl" rotWithShape="0">
                <a:schemeClr val="bg1">
                  <a:lumMod val="50000"/>
                </a:schemeClr>
              </a:outerShdw>
            </a:effectLst>
          </c:spPr>
          <c:marker>
            <c:symbol val="none"/>
          </c:marker>
          <c:dPt>
            <c:idx val="3"/>
            <c:marker>
              <c:symbol val="none"/>
            </c:marker>
            <c:bubble3D val="0"/>
            <c:spPr>
              <a:ln w="25400" cap="rnd" cmpd="sng">
                <a:solidFill>
                  <a:schemeClr val="bg1">
                    <a:lumMod val="50000"/>
                  </a:schemeClr>
                </a:solidFill>
                <a:round/>
              </a:ln>
              <a:effectLst>
                <a:outerShdw dist="25400" dir="2700000" algn="tl" rotWithShape="0">
                  <a:schemeClr val="bg1">
                    <a:lumMod val="50000"/>
                  </a:schemeClr>
                </a:outerShdw>
              </a:effectLst>
            </c:spPr>
            <c:extLst>
              <c:ext xmlns:c16="http://schemas.microsoft.com/office/drawing/2014/chart" uri="{C3380CC4-5D6E-409C-BE32-E72D297353CC}">
                <c16:uniqueId val="{00000000-5886-42F5-AB02-C7D7899D4A82}"/>
              </c:ext>
            </c:extLst>
          </c:dPt>
          <c:dPt>
            <c:idx val="5"/>
            <c:marker>
              <c:symbol val="none"/>
            </c:marker>
            <c:bubble3D val="0"/>
            <c:extLst>
              <c:ext xmlns:c16="http://schemas.microsoft.com/office/drawing/2014/chart" uri="{C3380CC4-5D6E-409C-BE32-E72D297353CC}">
                <c16:uniqueId val="{00000002-21A0-4692-AB8C-14763032BFF4}"/>
              </c:ext>
            </c:extLst>
          </c:dPt>
          <c:dLbls>
            <c:spPr>
              <a:solidFill>
                <a:schemeClr val="bg1"/>
              </a:solidFill>
              <a:ln>
                <a:solidFill>
                  <a:schemeClr val="bg1"/>
                </a:solid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bg1">
                        <a:lumMod val="50000"/>
                      </a:schemeClr>
                    </a:solidFill>
                    <a:latin typeface="+mn-lt"/>
                    <a:ea typeface="+mn-ea"/>
                    <a:cs typeface="+mn-cs"/>
                  </a:defRPr>
                </a:pPr>
                <a:endParaRPr lang="de-DE"/>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accent1">
                          <a:lumMod val="60000"/>
                          <a:lumOff val="40000"/>
                        </a:schemeClr>
                      </a:solidFill>
                    </a:ln>
                    <a:effectLst/>
                  </c:spPr>
                </c15:leaderLines>
              </c:ext>
            </c:extLst>
          </c:dLbls>
          <c:cat>
            <c:strRef>
              <c:f>Tabelle1!$A$2:$A$9</c:f>
              <c:strCache>
                <c:ptCount val="8"/>
                <c:pt idx="0">
                  <c:v>Okt
2015</c:v>
                </c:pt>
                <c:pt idx="1">
                  <c:v>Dez 
2015</c:v>
                </c:pt>
                <c:pt idx="2">
                  <c:v>Dez 
2016</c:v>
                </c:pt>
                <c:pt idx="3">
                  <c:v>Dez 
2017</c:v>
                </c:pt>
                <c:pt idx="4">
                  <c:v>Dez 
2018</c:v>
                </c:pt>
                <c:pt idx="5">
                  <c:v>Dez 
2019</c:v>
                </c:pt>
                <c:pt idx="6">
                  <c:v>Dez 
2020</c:v>
                </c:pt>
                <c:pt idx="7">
                  <c:v>Dez
2021</c:v>
                </c:pt>
              </c:strCache>
            </c:strRef>
          </c:cat>
          <c:val>
            <c:numRef>
              <c:f>Tabelle1!$B$2:$B$9</c:f>
              <c:numCache>
                <c:formatCode>General</c:formatCode>
                <c:ptCount val="8"/>
                <c:pt idx="0">
                  <c:v>700</c:v>
                </c:pt>
                <c:pt idx="1">
                  <c:v>756</c:v>
                </c:pt>
                <c:pt idx="2">
                  <c:v>1725</c:v>
                </c:pt>
                <c:pt idx="3">
                  <c:v>2555</c:v>
                </c:pt>
                <c:pt idx="4">
                  <c:v>2455</c:v>
                </c:pt>
                <c:pt idx="5">
                  <c:v>2300</c:v>
                </c:pt>
                <c:pt idx="6">
                  <c:v>2202</c:v>
                </c:pt>
                <c:pt idx="7">
                  <c:v>2036</c:v>
                </c:pt>
              </c:numCache>
            </c:numRef>
          </c:val>
          <c:smooth val="1"/>
          <c:extLst>
            <c:ext xmlns:c16="http://schemas.microsoft.com/office/drawing/2014/chart" uri="{C3380CC4-5D6E-409C-BE32-E72D297353CC}">
              <c16:uniqueId val="{00000002-E7E4-4431-95CF-81D438896F1D}"/>
            </c:ext>
          </c:extLst>
        </c:ser>
        <c:dLbls>
          <c:dLblPos val="ctr"/>
          <c:showLegendKey val="0"/>
          <c:showVal val="1"/>
          <c:showCatName val="0"/>
          <c:showSerName val="0"/>
          <c:showPercent val="0"/>
          <c:showBubbleSize val="0"/>
        </c:dLbls>
        <c:dropLines>
          <c:spPr>
            <a:ln w="9525" cap="flat" cmpd="sng" algn="ctr">
              <a:solidFill>
                <a:schemeClr val="bg1">
                  <a:lumMod val="50000"/>
                </a:schemeClr>
              </a:solidFill>
              <a:round/>
            </a:ln>
            <a:effectLst/>
          </c:spPr>
        </c:dropLines>
        <c:smooth val="0"/>
        <c:axId val="485635632"/>
        <c:axId val="485629728"/>
      </c:lineChart>
      <c:catAx>
        <c:axId val="485635632"/>
        <c:scaling>
          <c:orientation val="minMax"/>
        </c:scaling>
        <c:delete val="0"/>
        <c:axPos val="b"/>
        <c:numFmt formatCode="General" sourceLinked="1"/>
        <c:majorTickMark val="none"/>
        <c:minorTickMark val="none"/>
        <c:tickLblPos val="low"/>
        <c:spPr>
          <a:noFill/>
          <a:ln>
            <a:noFill/>
          </a:ln>
          <a:effectLst/>
        </c:spPr>
        <c:txPr>
          <a:bodyPr rot="0" spcFirstLastPara="1" vertOverflow="ellipsis" wrap="square" anchor="ctr" anchorCtr="1"/>
          <a:lstStyle/>
          <a:p>
            <a:pPr>
              <a:defRPr sz="1197" b="0" i="0" u="none" strike="noStrike" kern="1200" spc="30" baseline="0">
                <a:solidFill>
                  <a:schemeClr val="bg1">
                    <a:lumMod val="50000"/>
                  </a:schemeClr>
                </a:solidFill>
                <a:latin typeface="+mn-lt"/>
                <a:ea typeface="+mn-ea"/>
                <a:cs typeface="+mn-cs"/>
              </a:defRPr>
            </a:pPr>
            <a:endParaRPr lang="de-DE"/>
          </a:p>
        </c:txPr>
        <c:crossAx val="485629728"/>
        <c:crosses val="autoZero"/>
        <c:auto val="0"/>
        <c:lblAlgn val="ctr"/>
        <c:lblOffset val="100"/>
        <c:tickLblSkip val="1"/>
        <c:tickMarkSkip val="12"/>
        <c:noMultiLvlLbl val="0"/>
      </c:catAx>
      <c:valAx>
        <c:axId val="485629728"/>
        <c:scaling>
          <c:orientation val="minMax"/>
          <c:max val="3300"/>
        </c:scaling>
        <c:delete val="1"/>
        <c:axPos val="l"/>
        <c:numFmt formatCode="General" sourceLinked="1"/>
        <c:majorTickMark val="out"/>
        <c:minorTickMark val="none"/>
        <c:tickLblPos val="nextTo"/>
        <c:crossAx val="485635632"/>
        <c:crosses val="autoZero"/>
        <c:crossBetween val="between"/>
      </c:valAx>
      <c:spPr>
        <a:noFill/>
        <a:ln>
          <a:noFill/>
        </a:ln>
        <a:effectLst/>
      </c:spPr>
    </c:plotArea>
    <c:plotVisOnly val="1"/>
    <c:dispBlanksAs val="zero"/>
    <c:showDLblsOverMax val="0"/>
  </c:chart>
  <c:spPr>
    <a:noFill/>
    <a:ln w="9525" cap="flat" cmpd="sng" algn="ctr">
      <a:noFill/>
      <a:round/>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plotArea>
      <c:layout>
        <c:manualLayout>
          <c:layoutTarget val="inner"/>
          <c:xMode val="edge"/>
          <c:yMode val="edge"/>
          <c:x val="1.8860446228587287E-2"/>
          <c:y val="3.9532391517259978E-2"/>
          <c:w val="0.95389668699678665"/>
          <c:h val="0.85729995180840179"/>
        </c:manualLayout>
      </c:layout>
      <c:lineChart>
        <c:grouping val="stacked"/>
        <c:varyColors val="0"/>
        <c:ser>
          <c:idx val="0"/>
          <c:order val="0"/>
          <c:tx>
            <c:strRef>
              <c:f>Tabelle1!$B$1</c:f>
              <c:strCache>
                <c:ptCount val="1"/>
                <c:pt idx="0">
                  <c:v>Bestand an Personen m SGB II mit Fluchhintergrund</c:v>
                </c:pt>
              </c:strCache>
            </c:strRef>
          </c:tx>
          <c:spPr>
            <a:ln w="25400" cap="rnd">
              <a:noFill/>
              <a:round/>
            </a:ln>
            <a:effectLst>
              <a:outerShdw dist="25400" dir="2700000" algn="tl" rotWithShape="0">
                <a:schemeClr val="accent1"/>
              </a:outerShdw>
            </a:effectLst>
          </c:spPr>
          <c:marker>
            <c:symbol val="none"/>
          </c:marker>
          <c:dLbls>
            <c:spPr>
              <a:solidFill>
                <a:schemeClr val="bg1">
                  <a:lumMod val="95000"/>
                </a:schemeClr>
              </a:solid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1"/>
                    </a:solidFill>
                    <a:latin typeface="+mn-lt"/>
                    <a:ea typeface="+mn-ea"/>
                    <a:cs typeface="+mn-cs"/>
                  </a:defRPr>
                </a:pPr>
                <a:endParaRPr lang="de-DE"/>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accent1">
                          <a:lumMod val="60000"/>
                          <a:lumOff val="40000"/>
                        </a:schemeClr>
                      </a:solidFill>
                    </a:ln>
                    <a:effectLst/>
                  </c:spPr>
                </c15:leaderLines>
              </c:ext>
            </c:extLst>
          </c:dLbls>
          <c:cat>
            <c:strRef>
              <c:f>Tabelle1!$A$2:$A$13</c:f>
              <c:strCache>
                <c:ptCount val="12"/>
                <c:pt idx="0">
                  <c:v>Jan</c:v>
                </c:pt>
                <c:pt idx="1">
                  <c:v>Feb</c:v>
                </c:pt>
                <c:pt idx="2">
                  <c:v>Mrz</c:v>
                </c:pt>
                <c:pt idx="3">
                  <c:v>Apr</c:v>
                </c:pt>
                <c:pt idx="4">
                  <c:v>Mai</c:v>
                </c:pt>
                <c:pt idx="5">
                  <c:v>Jun</c:v>
                </c:pt>
                <c:pt idx="6">
                  <c:v>Jul</c:v>
                </c:pt>
                <c:pt idx="7">
                  <c:v>Aug</c:v>
                </c:pt>
                <c:pt idx="8">
                  <c:v>Sep</c:v>
                </c:pt>
                <c:pt idx="9">
                  <c:v>Okt</c:v>
                </c:pt>
                <c:pt idx="10">
                  <c:v>Nov</c:v>
                </c:pt>
                <c:pt idx="11">
                  <c:v>Dez</c:v>
                </c:pt>
              </c:strCache>
            </c:strRef>
          </c:cat>
          <c:val>
            <c:numRef>
              <c:f>Tabelle1!$B$2:$B$13</c:f>
              <c:numCache>
                <c:formatCode>General</c:formatCode>
                <c:ptCount val="12"/>
                <c:pt idx="0">
                  <c:v>1997</c:v>
                </c:pt>
                <c:pt idx="1">
                  <c:v>1979</c:v>
                </c:pt>
                <c:pt idx="2">
                  <c:v>1970</c:v>
                </c:pt>
                <c:pt idx="3">
                  <c:v>1939</c:v>
                </c:pt>
                <c:pt idx="4">
                  <c:v>1927</c:v>
                </c:pt>
                <c:pt idx="5">
                  <c:v>2673</c:v>
                </c:pt>
                <c:pt idx="6">
                  <c:v>2745</c:v>
                </c:pt>
                <c:pt idx="7">
                  <c:v>2804</c:v>
                </c:pt>
                <c:pt idx="8">
                  <c:v>3015</c:v>
                </c:pt>
              </c:numCache>
            </c:numRef>
          </c:val>
          <c:smooth val="0"/>
          <c:extLst>
            <c:ext xmlns:c16="http://schemas.microsoft.com/office/drawing/2014/chart" uri="{C3380CC4-5D6E-409C-BE32-E72D297353CC}">
              <c16:uniqueId val="{00000000-D159-4649-A8EB-F5CF8F3668DF}"/>
            </c:ext>
          </c:extLst>
        </c:ser>
        <c:dLbls>
          <c:dLblPos val="ctr"/>
          <c:showLegendKey val="0"/>
          <c:showVal val="1"/>
          <c:showCatName val="0"/>
          <c:showSerName val="0"/>
          <c:showPercent val="0"/>
          <c:showBubbleSize val="0"/>
        </c:dLbls>
        <c:dropLines>
          <c:spPr>
            <a:ln w="9525" cap="flat" cmpd="sng" algn="ctr">
              <a:solidFill>
                <a:schemeClr val="accent1"/>
              </a:solidFill>
              <a:round/>
            </a:ln>
            <a:effectLst/>
          </c:spPr>
        </c:dropLines>
        <c:smooth val="0"/>
        <c:axId val="485635632"/>
        <c:axId val="485629728"/>
      </c:lineChart>
      <c:catAx>
        <c:axId val="485635632"/>
        <c:scaling>
          <c:orientation val="minMax"/>
        </c:scaling>
        <c:delete val="0"/>
        <c:axPos val="b"/>
        <c:numFmt formatCode="General" sourceLinked="1"/>
        <c:majorTickMark val="none"/>
        <c:minorTickMark val="none"/>
        <c:tickLblPos val="nextTo"/>
        <c:spPr>
          <a:solidFill>
            <a:schemeClr val="bg1"/>
          </a:solidFill>
          <a:ln>
            <a:noFill/>
          </a:ln>
          <a:effectLst/>
        </c:spPr>
        <c:txPr>
          <a:bodyPr rot="-60000000" spcFirstLastPara="1" vertOverflow="ellipsis" vert="horz" wrap="square" anchor="ctr" anchorCtr="1"/>
          <a:lstStyle/>
          <a:p>
            <a:pPr>
              <a:defRPr sz="1197" b="0" i="0" u="none" strike="noStrike" kern="1200" spc="30" baseline="0">
                <a:ln>
                  <a:noFill/>
                </a:ln>
                <a:solidFill>
                  <a:schemeClr val="accent1"/>
                </a:solidFill>
                <a:latin typeface="+mn-lt"/>
                <a:ea typeface="+mn-ea"/>
                <a:cs typeface="+mn-cs"/>
              </a:defRPr>
            </a:pPr>
            <a:endParaRPr lang="de-DE"/>
          </a:p>
        </c:txPr>
        <c:crossAx val="485629728"/>
        <c:crosses val="autoZero"/>
        <c:auto val="0"/>
        <c:lblAlgn val="ctr"/>
        <c:lblOffset val="100"/>
        <c:tickMarkSkip val="12"/>
        <c:noMultiLvlLbl val="0"/>
      </c:catAx>
      <c:valAx>
        <c:axId val="485629728"/>
        <c:scaling>
          <c:orientation val="minMax"/>
          <c:max val="3300"/>
          <c:min val="0"/>
        </c:scaling>
        <c:delete val="1"/>
        <c:axPos val="l"/>
        <c:numFmt formatCode="General" sourceLinked="1"/>
        <c:majorTickMark val="out"/>
        <c:minorTickMark val="none"/>
        <c:tickLblPos val="nextTo"/>
        <c:crossAx val="485635632"/>
        <c:crosses val="autoZero"/>
        <c:crossBetween val="between"/>
      </c:valAx>
      <c:spPr>
        <a:noFill/>
        <a:ln>
          <a:noFill/>
        </a:ln>
        <a:effectLst/>
      </c:spPr>
    </c:plotArea>
    <c:plotVisOnly val="1"/>
    <c:dispBlanksAs val="zero"/>
    <c:showDLblsOverMax val="0"/>
  </c:chart>
  <c:spPr>
    <a:noFill/>
    <a:ln w="9525" cap="flat" cmpd="sng" algn="ctr">
      <a:noFill/>
      <a:round/>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Tabelle1!$B$1</c:f>
              <c:strCache>
                <c:ptCount val="1"/>
                <c:pt idx="0">
                  <c:v>Personen</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invertIfNegative val="0"/>
          <c:dPt>
            <c:idx val="0"/>
            <c:invertIfNegative val="0"/>
            <c:bubble3D val="0"/>
            <c:extLst>
              <c:ext xmlns:c16="http://schemas.microsoft.com/office/drawing/2014/chart" uri="{C3380CC4-5D6E-409C-BE32-E72D297353CC}">
                <c16:uniqueId val="{00000002-BD05-46E6-9494-6932F10AF8CC}"/>
              </c:ext>
            </c:extLst>
          </c:dPt>
          <c:dPt>
            <c:idx val="1"/>
            <c:invertIfNegative val="0"/>
            <c:bubble3D val="0"/>
            <c:explosion val="27"/>
            <c:extLst>
              <c:ext xmlns:c16="http://schemas.microsoft.com/office/drawing/2014/chart" uri="{C3380CC4-5D6E-409C-BE32-E72D297353CC}">
                <c16:uniqueId val="{00000004-BD05-46E6-9494-6932F10AF8CC}"/>
              </c:ext>
            </c:extLst>
          </c:dPt>
          <c:dPt>
            <c:idx val="2"/>
            <c:invertIfNegative val="0"/>
            <c:bubble3D val="0"/>
            <c:explosion val="18"/>
            <c:extLst>
              <c:ext xmlns:c16="http://schemas.microsoft.com/office/drawing/2014/chart" uri="{C3380CC4-5D6E-409C-BE32-E72D297353CC}">
                <c16:uniqueId val="{00000005-BD05-46E6-9494-6932F10AF8CC}"/>
              </c:ext>
            </c:extLst>
          </c:dPt>
          <c:dPt>
            <c:idx val="3"/>
            <c:invertIfNegative val="0"/>
            <c:bubble3D val="0"/>
            <c:explosion val="8"/>
            <c:extLst>
              <c:ext xmlns:c16="http://schemas.microsoft.com/office/drawing/2014/chart" uri="{C3380CC4-5D6E-409C-BE32-E72D297353CC}">
                <c16:uniqueId val="{00000006-BD05-46E6-9494-6932F10AF8CC}"/>
              </c:ext>
            </c:extLst>
          </c:dPt>
          <c:dPt>
            <c:idx val="4"/>
            <c:invertIfNegative val="0"/>
            <c:bubble3D val="0"/>
            <c:extLst>
              <c:ext xmlns:c16="http://schemas.microsoft.com/office/drawing/2014/chart" uri="{C3380CC4-5D6E-409C-BE32-E72D297353CC}">
                <c16:uniqueId val="{00000007-BD05-46E6-9494-6932F10AF8CC}"/>
              </c:ext>
            </c:extLst>
          </c:dPt>
          <c:dPt>
            <c:idx val="5"/>
            <c:invertIfNegative val="0"/>
            <c:bubble3D val="0"/>
            <c:extLst>
              <c:ext xmlns:c16="http://schemas.microsoft.com/office/drawing/2014/chart" uri="{C3380CC4-5D6E-409C-BE32-E72D297353CC}">
                <c16:uniqueId val="{00000008-BD05-46E6-9494-6932F10AF8CC}"/>
              </c:ext>
            </c:extLst>
          </c:dPt>
          <c:dPt>
            <c:idx val="6"/>
            <c:invertIfNegative val="0"/>
            <c:bubble3D val="0"/>
            <c:extLst>
              <c:ext xmlns:c16="http://schemas.microsoft.com/office/drawing/2014/chart" uri="{C3380CC4-5D6E-409C-BE32-E72D297353CC}">
                <c16:uniqueId val="{0000000A-BD05-46E6-9494-6932F10AF8CC}"/>
              </c:ext>
            </c:extLst>
          </c:dPt>
          <c:dPt>
            <c:idx val="7"/>
            <c:invertIfNegative val="0"/>
            <c:bubble3D val="0"/>
            <c:explosion val="11"/>
            <c:extLst>
              <c:ext xmlns:c16="http://schemas.microsoft.com/office/drawing/2014/chart" uri="{C3380CC4-5D6E-409C-BE32-E72D297353CC}">
                <c16:uniqueId val="{00000009-BD05-46E6-9494-6932F10AF8CC}"/>
              </c:ext>
            </c:extLst>
          </c:dPt>
          <c:dPt>
            <c:idx val="8"/>
            <c:invertIfNegative val="0"/>
            <c:bubble3D val="0"/>
            <c:spPr>
              <a:solidFill>
                <a:schemeClr val="accent6">
                  <a:lumMod val="60000"/>
                  <a:lumOff val="40000"/>
                </a:schemeClr>
              </a:solidFill>
              <a:ln>
                <a:noFill/>
              </a:ln>
              <a:effectLst>
                <a:outerShdw blurRad="40000" dist="23000" dir="5400000" rotWithShape="0">
                  <a:srgbClr val="000000">
                    <a:alpha val="35000"/>
                  </a:srgbClr>
                </a:outerShdw>
              </a:effectLst>
            </c:spPr>
            <c:extLst>
              <c:ext xmlns:c16="http://schemas.microsoft.com/office/drawing/2014/chart" uri="{C3380CC4-5D6E-409C-BE32-E72D297353CC}">
                <c16:uniqueId val="{00000003-BD05-46E6-9494-6932F10AF8CC}"/>
              </c:ext>
            </c:extLst>
          </c:dPt>
          <c:dPt>
            <c:idx val="9"/>
            <c:invertIfNegative val="0"/>
            <c:bubble3D val="0"/>
            <c:extLst>
              <c:ext xmlns:c16="http://schemas.microsoft.com/office/drawing/2014/chart" uri="{C3380CC4-5D6E-409C-BE32-E72D297353CC}">
                <c16:uniqueId val="{00000000-2089-426F-AA7D-9F5D8D83D161}"/>
              </c:ext>
            </c:extLst>
          </c:dPt>
          <c:dPt>
            <c:idx val="10"/>
            <c:invertIfNegative val="0"/>
            <c:bubble3D val="0"/>
            <c:spPr>
              <a:solidFill>
                <a:schemeClr val="accent6">
                  <a:lumMod val="60000"/>
                  <a:lumOff val="40000"/>
                </a:schemeClr>
              </a:solidFill>
              <a:ln>
                <a:noFill/>
              </a:ln>
              <a:effectLst>
                <a:outerShdw blurRad="40000" dist="23000" dir="5400000" rotWithShape="0">
                  <a:srgbClr val="000000">
                    <a:alpha val="35000"/>
                  </a:srgbClr>
                </a:outerShdw>
              </a:effectLst>
            </c:spPr>
          </c:dPt>
          <c:dLbls>
            <c:dLbl>
              <c:idx val="0"/>
              <c:layout>
                <c:manualLayout>
                  <c:x val="-1.2044564890094228E-3"/>
                  <c:y val="-1.0976341231113346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BD05-46E6-9494-6932F10AF8CC}"/>
                </c:ext>
              </c:extLst>
            </c:dLbl>
            <c:dLbl>
              <c:idx val="1"/>
              <c:layout>
                <c:manualLayout>
                  <c:x val="-1.2044564890093567E-3"/>
                  <c:y val="-5.4881706155567736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BD05-46E6-9494-6932F10AF8CC}"/>
                </c:ext>
              </c:extLst>
            </c:dLbl>
            <c:dLbl>
              <c:idx val="2"/>
              <c:layout>
                <c:manualLayout>
                  <c:x val="0"/>
                  <c:y val="-1.0976341231113346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BD05-46E6-9494-6932F10AF8CC}"/>
                </c:ext>
              </c:extLst>
            </c:dLbl>
            <c:dLbl>
              <c:idx val="3"/>
              <c:layout>
                <c:manualLayout>
                  <c:x val="-2.4089129780186912E-3"/>
                  <c:y val="-8.23225592333501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6-BD05-46E6-9494-6932F10AF8CC}"/>
                </c:ext>
              </c:extLst>
            </c:dLbl>
            <c:dLbl>
              <c:idx val="5"/>
              <c:layout>
                <c:manualLayout>
                  <c:x val="0"/>
                  <c:y val="8.2322559233351106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8-BD05-46E6-9494-6932F10AF8CC}"/>
                </c:ext>
              </c:extLst>
            </c:dLbl>
            <c:dLbl>
              <c:idx val="6"/>
              <c:layout>
                <c:manualLayout>
                  <c:x val="-2.2081447211741992E-17"/>
                  <c:y val="-1.0976341231113396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A-BD05-46E6-9494-6932F10AF8CC}"/>
                </c:ext>
              </c:extLst>
            </c:dLbl>
            <c:dLbl>
              <c:idx val="7"/>
              <c:layout>
                <c:manualLayout>
                  <c:x val="-3.6133694670280477E-3"/>
                  <c:y val="-8.23225592333501E-3"/>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9-BD05-46E6-9494-6932F10AF8CC}"/>
                </c:ext>
              </c:extLst>
            </c:dLbl>
            <c:dLbl>
              <c:idx val="9"/>
              <c:layout>
                <c:manualLayout>
                  <c:x val="0"/>
                  <c:y val="-1.0976341231113346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2089-426F-AA7D-9F5D8D83D161}"/>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Tabelle1!$A$2:$A$12</c:f>
              <c:strCache>
                <c:ptCount val="10"/>
                <c:pt idx="0">
                  <c:v>Eritrea</c:v>
                </c:pt>
                <c:pt idx="1">
                  <c:v>Nigeria</c:v>
                </c:pt>
                <c:pt idx="2">
                  <c:v>Somalia</c:v>
                </c:pt>
                <c:pt idx="3">
                  <c:v>Afghanistan</c:v>
                </c:pt>
                <c:pt idx="4">
                  <c:v>Irak</c:v>
                </c:pt>
                <c:pt idx="5">
                  <c:v>Iran</c:v>
                </c:pt>
                <c:pt idx="6">
                  <c:v>Pakistan</c:v>
                </c:pt>
                <c:pt idx="7">
                  <c:v>Syrien</c:v>
                </c:pt>
                <c:pt idx="8">
                  <c:v>Ukraine</c:v>
                </c:pt>
                <c:pt idx="9">
                  <c:v>Sonstige</c:v>
                </c:pt>
              </c:strCache>
            </c:strRef>
          </c:cat>
          <c:val>
            <c:numRef>
              <c:f>Tabelle1!$B$2:$B$12</c:f>
              <c:numCache>
                <c:formatCode>#,##0</c:formatCode>
                <c:ptCount val="11"/>
                <c:pt idx="0">
                  <c:v>53</c:v>
                </c:pt>
                <c:pt idx="1">
                  <c:v>32</c:v>
                </c:pt>
                <c:pt idx="2">
                  <c:v>10</c:v>
                </c:pt>
                <c:pt idx="3">
                  <c:v>264</c:v>
                </c:pt>
                <c:pt idx="4">
                  <c:v>228</c:v>
                </c:pt>
                <c:pt idx="5">
                  <c:v>79</c:v>
                </c:pt>
                <c:pt idx="6">
                  <c:v>27</c:v>
                </c:pt>
                <c:pt idx="7">
                  <c:v>789</c:v>
                </c:pt>
                <c:pt idx="8">
                  <c:v>1008</c:v>
                </c:pt>
                <c:pt idx="9">
                  <c:v>525</c:v>
                </c:pt>
              </c:numCache>
            </c:numRef>
          </c:val>
          <c:extLst>
            <c:ext xmlns:c16="http://schemas.microsoft.com/office/drawing/2014/chart" uri="{C3380CC4-5D6E-409C-BE32-E72D297353CC}">
              <c16:uniqueId val="{00000000-BD05-46E6-9494-6932F10AF8CC}"/>
            </c:ext>
          </c:extLst>
        </c:ser>
        <c:dLbls>
          <c:showLegendKey val="0"/>
          <c:showVal val="0"/>
          <c:showCatName val="0"/>
          <c:showSerName val="0"/>
          <c:showPercent val="0"/>
          <c:showBubbleSize val="0"/>
        </c:dLbls>
        <c:gapWidth val="100"/>
        <c:axId val="447277768"/>
        <c:axId val="447269568"/>
      </c:barChart>
      <c:valAx>
        <c:axId val="447269568"/>
        <c:scaling>
          <c:orientation val="minMax"/>
        </c:scaling>
        <c:delete val="0"/>
        <c:axPos val="t"/>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447277768"/>
        <c:crosses val="autoZero"/>
        <c:crossBetween val="between"/>
      </c:valAx>
      <c:catAx>
        <c:axId val="447277768"/>
        <c:scaling>
          <c:orientation val="maxMin"/>
        </c:scaling>
        <c:delete val="0"/>
        <c:axPos val="l"/>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447269568"/>
        <c:crosses val="autoZero"/>
        <c:auto val="1"/>
        <c:lblAlgn val="ctr"/>
        <c:lblOffset val="100"/>
        <c:noMultiLvlLbl val="0"/>
      </c:cat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Tabelle1!$B$1</c:f>
              <c:strCache>
                <c:ptCount val="1"/>
                <c:pt idx="0">
                  <c:v>männlich</c:v>
                </c:pt>
              </c:strCache>
            </c:strRef>
          </c:tx>
          <c:spPr>
            <a:solidFill>
              <a:schemeClr val="accent1">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Tabelle1!$A$2</c:f>
              <c:strCache>
                <c:ptCount val="1"/>
                <c:pt idx="0">
                  <c:v>männlich</c:v>
                </c:pt>
              </c:strCache>
            </c:strRef>
          </c:cat>
          <c:val>
            <c:numRef>
              <c:f>Tabelle1!$B$2</c:f>
              <c:numCache>
                <c:formatCode>#,##0</c:formatCode>
                <c:ptCount val="1"/>
                <c:pt idx="0">
                  <c:v>1362</c:v>
                </c:pt>
              </c:numCache>
            </c:numRef>
          </c:val>
          <c:extLst>
            <c:ext xmlns:c16="http://schemas.microsoft.com/office/drawing/2014/chart" uri="{C3380CC4-5D6E-409C-BE32-E72D297353CC}">
              <c16:uniqueId val="{00000000-D7B4-4B52-A55D-0B994100AD7B}"/>
            </c:ext>
          </c:extLst>
        </c:ser>
        <c:ser>
          <c:idx val="1"/>
          <c:order val="1"/>
          <c:tx>
            <c:strRef>
              <c:f>Tabelle1!$C$1</c:f>
              <c:strCache>
                <c:ptCount val="1"/>
                <c:pt idx="0">
                  <c:v>weiblich</c:v>
                </c:pt>
              </c:strCache>
            </c:strRef>
          </c:tx>
          <c:spPr>
            <a:solidFill>
              <a:schemeClr val="accent2">
                <a:alpha val="70000"/>
              </a:schemeClr>
            </a:solidFill>
            <a:ln>
              <a:noFill/>
            </a:ln>
            <a:effectLst/>
          </c:spPr>
          <c:invertIfNegative val="0"/>
          <c:dLbls>
            <c:dLbl>
              <c:idx val="0"/>
              <c:layout>
                <c:manualLayout>
                  <c:x val="-5.9084194977843431E-3"/>
                  <c:y val="-6.3374012463223691E-3"/>
                </c:manualLayout>
              </c:layout>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8D7B-4C71-B7E4-9E19E1C793F4}"/>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Tabelle1!$A$2</c:f>
              <c:strCache>
                <c:ptCount val="1"/>
                <c:pt idx="0">
                  <c:v>männlich</c:v>
                </c:pt>
              </c:strCache>
            </c:strRef>
          </c:cat>
          <c:val>
            <c:numRef>
              <c:f>Tabelle1!$C$2</c:f>
              <c:numCache>
                <c:formatCode>#,##0</c:formatCode>
                <c:ptCount val="1"/>
                <c:pt idx="0">
                  <c:v>1653</c:v>
                </c:pt>
              </c:numCache>
            </c:numRef>
          </c:val>
          <c:extLst>
            <c:ext xmlns:c16="http://schemas.microsoft.com/office/drawing/2014/chart" uri="{C3380CC4-5D6E-409C-BE32-E72D297353CC}">
              <c16:uniqueId val="{00000001-D7B4-4B52-A55D-0B994100AD7B}"/>
            </c:ext>
          </c:extLst>
        </c:ser>
        <c:dLbls>
          <c:dLblPos val="outEnd"/>
          <c:showLegendKey val="0"/>
          <c:showVal val="1"/>
          <c:showCatName val="0"/>
          <c:showSerName val="0"/>
          <c:showPercent val="0"/>
          <c:showBubbleSize val="0"/>
        </c:dLbls>
        <c:gapWidth val="80"/>
        <c:overlap val="25"/>
        <c:axId val="573391648"/>
        <c:axId val="573396240"/>
      </c:barChart>
      <c:catAx>
        <c:axId val="573391648"/>
        <c:scaling>
          <c:orientation val="minMax"/>
        </c:scaling>
        <c:delete val="1"/>
        <c:axPos val="b"/>
        <c:numFmt formatCode="General" sourceLinked="1"/>
        <c:majorTickMark val="none"/>
        <c:minorTickMark val="none"/>
        <c:tickLblPos val="nextTo"/>
        <c:crossAx val="573396240"/>
        <c:crosses val="autoZero"/>
        <c:auto val="0"/>
        <c:lblAlgn val="ctr"/>
        <c:lblOffset val="100"/>
        <c:noMultiLvlLbl val="0"/>
      </c:catAx>
      <c:valAx>
        <c:axId val="573396240"/>
        <c:scaling>
          <c:orientation val="minMax"/>
        </c:scaling>
        <c:delete val="0"/>
        <c:axPos val="l"/>
        <c:majorGridlines>
          <c:spPr>
            <a:ln w="9525" cap="flat" cmpd="sng" algn="ctr">
              <a:solidFill>
                <a:schemeClr val="tx1">
                  <a:lumMod val="5000"/>
                  <a:lumOff val="9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de-DE"/>
          </a:p>
        </c:txPr>
        <c:crossAx val="57339164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Tabelle1!$B$1</c:f>
              <c:strCache>
                <c:ptCount val="1"/>
                <c:pt idx="0">
                  <c:v>davon männlich</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dLbl>
              <c:idx val="1"/>
              <c:layout>
                <c:manualLayout>
                  <c:x val="-1.1055831951354543E-3"/>
                  <c:y val="5.8394160583941602E-3"/>
                </c:manualLayout>
              </c:layout>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7-97D0-4C3D-A8A1-85CBACACEAE4}"/>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Tabelle1!$A$2:$A$12</c:f>
              <c:strCache>
                <c:ptCount val="11"/>
                <c:pt idx="0">
                  <c:v>Ascheberg
 (115)</c:v>
                </c:pt>
                <c:pt idx="1">
                  <c:v>Billerbeck
 (158)</c:v>
                </c:pt>
                <c:pt idx="2">
                  <c:v>Coesfeld
 (541)</c:v>
                </c:pt>
                <c:pt idx="3">
                  <c:v>Dülmen
 (703)</c:v>
                </c:pt>
                <c:pt idx="4">
                  <c:v>Havixbeck
 (133)</c:v>
                </c:pt>
                <c:pt idx="5">
                  <c:v>Lüdinghausen
 (381)</c:v>
                </c:pt>
                <c:pt idx="6">
                  <c:v>Nordkirchen
 (85)</c:v>
                </c:pt>
                <c:pt idx="7">
                  <c:v>Nottuln
 (296)</c:v>
                </c:pt>
                <c:pt idx="8">
                  <c:v>Olfen
 (122)</c:v>
                </c:pt>
                <c:pt idx="9">
                  <c:v>Rosendahl
 (138)</c:v>
                </c:pt>
                <c:pt idx="10">
                  <c:v>Senden
 (343)</c:v>
                </c:pt>
              </c:strCache>
            </c:strRef>
          </c:cat>
          <c:val>
            <c:numRef>
              <c:f>Tabelle1!$B$2:$B$12</c:f>
              <c:numCache>
                <c:formatCode>General</c:formatCode>
                <c:ptCount val="11"/>
                <c:pt idx="0">
                  <c:v>49</c:v>
                </c:pt>
                <c:pt idx="1">
                  <c:v>79</c:v>
                </c:pt>
                <c:pt idx="2">
                  <c:v>247</c:v>
                </c:pt>
                <c:pt idx="3">
                  <c:v>324</c:v>
                </c:pt>
                <c:pt idx="4">
                  <c:v>66</c:v>
                </c:pt>
                <c:pt idx="5">
                  <c:v>159</c:v>
                </c:pt>
                <c:pt idx="6">
                  <c:v>36</c:v>
                </c:pt>
                <c:pt idx="7">
                  <c:v>114</c:v>
                </c:pt>
                <c:pt idx="8">
                  <c:v>50</c:v>
                </c:pt>
                <c:pt idx="9">
                  <c:v>65</c:v>
                </c:pt>
                <c:pt idx="10">
                  <c:v>173</c:v>
                </c:pt>
              </c:numCache>
            </c:numRef>
          </c:val>
          <c:extLst>
            <c:ext xmlns:c16="http://schemas.microsoft.com/office/drawing/2014/chart" uri="{C3380CC4-5D6E-409C-BE32-E72D297353CC}">
              <c16:uniqueId val="{00000000-97D0-4C3D-A8A1-85CBACACEAE4}"/>
            </c:ext>
          </c:extLst>
        </c:ser>
        <c:ser>
          <c:idx val="1"/>
          <c:order val="1"/>
          <c:tx>
            <c:strRef>
              <c:f>Tabelle1!$C$1</c:f>
              <c:strCache>
                <c:ptCount val="1"/>
                <c:pt idx="0">
                  <c:v>davon weiblich</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Tabelle1!$A$2:$A$12</c:f>
              <c:strCache>
                <c:ptCount val="11"/>
                <c:pt idx="0">
                  <c:v>Ascheberg
 (115)</c:v>
                </c:pt>
                <c:pt idx="1">
                  <c:v>Billerbeck
 (158)</c:v>
                </c:pt>
                <c:pt idx="2">
                  <c:v>Coesfeld
 (541)</c:v>
                </c:pt>
                <c:pt idx="3">
                  <c:v>Dülmen
 (703)</c:v>
                </c:pt>
                <c:pt idx="4">
                  <c:v>Havixbeck
 (133)</c:v>
                </c:pt>
                <c:pt idx="5">
                  <c:v>Lüdinghausen
 (381)</c:v>
                </c:pt>
                <c:pt idx="6">
                  <c:v>Nordkirchen
 (85)</c:v>
                </c:pt>
                <c:pt idx="7">
                  <c:v>Nottuln
 (296)</c:v>
                </c:pt>
                <c:pt idx="8">
                  <c:v>Olfen
 (122)</c:v>
                </c:pt>
                <c:pt idx="9">
                  <c:v>Rosendahl
 (138)</c:v>
                </c:pt>
                <c:pt idx="10">
                  <c:v>Senden
 (343)</c:v>
                </c:pt>
              </c:strCache>
            </c:strRef>
          </c:cat>
          <c:val>
            <c:numRef>
              <c:f>Tabelle1!$C$2:$C$12</c:f>
              <c:numCache>
                <c:formatCode>General</c:formatCode>
                <c:ptCount val="11"/>
                <c:pt idx="0">
                  <c:v>66</c:v>
                </c:pt>
                <c:pt idx="1">
                  <c:v>79</c:v>
                </c:pt>
                <c:pt idx="2">
                  <c:v>294</c:v>
                </c:pt>
                <c:pt idx="3">
                  <c:v>379</c:v>
                </c:pt>
                <c:pt idx="4">
                  <c:v>67</c:v>
                </c:pt>
                <c:pt idx="5">
                  <c:v>222</c:v>
                </c:pt>
                <c:pt idx="6">
                  <c:v>49</c:v>
                </c:pt>
                <c:pt idx="7">
                  <c:v>182</c:v>
                </c:pt>
                <c:pt idx="8">
                  <c:v>72</c:v>
                </c:pt>
                <c:pt idx="9">
                  <c:v>73</c:v>
                </c:pt>
                <c:pt idx="10">
                  <c:v>170</c:v>
                </c:pt>
              </c:numCache>
            </c:numRef>
          </c:val>
          <c:extLst>
            <c:ext xmlns:c16="http://schemas.microsoft.com/office/drawing/2014/chart" uri="{C3380CC4-5D6E-409C-BE32-E72D297353CC}">
              <c16:uniqueId val="{00000001-97D0-4C3D-A8A1-85CBACACEAE4}"/>
            </c:ext>
          </c:extLst>
        </c:ser>
        <c:dLbls>
          <c:dLblPos val="outEnd"/>
          <c:showLegendKey val="0"/>
          <c:showVal val="1"/>
          <c:showCatName val="0"/>
          <c:showSerName val="0"/>
          <c:showPercent val="0"/>
          <c:showBubbleSize val="0"/>
        </c:dLbls>
        <c:gapWidth val="100"/>
        <c:overlap val="-24"/>
        <c:axId val="607449728"/>
        <c:axId val="607451696"/>
      </c:barChart>
      <c:catAx>
        <c:axId val="607449728"/>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607451696"/>
        <c:crosses val="autoZero"/>
        <c:auto val="1"/>
        <c:lblAlgn val="ctr"/>
        <c:lblOffset val="100"/>
        <c:noMultiLvlLbl val="0"/>
      </c:catAx>
      <c:valAx>
        <c:axId val="607451696"/>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60744972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Tabelle1!$B$1</c:f>
              <c:strCache>
                <c:ptCount val="1"/>
                <c:pt idx="0">
                  <c:v>männlich</c:v>
                </c:pt>
              </c:strCache>
            </c:strRef>
          </c:tx>
          <c:spPr>
            <a:solidFill>
              <a:schemeClr val="accent1">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Tabelle1!$A$2</c:f>
              <c:strCache>
                <c:ptCount val="1"/>
                <c:pt idx="0">
                  <c:v>männlich</c:v>
                </c:pt>
              </c:strCache>
            </c:strRef>
          </c:cat>
          <c:val>
            <c:numRef>
              <c:f>Tabelle1!$B$2</c:f>
              <c:numCache>
                <c:formatCode>#,##0</c:formatCode>
                <c:ptCount val="1"/>
                <c:pt idx="0">
                  <c:v>852</c:v>
                </c:pt>
              </c:numCache>
            </c:numRef>
          </c:val>
          <c:extLst>
            <c:ext xmlns:c16="http://schemas.microsoft.com/office/drawing/2014/chart" uri="{C3380CC4-5D6E-409C-BE32-E72D297353CC}">
              <c16:uniqueId val="{00000000-F34E-4A72-9417-4516517E021C}"/>
            </c:ext>
          </c:extLst>
        </c:ser>
        <c:ser>
          <c:idx val="1"/>
          <c:order val="1"/>
          <c:tx>
            <c:strRef>
              <c:f>Tabelle1!$C$1</c:f>
              <c:strCache>
                <c:ptCount val="1"/>
                <c:pt idx="0">
                  <c:v>weiblich</c:v>
                </c:pt>
              </c:strCache>
            </c:strRef>
          </c:tx>
          <c:spPr>
            <a:solidFill>
              <a:schemeClr val="accent2">
                <a:alpha val="7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Tabelle1!$A$2</c:f>
              <c:strCache>
                <c:ptCount val="1"/>
                <c:pt idx="0">
                  <c:v>männlich</c:v>
                </c:pt>
              </c:strCache>
            </c:strRef>
          </c:cat>
          <c:val>
            <c:numRef>
              <c:f>Tabelle1!$C$2</c:f>
              <c:numCache>
                <c:formatCode>#,##0</c:formatCode>
                <c:ptCount val="1"/>
                <c:pt idx="0">
                  <c:v>1147</c:v>
                </c:pt>
              </c:numCache>
            </c:numRef>
          </c:val>
          <c:extLst>
            <c:ext xmlns:c16="http://schemas.microsoft.com/office/drawing/2014/chart" uri="{C3380CC4-5D6E-409C-BE32-E72D297353CC}">
              <c16:uniqueId val="{00000003-F34E-4A72-9417-4516517E021C}"/>
            </c:ext>
          </c:extLst>
        </c:ser>
        <c:dLbls>
          <c:dLblPos val="outEnd"/>
          <c:showLegendKey val="0"/>
          <c:showVal val="1"/>
          <c:showCatName val="0"/>
          <c:showSerName val="0"/>
          <c:showPercent val="0"/>
          <c:showBubbleSize val="0"/>
        </c:dLbls>
        <c:gapWidth val="80"/>
        <c:overlap val="25"/>
        <c:axId val="573391648"/>
        <c:axId val="573396240"/>
      </c:barChart>
      <c:catAx>
        <c:axId val="573391648"/>
        <c:scaling>
          <c:orientation val="minMax"/>
        </c:scaling>
        <c:delete val="1"/>
        <c:axPos val="b"/>
        <c:numFmt formatCode="General" sourceLinked="1"/>
        <c:majorTickMark val="none"/>
        <c:minorTickMark val="none"/>
        <c:tickLblPos val="nextTo"/>
        <c:crossAx val="573396240"/>
        <c:crosses val="autoZero"/>
        <c:auto val="0"/>
        <c:lblAlgn val="ctr"/>
        <c:lblOffset val="100"/>
        <c:noMultiLvlLbl val="0"/>
      </c:catAx>
      <c:valAx>
        <c:axId val="573396240"/>
        <c:scaling>
          <c:orientation val="minMax"/>
        </c:scaling>
        <c:delete val="0"/>
        <c:axPos val="l"/>
        <c:majorGridlines>
          <c:spPr>
            <a:ln w="9525" cap="flat" cmpd="sng" algn="ctr">
              <a:solidFill>
                <a:schemeClr val="tx1">
                  <a:lumMod val="5000"/>
                  <a:lumOff val="9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spc="20" baseline="0">
                <a:solidFill>
                  <a:schemeClr val="tx1">
                    <a:lumMod val="65000"/>
                    <a:lumOff val="35000"/>
                  </a:schemeClr>
                </a:solidFill>
                <a:latin typeface="+mn-lt"/>
                <a:ea typeface="+mn-ea"/>
                <a:cs typeface="+mn-cs"/>
              </a:defRPr>
            </a:pPr>
            <a:endParaRPr lang="de-DE"/>
          </a:p>
        </c:txPr>
        <c:crossAx val="57339164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Tabelle1!$B$1</c:f>
              <c:strCache>
                <c:ptCount val="1"/>
                <c:pt idx="0">
                  <c:v>Stichtag: 30.09.2022</c:v>
                </c:pt>
              </c:strCache>
            </c:strRef>
          </c:tx>
          <c:dPt>
            <c:idx val="0"/>
            <c:bubble3D val="0"/>
            <c:spPr>
              <a:solidFill>
                <a:schemeClr val="accent1"/>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1-ABBE-4C42-A3C5-E9E1125E97CB}"/>
              </c:ext>
            </c:extLst>
          </c:dPt>
          <c:dPt>
            <c:idx val="1"/>
            <c:bubble3D val="0"/>
            <c:spPr>
              <a:solidFill>
                <a:schemeClr val="accent2"/>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3-ABBE-4C42-A3C5-E9E1125E97CB}"/>
              </c:ext>
            </c:extLst>
          </c:dPt>
          <c:dPt>
            <c:idx val="2"/>
            <c:bubble3D val="0"/>
            <c:spPr>
              <a:solidFill>
                <a:schemeClr val="accent3"/>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5-ABBE-4C42-A3C5-E9E1125E97CB}"/>
              </c:ext>
            </c:extLst>
          </c:dPt>
          <c:dPt>
            <c:idx val="3"/>
            <c:bubble3D val="0"/>
            <c:spPr>
              <a:solidFill>
                <a:schemeClr val="accent4"/>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7-ABBE-4C42-A3C5-E9E1125E97CB}"/>
              </c:ext>
            </c:extLst>
          </c:dPt>
          <c:dPt>
            <c:idx val="4"/>
            <c:bubble3D val="0"/>
            <c:spPr>
              <a:solidFill>
                <a:schemeClr val="accent5"/>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9-ABBE-4C42-A3C5-E9E1125E97CB}"/>
              </c:ext>
            </c:extLst>
          </c:dPt>
          <c:dPt>
            <c:idx val="5"/>
            <c:bubble3D val="0"/>
            <c:spPr>
              <a:solidFill>
                <a:schemeClr val="accent6"/>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B-ABBE-4C42-A3C5-E9E1125E97CB}"/>
              </c:ext>
            </c:extLst>
          </c:dPt>
          <c:dPt>
            <c:idx val="6"/>
            <c:bubble3D val="0"/>
            <c:spPr>
              <a:solidFill>
                <a:schemeClr val="accent1">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D-ABBE-4C42-A3C5-E9E1125E97CB}"/>
              </c:ext>
            </c:extLst>
          </c:dPt>
          <c:dPt>
            <c:idx val="7"/>
            <c:bubble3D val="0"/>
            <c:spPr>
              <a:solidFill>
                <a:schemeClr val="accent2">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F-ABBE-4C42-A3C5-E9E1125E97CB}"/>
              </c:ext>
            </c:extLst>
          </c:dPt>
          <c:dPt>
            <c:idx val="8"/>
            <c:bubble3D val="0"/>
            <c:spPr>
              <a:solidFill>
                <a:schemeClr val="accent3">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11-ABBE-4C42-A3C5-E9E1125E97CB}"/>
              </c:ext>
            </c:extLst>
          </c:dPt>
          <c:dPt>
            <c:idx val="9"/>
            <c:bubble3D val="0"/>
            <c:spPr>
              <a:solidFill>
                <a:schemeClr val="accent4">
                  <a:lumMod val="60000"/>
                </a:schemeClr>
              </a:solidFill>
              <a:ln>
                <a:noFill/>
              </a:ln>
              <a:effectLst>
                <a:outerShdw blurRad="88900" sx="102000" sy="102000" algn="ctr" rotWithShape="0">
                  <a:prstClr val="black">
                    <a:alpha val="10000"/>
                  </a:prstClr>
                </a:outerShdw>
              </a:effectLst>
              <a:scene3d>
                <a:camera prst="orthographicFront"/>
                <a:lightRig rig="threePt" dir="t"/>
              </a:scene3d>
              <a:sp3d>
                <a:bevelT w="127000" h="127000"/>
                <a:bevelB w="127000" h="127000"/>
              </a:sp3d>
            </c:spPr>
            <c:extLst>
              <c:ext xmlns:c16="http://schemas.microsoft.com/office/drawing/2014/chart" uri="{C3380CC4-5D6E-409C-BE32-E72D297353CC}">
                <c16:uniqueId val="{00000000-1CB0-4DEA-B9E5-E7993739F477}"/>
              </c:ext>
            </c:extLst>
          </c:dPt>
          <c:dLbls>
            <c:dLbl>
              <c:idx val="0"/>
              <c:layout>
                <c:manualLayout>
                  <c:x val="-3.472222222222222E-3"/>
                  <c:y val="-8.4180998426411895E-3"/>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ABBE-4C42-A3C5-E9E1125E97CB}"/>
                </c:ext>
              </c:extLst>
            </c:dLbl>
            <c:dLbl>
              <c:idx val="1"/>
              <c:layout>
                <c:manualLayout>
                  <c:x val="4.3935538592027139E-2"/>
                  <c:y val="-1.9642224625323421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ABBE-4C42-A3C5-E9E1125E97CB}"/>
                </c:ext>
              </c:extLst>
            </c:dLbl>
            <c:dLbl>
              <c:idx val="2"/>
              <c:layout>
                <c:manualLayout>
                  <c:x val="1.1344359626802374E-3"/>
                  <c:y val="1.0877994656357831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3"/>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ABBE-4C42-A3C5-E9E1125E97CB}"/>
                </c:ext>
              </c:extLst>
            </c:dLbl>
            <c:dLbl>
              <c:idx val="3"/>
              <c:layout>
                <c:manualLayout>
                  <c:x val="-1.6581849024597129E-2"/>
                  <c:y val="1.1916462780992773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4"/>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7-ABBE-4C42-A3C5-E9E1125E97CB}"/>
                </c:ext>
              </c:extLst>
            </c:dLbl>
            <c:dLbl>
              <c:idx val="4"/>
              <c:layout>
                <c:manualLayout>
                  <c:x val="-7.1930661577608163E-2"/>
                  <c:y val="-8.9163759878583437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5"/>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9-ABBE-4C42-A3C5-E9E1125E97CB}"/>
                </c:ext>
              </c:extLst>
            </c:dLbl>
            <c:dLbl>
              <c:idx val="5"/>
              <c:layout>
                <c:manualLayout>
                  <c:x val="-3.1937340966921135E-2"/>
                  <c:y val="-0.13090797347414154"/>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6"/>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B-ABBE-4C42-A3C5-E9E1125E97CB}"/>
                </c:ext>
              </c:extLst>
            </c:dLbl>
            <c:dLbl>
              <c:idx val="6"/>
              <c:layout>
                <c:manualLayout>
                  <c:x val="3.0378816793893103E-2"/>
                  <c:y val="-9.0794767077722077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lumMod val="60000"/>
                        </a:schemeClr>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D-ABBE-4C42-A3C5-E9E1125E97CB}"/>
                </c:ext>
              </c:extLst>
            </c:dLbl>
            <c:dLbl>
              <c:idx val="7"/>
              <c:layout>
                <c:manualLayout>
                  <c:x val="-3.3828138252756573E-2"/>
                  <c:y val="-8.220365422553548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lumMod val="60000"/>
                        </a:schemeClr>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F-ABBE-4C42-A3C5-E9E1125E97CB}"/>
                </c:ext>
              </c:extLst>
            </c:dLbl>
            <c:dLbl>
              <c:idx val="8"/>
              <c:layout>
                <c:manualLayout>
                  <c:x val="6.1192748091603057E-3"/>
                  <c:y val="-1.7874694171489174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3">
                          <a:lumMod val="60000"/>
                        </a:schemeClr>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11-ABBE-4C42-A3C5-E9E1125E97CB}"/>
                </c:ext>
              </c:extLst>
            </c:dLbl>
            <c:dLbl>
              <c:idx val="9"/>
              <c:layout>
                <c:manualLayout>
                  <c:x val="5.7898642917726888E-2"/>
                  <c:y val="-2.681204125723374E-2"/>
                </c:manualLayout>
              </c:layout>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5">
                          <a:lumMod val="60000"/>
                          <a:lumOff val="40000"/>
                        </a:schemeClr>
                      </a:solidFill>
                      <a:latin typeface="+mn-lt"/>
                      <a:ea typeface="+mn-ea"/>
                      <a:cs typeface="+mn-cs"/>
                    </a:defRPr>
                  </a:pPr>
                  <a:endParaRPr lang="de-DE"/>
                </a:p>
              </c:txPr>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1CB0-4DEA-B9E5-E7993739F477}"/>
                </c:ext>
              </c:extLst>
            </c:dLbl>
            <c:spPr>
              <a:noFill/>
              <a:ln>
                <a:noFill/>
              </a:ln>
              <a:effectLst/>
            </c:sp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Tabelle1!$A$2:$A$11</c:f>
              <c:strCache>
                <c:ptCount val="10"/>
                <c:pt idx="0">
                  <c:v>Syrien</c:v>
                </c:pt>
                <c:pt idx="1">
                  <c:v>Sonstige</c:v>
                </c:pt>
                <c:pt idx="2">
                  <c:v>Ukraine</c:v>
                </c:pt>
                <c:pt idx="3">
                  <c:v>Somalia</c:v>
                </c:pt>
                <c:pt idx="4">
                  <c:v>Pakistan</c:v>
                </c:pt>
                <c:pt idx="5">
                  <c:v>Nigeria</c:v>
                </c:pt>
                <c:pt idx="6">
                  <c:v>Iran</c:v>
                </c:pt>
                <c:pt idx="7">
                  <c:v>Irak</c:v>
                </c:pt>
                <c:pt idx="8">
                  <c:v>Eritrea</c:v>
                </c:pt>
                <c:pt idx="9">
                  <c:v>Afghanistan</c:v>
                </c:pt>
              </c:strCache>
            </c:strRef>
          </c:cat>
          <c:val>
            <c:numRef>
              <c:f>Tabelle1!$B$2:$B$11</c:f>
              <c:numCache>
                <c:formatCode>General</c:formatCode>
                <c:ptCount val="10"/>
                <c:pt idx="0">
                  <c:v>551</c:v>
                </c:pt>
                <c:pt idx="1">
                  <c:v>338</c:v>
                </c:pt>
                <c:pt idx="2">
                  <c:v>663</c:v>
                </c:pt>
                <c:pt idx="3">
                  <c:v>8</c:v>
                </c:pt>
                <c:pt idx="4">
                  <c:v>19</c:v>
                </c:pt>
                <c:pt idx="5">
                  <c:v>17</c:v>
                </c:pt>
                <c:pt idx="6">
                  <c:v>60</c:v>
                </c:pt>
                <c:pt idx="7">
                  <c:v>141</c:v>
                </c:pt>
                <c:pt idx="8">
                  <c:v>36</c:v>
                </c:pt>
                <c:pt idx="9">
                  <c:v>166</c:v>
                </c:pt>
              </c:numCache>
            </c:numRef>
          </c:val>
          <c:extLst>
            <c:ext xmlns:c16="http://schemas.microsoft.com/office/drawing/2014/chart" uri="{C3380CC4-5D6E-409C-BE32-E72D297353CC}">
              <c16:uniqueId val="{00000012-ABBE-4C42-A3C5-E9E1125E97CB}"/>
            </c:ext>
          </c:extLst>
        </c:ser>
        <c:dLbls>
          <c:dLblPos val="outEnd"/>
          <c:showLegendKey val="0"/>
          <c:showVal val="0"/>
          <c:showCatName val="1"/>
          <c:showSerName val="0"/>
          <c:showPercent val="0"/>
          <c:showBubbleSize val="0"/>
          <c:showLeaderLines val="1"/>
        </c:dLbls>
      </c:pie3DChart>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433453630796147E-2"/>
          <c:y val="0.10748521529787479"/>
          <c:w val="0.9458350648877224"/>
          <c:h val="0.68828947304462551"/>
        </c:manualLayout>
      </c:layout>
      <c:barChart>
        <c:barDir val="col"/>
        <c:grouping val="clustered"/>
        <c:varyColors val="0"/>
        <c:ser>
          <c:idx val="0"/>
          <c:order val="0"/>
          <c:tx>
            <c:strRef>
              <c:f>Tabelle1!$B$1</c:f>
              <c:strCache>
                <c:ptCount val="1"/>
                <c:pt idx="0">
                  <c:v>davon männlich</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dLbl>
              <c:idx val="1"/>
              <c:layout>
                <c:manualLayout>
                  <c:x val="-1.1055831951354543E-3"/>
                  <c:y val="5.8394160583941602E-3"/>
                </c:manualLayout>
              </c:layout>
              <c:dLblPos val="out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7-97D0-4C3D-A8A1-85CBACACEAE4}"/>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Tabelle1!$A$2:$A$12</c:f>
              <c:strCache>
                <c:ptCount val="11"/>
                <c:pt idx="0">
                  <c:v>Ascheberg
 (80)</c:v>
                </c:pt>
                <c:pt idx="1">
                  <c:v>Billerbeck
 (111)</c:v>
                </c:pt>
                <c:pt idx="2">
                  <c:v>Coesfeld
 (336)</c:v>
                </c:pt>
                <c:pt idx="3">
                  <c:v>Dülmen
 (478)</c:v>
                </c:pt>
                <c:pt idx="4">
                  <c:v>Havixbeck
 (94)</c:v>
                </c:pt>
                <c:pt idx="5">
                  <c:v>Lüdinghausen
 (260)</c:v>
                </c:pt>
                <c:pt idx="6">
                  <c:v>Nordkirchen
 (61)</c:v>
                </c:pt>
                <c:pt idx="7">
                  <c:v>Nottuln
 (194)</c:v>
                </c:pt>
                <c:pt idx="8">
                  <c:v>Olfen
 (83)</c:v>
                </c:pt>
                <c:pt idx="9">
                  <c:v>Rosendahl
 (89)</c:v>
                </c:pt>
                <c:pt idx="10">
                  <c:v>Senden
 (213)</c:v>
                </c:pt>
              </c:strCache>
            </c:strRef>
          </c:cat>
          <c:val>
            <c:numRef>
              <c:f>Tabelle1!$B$2:$B$12</c:f>
              <c:numCache>
                <c:formatCode>General</c:formatCode>
                <c:ptCount val="11"/>
                <c:pt idx="0">
                  <c:v>31</c:v>
                </c:pt>
                <c:pt idx="1">
                  <c:v>55</c:v>
                </c:pt>
                <c:pt idx="2">
                  <c:v>144</c:v>
                </c:pt>
                <c:pt idx="3">
                  <c:v>212</c:v>
                </c:pt>
                <c:pt idx="4">
                  <c:v>49</c:v>
                </c:pt>
                <c:pt idx="5">
                  <c:v>97</c:v>
                </c:pt>
                <c:pt idx="6">
                  <c:v>23</c:v>
                </c:pt>
                <c:pt idx="7">
                  <c:v>66</c:v>
                </c:pt>
                <c:pt idx="8">
                  <c:v>35</c:v>
                </c:pt>
                <c:pt idx="9">
                  <c:v>40</c:v>
                </c:pt>
                <c:pt idx="10">
                  <c:v>100</c:v>
                </c:pt>
              </c:numCache>
            </c:numRef>
          </c:val>
          <c:extLst>
            <c:ext xmlns:c16="http://schemas.microsoft.com/office/drawing/2014/chart" uri="{C3380CC4-5D6E-409C-BE32-E72D297353CC}">
              <c16:uniqueId val="{00000000-97D0-4C3D-A8A1-85CBACACEAE4}"/>
            </c:ext>
          </c:extLst>
        </c:ser>
        <c:ser>
          <c:idx val="1"/>
          <c:order val="1"/>
          <c:tx>
            <c:strRef>
              <c:f>Tabelle1!$C$1</c:f>
              <c:strCache>
                <c:ptCount val="1"/>
                <c:pt idx="0">
                  <c:v>davon weiblich</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Tabelle1!$A$2:$A$12</c:f>
              <c:strCache>
                <c:ptCount val="11"/>
                <c:pt idx="0">
                  <c:v>Ascheberg
 (80)</c:v>
                </c:pt>
                <c:pt idx="1">
                  <c:v>Billerbeck
 (111)</c:v>
                </c:pt>
                <c:pt idx="2">
                  <c:v>Coesfeld
 (336)</c:v>
                </c:pt>
                <c:pt idx="3">
                  <c:v>Dülmen
 (478)</c:v>
                </c:pt>
                <c:pt idx="4">
                  <c:v>Havixbeck
 (94)</c:v>
                </c:pt>
                <c:pt idx="5">
                  <c:v>Lüdinghausen
 (260)</c:v>
                </c:pt>
                <c:pt idx="6">
                  <c:v>Nordkirchen
 (61)</c:v>
                </c:pt>
                <c:pt idx="7">
                  <c:v>Nottuln
 (194)</c:v>
                </c:pt>
                <c:pt idx="8">
                  <c:v>Olfen
 (83)</c:v>
                </c:pt>
                <c:pt idx="9">
                  <c:v>Rosendahl
 (89)</c:v>
                </c:pt>
                <c:pt idx="10">
                  <c:v>Senden
 (213)</c:v>
                </c:pt>
              </c:strCache>
            </c:strRef>
          </c:cat>
          <c:val>
            <c:numRef>
              <c:f>Tabelle1!$C$2:$C$12</c:f>
              <c:numCache>
                <c:formatCode>General</c:formatCode>
                <c:ptCount val="11"/>
                <c:pt idx="0">
                  <c:v>49</c:v>
                </c:pt>
                <c:pt idx="1">
                  <c:v>56</c:v>
                </c:pt>
                <c:pt idx="2">
                  <c:v>192</c:v>
                </c:pt>
                <c:pt idx="3">
                  <c:v>266</c:v>
                </c:pt>
                <c:pt idx="4">
                  <c:v>45</c:v>
                </c:pt>
                <c:pt idx="5">
                  <c:v>163</c:v>
                </c:pt>
                <c:pt idx="6">
                  <c:v>38</c:v>
                </c:pt>
                <c:pt idx="7">
                  <c:v>128</c:v>
                </c:pt>
                <c:pt idx="8">
                  <c:v>48</c:v>
                </c:pt>
                <c:pt idx="9">
                  <c:v>49</c:v>
                </c:pt>
                <c:pt idx="10">
                  <c:v>113</c:v>
                </c:pt>
              </c:numCache>
            </c:numRef>
          </c:val>
          <c:extLst>
            <c:ext xmlns:c16="http://schemas.microsoft.com/office/drawing/2014/chart" uri="{C3380CC4-5D6E-409C-BE32-E72D297353CC}">
              <c16:uniqueId val="{00000001-97D0-4C3D-A8A1-85CBACACEAE4}"/>
            </c:ext>
          </c:extLst>
        </c:ser>
        <c:dLbls>
          <c:dLblPos val="outEnd"/>
          <c:showLegendKey val="0"/>
          <c:showVal val="1"/>
          <c:showCatName val="0"/>
          <c:showSerName val="0"/>
          <c:showPercent val="0"/>
          <c:showBubbleSize val="0"/>
        </c:dLbls>
        <c:gapWidth val="100"/>
        <c:overlap val="-24"/>
        <c:axId val="607449728"/>
        <c:axId val="607451696"/>
      </c:barChart>
      <c:catAx>
        <c:axId val="607449728"/>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607451696"/>
        <c:crosses val="autoZero"/>
        <c:auto val="1"/>
        <c:lblAlgn val="ctr"/>
        <c:lblOffset val="100"/>
        <c:noMultiLvlLbl val="0"/>
      </c:catAx>
      <c:valAx>
        <c:axId val="607451696"/>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60744972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433453630796153E-2"/>
          <c:y val="0.11590331514051598"/>
          <c:w val="0.9458350648877224"/>
          <c:h val="0.68828947304462551"/>
        </c:manualLayout>
      </c:layout>
      <c:barChart>
        <c:barDir val="col"/>
        <c:grouping val="clustered"/>
        <c:varyColors val="0"/>
        <c:ser>
          <c:idx val="0"/>
          <c:order val="0"/>
          <c:tx>
            <c:strRef>
              <c:f>Tabelle1!$B$1</c:f>
              <c:strCache>
                <c:ptCount val="1"/>
                <c:pt idx="0">
                  <c:v>männlich</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Tabelle1!$A$2:$A$7</c:f>
              <c:strCache>
                <c:ptCount val="6"/>
                <c:pt idx="0">
                  <c:v>Alphabetisierung</c:v>
                </c:pt>
                <c:pt idx="1">
                  <c:v>Gruppenmaßnahmen</c:v>
                </c:pt>
                <c:pt idx="2">
                  <c:v>Individualmaßnahmen</c:v>
                </c:pt>
                <c:pt idx="3">
                  <c:v>Integrationskurs</c:v>
                </c:pt>
                <c:pt idx="4">
                  <c:v>Rückübertragung Ausbildungsvermittlung</c:v>
                </c:pt>
                <c:pt idx="5">
                  <c:v>weiterführende Sprachkurse</c:v>
                </c:pt>
              </c:strCache>
            </c:strRef>
          </c:cat>
          <c:val>
            <c:numRef>
              <c:f>Tabelle1!$B$2:$B$7</c:f>
              <c:numCache>
                <c:formatCode>General</c:formatCode>
                <c:ptCount val="6"/>
                <c:pt idx="0">
                  <c:v>22</c:v>
                </c:pt>
                <c:pt idx="1">
                  <c:v>1</c:v>
                </c:pt>
                <c:pt idx="2">
                  <c:v>226</c:v>
                </c:pt>
                <c:pt idx="3">
                  <c:v>67</c:v>
                </c:pt>
                <c:pt idx="4">
                  <c:v>28</c:v>
                </c:pt>
                <c:pt idx="5">
                  <c:v>11</c:v>
                </c:pt>
              </c:numCache>
            </c:numRef>
          </c:val>
          <c:extLst>
            <c:ext xmlns:c16="http://schemas.microsoft.com/office/drawing/2014/chart" uri="{C3380CC4-5D6E-409C-BE32-E72D297353CC}">
              <c16:uniqueId val="{00000000-1211-4DB0-BF30-A32E868D655A}"/>
            </c:ext>
          </c:extLst>
        </c:ser>
        <c:ser>
          <c:idx val="1"/>
          <c:order val="1"/>
          <c:tx>
            <c:strRef>
              <c:f>Tabelle1!$C$1</c:f>
              <c:strCache>
                <c:ptCount val="1"/>
                <c:pt idx="0">
                  <c:v>weiblich</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Tabelle1!$A$2:$A$7</c:f>
              <c:strCache>
                <c:ptCount val="6"/>
                <c:pt idx="0">
                  <c:v>Alphabetisierung</c:v>
                </c:pt>
                <c:pt idx="1">
                  <c:v>Gruppenmaßnahmen</c:v>
                </c:pt>
                <c:pt idx="2">
                  <c:v>Individualmaßnahmen</c:v>
                </c:pt>
                <c:pt idx="3">
                  <c:v>Integrationskurs</c:v>
                </c:pt>
                <c:pt idx="4">
                  <c:v>Rückübertragung Ausbildungsvermittlung</c:v>
                </c:pt>
                <c:pt idx="5">
                  <c:v>weiterführende Sprachkurse</c:v>
                </c:pt>
              </c:strCache>
            </c:strRef>
          </c:cat>
          <c:val>
            <c:numRef>
              <c:f>Tabelle1!$C$2:$C$7</c:f>
              <c:numCache>
                <c:formatCode>General</c:formatCode>
                <c:ptCount val="6"/>
                <c:pt idx="0">
                  <c:v>22</c:v>
                </c:pt>
                <c:pt idx="1">
                  <c:v>1</c:v>
                </c:pt>
                <c:pt idx="2">
                  <c:v>140</c:v>
                </c:pt>
                <c:pt idx="3">
                  <c:v>96</c:v>
                </c:pt>
                <c:pt idx="4">
                  <c:v>25</c:v>
                </c:pt>
                <c:pt idx="5">
                  <c:v>10</c:v>
                </c:pt>
              </c:numCache>
            </c:numRef>
          </c:val>
          <c:extLst>
            <c:ext xmlns:c16="http://schemas.microsoft.com/office/drawing/2014/chart" uri="{C3380CC4-5D6E-409C-BE32-E72D297353CC}">
              <c16:uniqueId val="{00000001-1211-4DB0-BF30-A32E868D655A}"/>
            </c:ext>
          </c:extLst>
        </c:ser>
        <c:dLbls>
          <c:dLblPos val="outEnd"/>
          <c:showLegendKey val="0"/>
          <c:showVal val="1"/>
          <c:showCatName val="0"/>
          <c:showSerName val="0"/>
          <c:showPercent val="0"/>
          <c:showBubbleSize val="0"/>
        </c:dLbls>
        <c:gapWidth val="100"/>
        <c:overlap val="-24"/>
        <c:axId val="734853008"/>
        <c:axId val="734799216"/>
      </c:barChart>
      <c:catAx>
        <c:axId val="734853008"/>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734799216"/>
        <c:crosses val="autoZero"/>
        <c:auto val="1"/>
        <c:lblAlgn val="ctr"/>
        <c:lblOffset val="100"/>
        <c:noMultiLvlLbl val="0"/>
      </c:catAx>
      <c:valAx>
        <c:axId val="734799216"/>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73485300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433453630796153E-2"/>
          <c:y val="0.11590331514051598"/>
          <c:w val="0.9458350648877224"/>
          <c:h val="0.68828947304462551"/>
        </c:manualLayout>
      </c:layout>
      <c:barChart>
        <c:barDir val="col"/>
        <c:grouping val="clustered"/>
        <c:varyColors val="0"/>
        <c:ser>
          <c:idx val="0"/>
          <c:order val="0"/>
          <c:tx>
            <c:strRef>
              <c:f>Tabelle1!$B$1</c:f>
              <c:strCache>
                <c:ptCount val="1"/>
                <c:pt idx="0">
                  <c:v>männlich</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Tabelle1!$A$2:$A$5</c:f>
              <c:strCache>
                <c:ptCount val="4"/>
                <c:pt idx="0">
                  <c:v>berufliche Ausbildung</c:v>
                </c:pt>
                <c:pt idx="1">
                  <c:v>erwerbstätig sv-pflichtig / Selbständigkeit</c:v>
                </c:pt>
                <c:pt idx="2">
                  <c:v>Erwerbstätigkeit geringfügig</c:v>
                </c:pt>
                <c:pt idx="3">
                  <c:v>Praktikum</c:v>
                </c:pt>
              </c:strCache>
            </c:strRef>
          </c:cat>
          <c:val>
            <c:numRef>
              <c:f>Tabelle1!$B$2:$B$5</c:f>
              <c:numCache>
                <c:formatCode>General</c:formatCode>
                <c:ptCount val="4"/>
                <c:pt idx="0">
                  <c:v>18</c:v>
                </c:pt>
                <c:pt idx="1">
                  <c:v>194</c:v>
                </c:pt>
                <c:pt idx="2">
                  <c:v>57</c:v>
                </c:pt>
                <c:pt idx="3">
                  <c:v>7</c:v>
                </c:pt>
              </c:numCache>
            </c:numRef>
          </c:val>
          <c:extLst>
            <c:ext xmlns:c16="http://schemas.microsoft.com/office/drawing/2014/chart" uri="{C3380CC4-5D6E-409C-BE32-E72D297353CC}">
              <c16:uniqueId val="{00000000-1211-4DB0-BF30-A32E868D655A}"/>
            </c:ext>
          </c:extLst>
        </c:ser>
        <c:ser>
          <c:idx val="1"/>
          <c:order val="1"/>
          <c:tx>
            <c:strRef>
              <c:f>Tabelle1!$C$1</c:f>
              <c:strCache>
                <c:ptCount val="1"/>
                <c:pt idx="0">
                  <c:v>weiblich</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Tabelle1!$A$2:$A$5</c:f>
              <c:strCache>
                <c:ptCount val="4"/>
                <c:pt idx="0">
                  <c:v>berufliche Ausbildung</c:v>
                </c:pt>
                <c:pt idx="1">
                  <c:v>erwerbstätig sv-pflichtig / Selbständigkeit</c:v>
                </c:pt>
                <c:pt idx="2">
                  <c:v>Erwerbstätigkeit geringfügig</c:v>
                </c:pt>
                <c:pt idx="3">
                  <c:v>Praktikum</c:v>
                </c:pt>
              </c:strCache>
            </c:strRef>
          </c:cat>
          <c:val>
            <c:numRef>
              <c:f>Tabelle1!$C$2:$C$5</c:f>
              <c:numCache>
                <c:formatCode>General</c:formatCode>
                <c:ptCount val="4"/>
                <c:pt idx="0">
                  <c:v>12</c:v>
                </c:pt>
                <c:pt idx="1">
                  <c:v>36</c:v>
                </c:pt>
                <c:pt idx="2">
                  <c:v>29</c:v>
                </c:pt>
                <c:pt idx="3">
                  <c:v>4</c:v>
                </c:pt>
              </c:numCache>
            </c:numRef>
          </c:val>
          <c:extLst>
            <c:ext xmlns:c16="http://schemas.microsoft.com/office/drawing/2014/chart" uri="{C3380CC4-5D6E-409C-BE32-E72D297353CC}">
              <c16:uniqueId val="{00000001-1211-4DB0-BF30-A32E868D655A}"/>
            </c:ext>
          </c:extLst>
        </c:ser>
        <c:dLbls>
          <c:dLblPos val="outEnd"/>
          <c:showLegendKey val="0"/>
          <c:showVal val="1"/>
          <c:showCatName val="0"/>
          <c:showSerName val="0"/>
          <c:showPercent val="0"/>
          <c:showBubbleSize val="0"/>
        </c:dLbls>
        <c:gapWidth val="100"/>
        <c:overlap val="-24"/>
        <c:axId val="734853008"/>
        <c:axId val="734799216"/>
      </c:barChart>
      <c:catAx>
        <c:axId val="734853008"/>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734799216"/>
        <c:crosses val="autoZero"/>
        <c:auto val="1"/>
        <c:lblAlgn val="ctr"/>
        <c:lblOffset val="100"/>
        <c:noMultiLvlLbl val="0"/>
      </c:catAx>
      <c:valAx>
        <c:axId val="734799216"/>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73485300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1433453630796153E-2"/>
          <c:y val="5.7216215282736883E-2"/>
          <c:w val="0.9458350648877224"/>
          <c:h val="0.7359677053491166"/>
        </c:manualLayout>
      </c:layout>
      <c:barChart>
        <c:barDir val="col"/>
        <c:grouping val="clustered"/>
        <c:varyColors val="0"/>
        <c:ser>
          <c:idx val="0"/>
          <c:order val="0"/>
          <c:tx>
            <c:strRef>
              <c:f>Tabelle1!$B$1</c:f>
              <c:strCache>
                <c:ptCount val="1"/>
                <c:pt idx="0">
                  <c:v>2016</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Tabelle1!$A$2:$A$3</c:f>
              <c:strCache>
                <c:ptCount val="2"/>
                <c:pt idx="0">
                  <c:v>Integration nach § 48a SGB II
 von ELB im Kontext Fluchtmigration</c:v>
                </c:pt>
                <c:pt idx="1">
                  <c:v>Abgang aus Leistungsbezug 
durch erhöhtes Einkommen</c:v>
                </c:pt>
              </c:strCache>
            </c:strRef>
          </c:cat>
          <c:val>
            <c:numRef>
              <c:f>Tabelle1!$B$2:$B$3</c:f>
              <c:numCache>
                <c:formatCode>General</c:formatCode>
                <c:ptCount val="2"/>
                <c:pt idx="0">
                  <c:v>47</c:v>
                </c:pt>
                <c:pt idx="1">
                  <c:v>19</c:v>
                </c:pt>
              </c:numCache>
            </c:numRef>
          </c:val>
          <c:extLst>
            <c:ext xmlns:c16="http://schemas.microsoft.com/office/drawing/2014/chart" uri="{C3380CC4-5D6E-409C-BE32-E72D297353CC}">
              <c16:uniqueId val="{00000000-BDF1-4EFB-A0D4-721E13658C27}"/>
            </c:ext>
          </c:extLst>
        </c:ser>
        <c:ser>
          <c:idx val="1"/>
          <c:order val="1"/>
          <c:tx>
            <c:strRef>
              <c:f>Tabelle1!$C$1</c:f>
              <c:strCache>
                <c:ptCount val="1"/>
                <c:pt idx="0">
                  <c:v>2017</c:v>
                </c:pt>
              </c:strCache>
            </c:strRef>
          </c:tx>
          <c:spPr>
            <a:gradFill rotWithShape="1">
              <a:gsLst>
                <a:gs pos="0">
                  <a:schemeClr val="accent2">
                    <a:shade val="51000"/>
                    <a:satMod val="130000"/>
                  </a:schemeClr>
                </a:gs>
                <a:gs pos="80000">
                  <a:schemeClr val="accent2">
                    <a:shade val="93000"/>
                    <a:satMod val="130000"/>
                  </a:schemeClr>
                </a:gs>
                <a:gs pos="100000">
                  <a:schemeClr val="accent2">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Tabelle1!$A$2:$A$3</c:f>
              <c:strCache>
                <c:ptCount val="2"/>
                <c:pt idx="0">
                  <c:v>Integration nach § 48a SGB II
 von ELB im Kontext Fluchtmigration</c:v>
                </c:pt>
                <c:pt idx="1">
                  <c:v>Abgang aus Leistungsbezug 
durch erhöhtes Einkommen</c:v>
                </c:pt>
              </c:strCache>
            </c:strRef>
          </c:cat>
          <c:val>
            <c:numRef>
              <c:f>Tabelle1!$C$2:$C$3</c:f>
              <c:numCache>
                <c:formatCode>General</c:formatCode>
                <c:ptCount val="2"/>
                <c:pt idx="0">
                  <c:v>228</c:v>
                </c:pt>
                <c:pt idx="1">
                  <c:v>108</c:v>
                </c:pt>
              </c:numCache>
            </c:numRef>
          </c:val>
          <c:extLst>
            <c:ext xmlns:c16="http://schemas.microsoft.com/office/drawing/2014/chart" uri="{C3380CC4-5D6E-409C-BE32-E72D297353CC}">
              <c16:uniqueId val="{00000001-BDF1-4EFB-A0D4-721E13658C27}"/>
            </c:ext>
          </c:extLst>
        </c:ser>
        <c:ser>
          <c:idx val="2"/>
          <c:order val="2"/>
          <c:tx>
            <c:strRef>
              <c:f>Tabelle1!$D$1</c:f>
              <c:strCache>
                <c:ptCount val="1"/>
                <c:pt idx="0">
                  <c:v>2018</c:v>
                </c:pt>
              </c:strCache>
            </c:strRef>
          </c:tx>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Tabelle1!$A$2:$A$3</c:f>
              <c:strCache>
                <c:ptCount val="2"/>
                <c:pt idx="0">
                  <c:v>Integration nach § 48a SGB II
 von ELB im Kontext Fluchtmigration</c:v>
                </c:pt>
                <c:pt idx="1">
                  <c:v>Abgang aus Leistungsbezug 
durch erhöhtes Einkommen</c:v>
                </c:pt>
              </c:strCache>
            </c:strRef>
          </c:cat>
          <c:val>
            <c:numRef>
              <c:f>Tabelle1!$D$2:$D$3</c:f>
              <c:numCache>
                <c:formatCode>General</c:formatCode>
                <c:ptCount val="2"/>
                <c:pt idx="0">
                  <c:v>421</c:v>
                </c:pt>
                <c:pt idx="1">
                  <c:v>226</c:v>
                </c:pt>
              </c:numCache>
            </c:numRef>
          </c:val>
          <c:extLst>
            <c:ext xmlns:c16="http://schemas.microsoft.com/office/drawing/2014/chart" uri="{C3380CC4-5D6E-409C-BE32-E72D297353CC}">
              <c16:uniqueId val="{00000002-BDF1-4EFB-A0D4-721E13658C27}"/>
            </c:ext>
          </c:extLst>
        </c:ser>
        <c:ser>
          <c:idx val="3"/>
          <c:order val="3"/>
          <c:tx>
            <c:strRef>
              <c:f>Tabelle1!$E$1</c:f>
              <c:strCache>
                <c:ptCount val="1"/>
                <c:pt idx="0">
                  <c:v>2019</c:v>
                </c:pt>
              </c:strCache>
            </c:strRef>
          </c:tx>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Tabelle1!$A$2:$A$3</c:f>
              <c:strCache>
                <c:ptCount val="2"/>
                <c:pt idx="0">
                  <c:v>Integration nach § 48a SGB II
 von ELB im Kontext Fluchtmigration</c:v>
                </c:pt>
                <c:pt idx="1">
                  <c:v>Abgang aus Leistungsbezug 
durch erhöhtes Einkommen</c:v>
                </c:pt>
              </c:strCache>
            </c:strRef>
          </c:cat>
          <c:val>
            <c:numRef>
              <c:f>Tabelle1!$E$2:$E$3</c:f>
              <c:numCache>
                <c:formatCode>General</c:formatCode>
                <c:ptCount val="2"/>
                <c:pt idx="0">
                  <c:v>427</c:v>
                </c:pt>
                <c:pt idx="1">
                  <c:v>205</c:v>
                </c:pt>
              </c:numCache>
            </c:numRef>
          </c:val>
          <c:extLst>
            <c:ext xmlns:c16="http://schemas.microsoft.com/office/drawing/2014/chart" uri="{C3380CC4-5D6E-409C-BE32-E72D297353CC}">
              <c16:uniqueId val="{00000003-BDF1-4EFB-A0D4-721E13658C27}"/>
            </c:ext>
          </c:extLst>
        </c:ser>
        <c:ser>
          <c:idx val="4"/>
          <c:order val="4"/>
          <c:tx>
            <c:strRef>
              <c:f>Tabelle1!$F$1</c:f>
              <c:strCache>
                <c:ptCount val="1"/>
                <c:pt idx="0">
                  <c:v>2020</c:v>
                </c:pt>
              </c:strCache>
            </c:strRef>
          </c:tx>
          <c:spPr>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Tabelle1!$A$2:$A$3</c:f>
              <c:strCache>
                <c:ptCount val="2"/>
                <c:pt idx="0">
                  <c:v>Integration nach § 48a SGB II
 von ELB im Kontext Fluchtmigration</c:v>
                </c:pt>
                <c:pt idx="1">
                  <c:v>Abgang aus Leistungsbezug 
durch erhöhtes Einkommen</c:v>
                </c:pt>
              </c:strCache>
            </c:strRef>
          </c:cat>
          <c:val>
            <c:numRef>
              <c:f>Tabelle1!$F$2:$F$3</c:f>
              <c:numCache>
                <c:formatCode>General</c:formatCode>
                <c:ptCount val="2"/>
                <c:pt idx="0">
                  <c:v>353</c:v>
                </c:pt>
                <c:pt idx="1">
                  <c:v>168</c:v>
                </c:pt>
              </c:numCache>
            </c:numRef>
          </c:val>
          <c:extLst>
            <c:ext xmlns:c16="http://schemas.microsoft.com/office/drawing/2014/chart" uri="{C3380CC4-5D6E-409C-BE32-E72D297353CC}">
              <c16:uniqueId val="{00000000-36F7-499D-B45D-85DBD22D9723}"/>
            </c:ext>
          </c:extLst>
        </c:ser>
        <c:ser>
          <c:idx val="5"/>
          <c:order val="5"/>
          <c:tx>
            <c:strRef>
              <c:f>Tabelle1!$G$1</c:f>
              <c:strCache>
                <c:ptCount val="1"/>
                <c:pt idx="0">
                  <c:v>2021</c:v>
                </c:pt>
              </c:strCache>
            </c:strRef>
          </c:tx>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Tabelle1!$A$2:$A$3</c:f>
              <c:strCache>
                <c:ptCount val="2"/>
                <c:pt idx="0">
                  <c:v>Integration nach § 48a SGB II
 von ELB im Kontext Fluchtmigration</c:v>
                </c:pt>
                <c:pt idx="1">
                  <c:v>Abgang aus Leistungsbezug 
durch erhöhtes Einkommen</c:v>
                </c:pt>
              </c:strCache>
            </c:strRef>
          </c:cat>
          <c:val>
            <c:numRef>
              <c:f>Tabelle1!$G$2:$G$3</c:f>
              <c:numCache>
                <c:formatCode>General</c:formatCode>
                <c:ptCount val="2"/>
                <c:pt idx="0">
                  <c:v>387</c:v>
                </c:pt>
                <c:pt idx="1">
                  <c:v>183</c:v>
                </c:pt>
              </c:numCache>
            </c:numRef>
          </c:val>
          <c:extLst>
            <c:ext xmlns:c16="http://schemas.microsoft.com/office/drawing/2014/chart" uri="{C3380CC4-5D6E-409C-BE32-E72D297353CC}">
              <c16:uniqueId val="{00000000-CC57-4BD1-97C5-A0D0872DC58D}"/>
            </c:ext>
          </c:extLst>
        </c:ser>
        <c:ser>
          <c:idx val="6"/>
          <c:order val="6"/>
          <c:tx>
            <c:strRef>
              <c:f>Tabelle1!$H$1</c:f>
              <c:strCache>
                <c:ptCount val="1"/>
                <c:pt idx="0">
                  <c:v>2022</c:v>
                </c:pt>
              </c:strCache>
            </c:strRef>
          </c:tx>
          <c:spPr>
            <a:gradFill rotWithShape="1">
              <a:gsLst>
                <a:gs pos="0">
                  <a:schemeClr val="accent1">
                    <a:lumMod val="60000"/>
                    <a:shade val="51000"/>
                    <a:satMod val="130000"/>
                  </a:schemeClr>
                </a:gs>
                <a:gs pos="80000">
                  <a:schemeClr val="accent1">
                    <a:lumMod val="60000"/>
                    <a:shade val="93000"/>
                    <a:satMod val="130000"/>
                  </a:schemeClr>
                </a:gs>
                <a:gs pos="100000">
                  <a:schemeClr val="accent1">
                    <a:lumMod val="60000"/>
                    <a:shade val="94000"/>
                    <a:satMod val="135000"/>
                  </a:schemeClr>
                </a:gs>
              </a:gsLst>
              <a:lin ang="16200000" scaled="0"/>
            </a:gra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Tabelle1!$A$2:$A$3</c:f>
              <c:strCache>
                <c:ptCount val="2"/>
                <c:pt idx="0">
                  <c:v>Integration nach § 48a SGB II
 von ELB im Kontext Fluchtmigration</c:v>
                </c:pt>
                <c:pt idx="1">
                  <c:v>Abgang aus Leistungsbezug 
durch erhöhtes Einkommen</c:v>
                </c:pt>
              </c:strCache>
            </c:strRef>
          </c:cat>
          <c:val>
            <c:numRef>
              <c:f>Tabelle1!$H$2:$H$3</c:f>
              <c:numCache>
                <c:formatCode>General</c:formatCode>
                <c:ptCount val="2"/>
                <c:pt idx="0">
                  <c:v>121</c:v>
                </c:pt>
                <c:pt idx="1">
                  <c:v>154</c:v>
                </c:pt>
              </c:numCache>
            </c:numRef>
          </c:val>
          <c:extLst>
            <c:ext xmlns:c16="http://schemas.microsoft.com/office/drawing/2014/chart" uri="{C3380CC4-5D6E-409C-BE32-E72D297353CC}">
              <c16:uniqueId val="{00000000-1584-42A3-8D85-5908E1762E9B}"/>
            </c:ext>
          </c:extLst>
        </c:ser>
        <c:dLbls>
          <c:dLblPos val="outEnd"/>
          <c:showLegendKey val="0"/>
          <c:showVal val="1"/>
          <c:showCatName val="0"/>
          <c:showSerName val="0"/>
          <c:showPercent val="0"/>
          <c:showBubbleSize val="0"/>
        </c:dLbls>
        <c:gapWidth val="100"/>
        <c:overlap val="-24"/>
        <c:axId val="607463504"/>
        <c:axId val="607453336"/>
      </c:barChart>
      <c:catAx>
        <c:axId val="607463504"/>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607453336"/>
        <c:crosses val="autoZero"/>
        <c:auto val="1"/>
        <c:lblAlgn val="ctr"/>
        <c:lblOffset val="100"/>
        <c:noMultiLvlLbl val="0"/>
      </c:catAx>
      <c:valAx>
        <c:axId val="607453336"/>
        <c:scaling>
          <c:orientation val="minMax"/>
        </c:scaling>
        <c:delete val="0"/>
        <c:axPos val="l"/>
        <c:majorGridlines>
          <c:spPr>
            <a:ln w="9525" cap="flat" cmpd="sng" algn="ctr">
              <a:solidFill>
                <a:schemeClr val="tx2">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607463504"/>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Tabelle1!$C$1</c:f>
              <c:strCache>
                <c:ptCount val="1"/>
                <c:pt idx="0">
                  <c:v>Personen</c:v>
                </c:pt>
              </c:strCache>
            </c:strRef>
          </c:tx>
          <c:spPr>
            <a:solidFill>
              <a:schemeClr val="accent6">
                <a:lumMod val="50000"/>
              </a:schemeClr>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extLst>
                <c:ext xmlns:c15="http://schemas.microsoft.com/office/drawing/2012/chart" uri="{02D57815-91ED-43cb-92C2-25804820EDAC}">
                  <c15:fullRef>
                    <c15:sqref>Tabelle1!$A$2:$A$24</c15:sqref>
                  </c15:fullRef>
                </c:ext>
              </c:extLst>
              <c:f>(Tabelle1!$A$3,Tabelle1!$A$7,Tabelle1!$A$11,Tabelle1!$A$15,Tabelle1!$A$18,Tabelle1!$A$20:$A$21,Tabelle1!$A$23:$A$24)</c:f>
              <c:strCache>
                <c:ptCount val="8"/>
                <c:pt idx="0">
                  <c:v>18.04.2022</c:v>
                </c:pt>
                <c:pt idx="1">
                  <c:v>16.05.2022</c:v>
                </c:pt>
                <c:pt idx="2">
                  <c:v>13.06.2022</c:v>
                </c:pt>
                <c:pt idx="3">
                  <c:v>18.07.2022</c:v>
                </c:pt>
                <c:pt idx="4">
                  <c:v>15.08.2022</c:v>
                </c:pt>
                <c:pt idx="5">
                  <c:v>12.09.2022</c:v>
                </c:pt>
                <c:pt idx="6">
                  <c:v>10.10.2022</c:v>
                </c:pt>
                <c:pt idx="7">
                  <c:v>14.11.2022</c:v>
                </c:pt>
              </c:strCache>
            </c:strRef>
          </c:cat>
          <c:val>
            <c:numRef>
              <c:extLst>
                <c:ext xmlns:c15="http://schemas.microsoft.com/office/drawing/2012/chart" uri="{02D57815-91ED-43cb-92C2-25804820EDAC}">
                  <c15:fullRef>
                    <c15:sqref>Tabelle1!$C$2:$C$24</c15:sqref>
                  </c15:fullRef>
                </c:ext>
              </c:extLst>
              <c:f>(Tabelle1!$C$3,Tabelle1!$C$7,Tabelle1!$C$11,Tabelle1!$C$15,Tabelle1!$C$18,Tabelle1!$C$20:$C$21,Tabelle1!$C$23:$C$24)</c:f>
              <c:numCache>
                <c:formatCode>#,##0</c:formatCode>
                <c:ptCount val="8"/>
                <c:pt idx="0" formatCode="General">
                  <c:v>857</c:v>
                </c:pt>
                <c:pt idx="1">
                  <c:v>1479</c:v>
                </c:pt>
                <c:pt idx="2">
                  <c:v>1653</c:v>
                </c:pt>
                <c:pt idx="3">
                  <c:v>1950</c:v>
                </c:pt>
                <c:pt idx="4">
                  <c:v>2032</c:v>
                </c:pt>
                <c:pt idx="5">
                  <c:v>1990</c:v>
                </c:pt>
                <c:pt idx="6">
                  <c:v>2220</c:v>
                </c:pt>
                <c:pt idx="7">
                  <c:v>2271</c:v>
                </c:pt>
              </c:numCache>
            </c:numRef>
          </c:val>
          <c:extLst>
            <c:ext xmlns:c16="http://schemas.microsoft.com/office/drawing/2014/chart" uri="{C3380CC4-5D6E-409C-BE32-E72D297353CC}">
              <c16:uniqueId val="{00000000-F63D-43AC-BFE3-132DB38CB13D}"/>
            </c:ext>
          </c:extLst>
        </c:ser>
        <c:ser>
          <c:idx val="1"/>
          <c:order val="1"/>
          <c:tx>
            <c:strRef>
              <c:f>Tabelle1!$B$1</c:f>
              <c:strCache>
                <c:ptCount val="1"/>
                <c:pt idx="0">
                  <c:v>Fälle</c:v>
                </c:pt>
              </c:strCache>
            </c:strRef>
          </c:tx>
          <c:spPr>
            <a:solidFill>
              <a:schemeClr val="accent6">
                <a:lumMod val="60000"/>
                <a:lumOff val="40000"/>
              </a:schemeClr>
            </a:solidFill>
            <a:ln>
              <a:noFill/>
            </a:ln>
            <a:effectLst/>
          </c:spPr>
          <c:invertIfNegative val="0"/>
          <c:dLbls>
            <c:spPr>
              <a:noFill/>
              <a:ln>
                <a:noFill/>
              </a:ln>
              <a:effectLst/>
            </c:spPr>
            <c:txPr>
              <a:bodyPr rot="-5400000" spcFirstLastPara="1" vertOverflow="ellipsis" wrap="square" lIns="38100" tIns="19050" rIns="38100" bIns="19050" anchor="ctr" anchorCtr="1">
                <a:spAutoFit/>
              </a:bodyPr>
              <a:lstStyle/>
              <a:p>
                <a:pPr>
                  <a:defRPr sz="1200"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extLst>
                <c:ext xmlns:c15="http://schemas.microsoft.com/office/drawing/2012/chart" uri="{02D57815-91ED-43cb-92C2-25804820EDAC}">
                  <c15:fullRef>
                    <c15:sqref>Tabelle1!$A$2:$A$24</c15:sqref>
                  </c15:fullRef>
                </c:ext>
              </c:extLst>
              <c:f>(Tabelle1!$A$3,Tabelle1!$A$7,Tabelle1!$A$11,Tabelle1!$A$15,Tabelle1!$A$18,Tabelle1!$A$20:$A$21,Tabelle1!$A$23:$A$24)</c:f>
              <c:strCache>
                <c:ptCount val="8"/>
                <c:pt idx="0">
                  <c:v>18.04.2022</c:v>
                </c:pt>
                <c:pt idx="1">
                  <c:v>16.05.2022</c:v>
                </c:pt>
                <c:pt idx="2">
                  <c:v>13.06.2022</c:v>
                </c:pt>
                <c:pt idx="3">
                  <c:v>18.07.2022</c:v>
                </c:pt>
                <c:pt idx="4">
                  <c:v>15.08.2022</c:v>
                </c:pt>
                <c:pt idx="5">
                  <c:v>12.09.2022</c:v>
                </c:pt>
                <c:pt idx="6">
                  <c:v>10.10.2022</c:v>
                </c:pt>
                <c:pt idx="7">
                  <c:v>14.11.2022</c:v>
                </c:pt>
              </c:strCache>
            </c:strRef>
          </c:cat>
          <c:val>
            <c:numRef>
              <c:extLst>
                <c:ext xmlns:c15="http://schemas.microsoft.com/office/drawing/2012/chart" uri="{02D57815-91ED-43cb-92C2-25804820EDAC}">
                  <c15:fullRef>
                    <c15:sqref>Tabelle1!$B$2:$B$24</c15:sqref>
                  </c15:fullRef>
                </c:ext>
              </c:extLst>
              <c:f>(Tabelle1!$B$3,Tabelle1!$B$7,Tabelle1!$B$11,Tabelle1!$B$15,Tabelle1!$B$18,Tabelle1!$B$20:$B$21,Tabelle1!$B$23:$B$24)</c:f>
              <c:numCache>
                <c:formatCode>General</c:formatCode>
                <c:ptCount val="8"/>
                <c:pt idx="0">
                  <c:v>419</c:v>
                </c:pt>
                <c:pt idx="1">
                  <c:v>730</c:v>
                </c:pt>
                <c:pt idx="2" formatCode="#,##0">
                  <c:v>1030</c:v>
                </c:pt>
                <c:pt idx="3">
                  <c:v>965</c:v>
                </c:pt>
                <c:pt idx="4" formatCode="#,##0">
                  <c:v>1006</c:v>
                </c:pt>
                <c:pt idx="5" formatCode="#,##0">
                  <c:v>1038</c:v>
                </c:pt>
                <c:pt idx="6" formatCode="#,##0">
                  <c:v>1135</c:v>
                </c:pt>
                <c:pt idx="7" formatCode="#,##0">
                  <c:v>1175</c:v>
                </c:pt>
              </c:numCache>
            </c:numRef>
          </c:val>
          <c:extLst>
            <c:ext xmlns:c16="http://schemas.microsoft.com/office/drawing/2014/chart" uri="{C3380CC4-5D6E-409C-BE32-E72D297353CC}">
              <c16:uniqueId val="{00000001-F63D-43AC-BFE3-132DB38CB13D}"/>
            </c:ext>
          </c:extLst>
        </c:ser>
        <c:dLbls>
          <c:dLblPos val="outEnd"/>
          <c:showLegendKey val="0"/>
          <c:showVal val="1"/>
          <c:showCatName val="0"/>
          <c:showSerName val="0"/>
          <c:showPercent val="0"/>
          <c:showBubbleSize val="0"/>
        </c:dLbls>
        <c:gapWidth val="219"/>
        <c:overlap val="-27"/>
        <c:axId val="566953168"/>
        <c:axId val="566956120"/>
      </c:barChart>
      <c:catAx>
        <c:axId val="56695316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66956120"/>
        <c:crosses val="autoZero"/>
        <c:auto val="1"/>
        <c:lblAlgn val="ctr"/>
        <c:lblOffset val="100"/>
        <c:noMultiLvlLbl val="0"/>
      </c:catAx>
      <c:valAx>
        <c:axId val="566956120"/>
        <c:scaling>
          <c:orientation val="minMax"/>
          <c:max val="2600"/>
          <c:min val="0"/>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66953168"/>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1"/>
    <c:plotArea>
      <c:layout>
        <c:manualLayout>
          <c:layoutTarget val="inner"/>
          <c:xMode val="edge"/>
          <c:yMode val="edge"/>
          <c:x val="4.2590861038203559E-2"/>
          <c:y val="2.4198891338438087E-2"/>
          <c:w val="0.86349108705161859"/>
          <c:h val="0.86414305135463088"/>
        </c:manualLayout>
      </c:layout>
      <c:barChart>
        <c:barDir val="col"/>
        <c:grouping val="clustered"/>
        <c:varyColors val="0"/>
        <c:ser>
          <c:idx val="0"/>
          <c:order val="0"/>
          <c:tx>
            <c:strRef>
              <c:f>Tabelle1!$B$1</c:f>
              <c:strCache>
                <c:ptCount val="1"/>
                <c:pt idx="0">
                  <c:v>Personen</c:v>
                </c:pt>
              </c:strCache>
            </c:strRef>
          </c:tx>
          <c:spPr>
            <a:solidFill>
              <a:schemeClr val="accent6">
                <a:lumMod val="50000"/>
              </a:schemeClr>
            </a:soli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Tabelle1!$A$2:$A$12</c:f>
              <c:strCache>
                <c:ptCount val="11"/>
                <c:pt idx="0">
                  <c:v>Ascheberg</c:v>
                </c:pt>
                <c:pt idx="1">
                  <c:v>Billerbeck</c:v>
                </c:pt>
                <c:pt idx="2">
                  <c:v>Coesfeld</c:v>
                </c:pt>
                <c:pt idx="3">
                  <c:v>Dülmen</c:v>
                </c:pt>
                <c:pt idx="4">
                  <c:v>Havixbeck</c:v>
                </c:pt>
                <c:pt idx="5">
                  <c:v>Lüdinghausen</c:v>
                </c:pt>
                <c:pt idx="6">
                  <c:v>Nordkirchen</c:v>
                </c:pt>
                <c:pt idx="7">
                  <c:v>Nottuln</c:v>
                </c:pt>
                <c:pt idx="8">
                  <c:v>Olfen</c:v>
                </c:pt>
                <c:pt idx="9">
                  <c:v>Rosendahl</c:v>
                </c:pt>
                <c:pt idx="10">
                  <c:v>Senden</c:v>
                </c:pt>
              </c:strCache>
            </c:strRef>
          </c:cat>
          <c:val>
            <c:numRef>
              <c:f>Tabelle1!$B$2:$B$12</c:f>
              <c:numCache>
                <c:formatCode>#,##0</c:formatCode>
                <c:ptCount val="11"/>
                <c:pt idx="0">
                  <c:v>148</c:v>
                </c:pt>
                <c:pt idx="1">
                  <c:v>120</c:v>
                </c:pt>
                <c:pt idx="2">
                  <c:v>305</c:v>
                </c:pt>
                <c:pt idx="3">
                  <c:v>491</c:v>
                </c:pt>
                <c:pt idx="4">
                  <c:v>125</c:v>
                </c:pt>
                <c:pt idx="5">
                  <c:v>281</c:v>
                </c:pt>
                <c:pt idx="6">
                  <c:v>76</c:v>
                </c:pt>
                <c:pt idx="7">
                  <c:v>196</c:v>
                </c:pt>
                <c:pt idx="8">
                  <c:v>149</c:v>
                </c:pt>
                <c:pt idx="9">
                  <c:v>98</c:v>
                </c:pt>
                <c:pt idx="10">
                  <c:v>282</c:v>
                </c:pt>
              </c:numCache>
            </c:numRef>
          </c:val>
          <c:extLst>
            <c:ext xmlns:c16="http://schemas.microsoft.com/office/drawing/2014/chart" uri="{C3380CC4-5D6E-409C-BE32-E72D297353CC}">
              <c16:uniqueId val="{00000000-F2BD-4FEC-9578-BC82ECCFECEC}"/>
            </c:ext>
          </c:extLst>
        </c:ser>
        <c:ser>
          <c:idx val="1"/>
          <c:order val="1"/>
          <c:tx>
            <c:strRef>
              <c:f>Tabelle1!$C$1</c:f>
              <c:strCache>
                <c:ptCount val="1"/>
                <c:pt idx="0">
                  <c:v>Fälle</c:v>
                </c:pt>
              </c:strCache>
            </c:strRef>
          </c:tx>
          <c:spPr>
            <a:solidFill>
              <a:schemeClr val="accent6">
                <a:lumMod val="60000"/>
                <a:lumOff val="40000"/>
              </a:schemeClr>
            </a:solidFill>
            <a:ln>
              <a:noFill/>
            </a:ln>
            <a:effectLst>
              <a:outerShdw blurRad="40000" dist="23000" dir="5400000" rotWithShape="0">
                <a:srgbClr val="000000">
                  <a:alpha val="35000"/>
                </a:srgbClr>
              </a:out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2">
                          <a:lumMod val="35000"/>
                          <a:lumOff val="65000"/>
                        </a:schemeClr>
                      </a:solidFill>
                    </a:ln>
                    <a:effectLst/>
                  </c:spPr>
                </c15:leaderLines>
              </c:ext>
            </c:extLst>
          </c:dLbls>
          <c:cat>
            <c:strRef>
              <c:f>Tabelle1!$A$2:$A$12</c:f>
              <c:strCache>
                <c:ptCount val="11"/>
                <c:pt idx="0">
                  <c:v>Ascheberg</c:v>
                </c:pt>
                <c:pt idx="1">
                  <c:v>Billerbeck</c:v>
                </c:pt>
                <c:pt idx="2">
                  <c:v>Coesfeld</c:v>
                </c:pt>
                <c:pt idx="3">
                  <c:v>Dülmen</c:v>
                </c:pt>
                <c:pt idx="4">
                  <c:v>Havixbeck</c:v>
                </c:pt>
                <c:pt idx="5">
                  <c:v>Lüdinghausen</c:v>
                </c:pt>
                <c:pt idx="6">
                  <c:v>Nordkirchen</c:v>
                </c:pt>
                <c:pt idx="7">
                  <c:v>Nottuln</c:v>
                </c:pt>
                <c:pt idx="8">
                  <c:v>Olfen</c:v>
                </c:pt>
                <c:pt idx="9">
                  <c:v>Rosendahl</c:v>
                </c:pt>
                <c:pt idx="10">
                  <c:v>Senden</c:v>
                </c:pt>
              </c:strCache>
            </c:strRef>
          </c:cat>
          <c:val>
            <c:numRef>
              <c:f>Tabelle1!$C$2:$C$12</c:f>
              <c:numCache>
                <c:formatCode>#,##0</c:formatCode>
                <c:ptCount val="11"/>
                <c:pt idx="0">
                  <c:v>69</c:v>
                </c:pt>
                <c:pt idx="1">
                  <c:v>66</c:v>
                </c:pt>
                <c:pt idx="2">
                  <c:v>158</c:v>
                </c:pt>
                <c:pt idx="3">
                  <c:v>243</c:v>
                </c:pt>
                <c:pt idx="4">
                  <c:v>68</c:v>
                </c:pt>
                <c:pt idx="5">
                  <c:v>156</c:v>
                </c:pt>
                <c:pt idx="6">
                  <c:v>41</c:v>
                </c:pt>
                <c:pt idx="7">
                  <c:v>103</c:v>
                </c:pt>
                <c:pt idx="8">
                  <c:v>73</c:v>
                </c:pt>
                <c:pt idx="9">
                  <c:v>59</c:v>
                </c:pt>
                <c:pt idx="10">
                  <c:v>139</c:v>
                </c:pt>
              </c:numCache>
            </c:numRef>
          </c:val>
          <c:extLst>
            <c:ext xmlns:c16="http://schemas.microsoft.com/office/drawing/2014/chart" uri="{C3380CC4-5D6E-409C-BE32-E72D297353CC}">
              <c16:uniqueId val="{00000000-727A-43C9-BFC9-BE93FC976581}"/>
            </c:ext>
          </c:extLst>
        </c:ser>
        <c:dLbls>
          <c:showLegendKey val="0"/>
          <c:showVal val="1"/>
          <c:showCatName val="0"/>
          <c:showSerName val="0"/>
          <c:showPercent val="0"/>
          <c:showBubbleSize val="0"/>
        </c:dLbls>
        <c:gapWidth val="100"/>
        <c:overlap val="-24"/>
        <c:axId val="537166080"/>
        <c:axId val="537168704"/>
      </c:barChart>
      <c:catAx>
        <c:axId val="537166080"/>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537168704"/>
        <c:crosses val="autoZero"/>
        <c:auto val="1"/>
        <c:lblAlgn val="ctr"/>
        <c:lblOffset val="100"/>
        <c:noMultiLvlLbl val="0"/>
      </c:catAx>
      <c:valAx>
        <c:axId val="537168704"/>
        <c:scaling>
          <c:orientation val="minMax"/>
        </c:scaling>
        <c:delete val="0"/>
        <c:axPos val="l"/>
        <c:majorGridlines>
          <c:spPr>
            <a:ln w="9525" cap="flat" cmpd="sng" algn="ctr">
              <a:solidFill>
                <a:schemeClr val="tx2">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crossAx val="537166080"/>
        <c:crosses val="autoZero"/>
        <c:crossBetween val="between"/>
      </c:valAx>
      <c:spPr>
        <a:noFill/>
        <a:ln>
          <a:noFill/>
        </a:ln>
        <a:effectLst/>
      </c:spPr>
    </c:plotArea>
    <c:legend>
      <c:legendPos val="r"/>
      <c:layout>
        <c:manualLayout>
          <c:xMode val="edge"/>
          <c:yMode val="edge"/>
          <c:x val="0.91765602216389597"/>
          <c:y val="0.42214146129231167"/>
          <c:w val="7.5399533391659376E-2"/>
          <c:h val="0.13584129842569223"/>
        </c:manualLayout>
      </c:layout>
      <c:overlay val="0"/>
      <c:spPr>
        <a:noFill/>
        <a:ln>
          <a:noFill/>
        </a:ln>
        <a:effectLst/>
      </c:spPr>
      <c:txPr>
        <a:bodyPr rot="0" spcFirstLastPara="1" vertOverflow="ellipsis" vert="horz" wrap="square" anchor="ctr" anchorCtr="1"/>
        <a:lstStyle/>
        <a:p>
          <a:pPr>
            <a:defRPr sz="1200" b="0" i="0" u="none" strike="noStrike" kern="1200" baseline="0">
              <a:solidFill>
                <a:schemeClr val="tx2"/>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Tabelle1!$B$1</c:f>
              <c:strCache>
                <c:ptCount val="1"/>
                <c:pt idx="0">
                  <c:v>männlich</c:v>
                </c:pt>
              </c:strCache>
            </c:strRef>
          </c:tx>
          <c:spPr>
            <a:solidFill>
              <a:schemeClr val="accent1"/>
            </a:solidFill>
            <a:ln>
              <a:noFill/>
            </a:ln>
            <a:effectLst/>
          </c:spPr>
          <c:invertIfNegative val="0"/>
          <c:dPt>
            <c:idx val="3"/>
            <c:invertIfNegative val="0"/>
            <c:bubble3D val="0"/>
            <c:spPr>
              <a:solidFill>
                <a:schemeClr val="accent1"/>
              </a:solidFill>
              <a:ln>
                <a:noFill/>
              </a:ln>
              <a:effectLst/>
            </c:spPr>
            <c:extLst>
              <c:ext xmlns:c16="http://schemas.microsoft.com/office/drawing/2014/chart" uri="{C3380CC4-5D6E-409C-BE32-E72D297353CC}">
                <c16:uniqueId val="{00000009-BD05-46E6-9494-6932F10AF8CC}"/>
              </c:ext>
            </c:extLst>
          </c:dPt>
          <c:dPt>
            <c:idx val="4"/>
            <c:invertIfNegative val="0"/>
            <c:bubble3D val="0"/>
            <c:spPr>
              <a:solidFill>
                <a:schemeClr val="accent1"/>
              </a:solidFill>
              <a:ln>
                <a:noFill/>
              </a:ln>
              <a:effectLst/>
            </c:spPr>
            <c:extLst>
              <c:ext xmlns:c16="http://schemas.microsoft.com/office/drawing/2014/chart" uri="{C3380CC4-5D6E-409C-BE32-E72D297353CC}">
                <c16:uniqueId val="{00000003-BD05-46E6-9494-6932F10AF8CC}"/>
              </c:ext>
            </c:extLst>
          </c:dPt>
          <c:dPt>
            <c:idx val="5"/>
            <c:invertIfNegative val="0"/>
            <c:bubble3D val="0"/>
            <c:spPr>
              <a:solidFill>
                <a:schemeClr val="accent1"/>
              </a:solidFill>
              <a:ln>
                <a:noFill/>
              </a:ln>
              <a:effectLst/>
            </c:spPr>
            <c:extLst>
              <c:ext xmlns:c16="http://schemas.microsoft.com/office/drawing/2014/chart" uri="{C3380CC4-5D6E-409C-BE32-E72D297353CC}">
                <c16:uniqueId val="{00000000-A334-42AF-9231-9FA22253CE47}"/>
              </c:ext>
            </c:extLst>
          </c:dPt>
          <c:dLbls>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Tabelle1!$A$2:$A$8</c:f>
              <c:strCache>
                <c:ptCount val="7"/>
                <c:pt idx="0">
                  <c:v>unter 18 Jahre 
(834)</c:v>
                </c:pt>
                <c:pt idx="1">
                  <c:v>18 - 64 Jahre 
(1.312)</c:v>
                </c:pt>
                <c:pt idx="2">
                  <c:v>älter als 64 Jahre 
(125)</c:v>
                </c:pt>
                <c:pt idx="4">
                  <c:v>57,5 bis 66 Jahre 
(nur weiblich)
</c:v>
                </c:pt>
                <c:pt idx="5">
                  <c:v>60 bis 66 Jahre
(nur männlich)
</c:v>
                </c:pt>
                <c:pt idx="6">
                  <c:v>ab 67 Jahre
(96)</c:v>
                </c:pt>
              </c:strCache>
            </c:strRef>
          </c:cat>
          <c:val>
            <c:numRef>
              <c:f>Tabelle1!$B$2:$B$8</c:f>
              <c:numCache>
                <c:formatCode>General</c:formatCode>
                <c:ptCount val="7"/>
                <c:pt idx="0">
                  <c:v>389</c:v>
                </c:pt>
                <c:pt idx="1">
                  <c:v>443</c:v>
                </c:pt>
                <c:pt idx="2">
                  <c:v>34</c:v>
                </c:pt>
                <c:pt idx="5">
                  <c:v>36</c:v>
                </c:pt>
                <c:pt idx="6">
                  <c:v>21</c:v>
                </c:pt>
              </c:numCache>
            </c:numRef>
          </c:val>
          <c:extLst>
            <c:ext xmlns:c16="http://schemas.microsoft.com/office/drawing/2014/chart" uri="{C3380CC4-5D6E-409C-BE32-E72D297353CC}">
              <c16:uniqueId val="{00000000-BD05-46E6-9494-6932F10AF8CC}"/>
            </c:ext>
          </c:extLst>
        </c:ser>
        <c:ser>
          <c:idx val="1"/>
          <c:order val="1"/>
          <c:tx>
            <c:strRef>
              <c:f>Tabelle1!$C$1</c:f>
              <c:strCache>
                <c:ptCount val="1"/>
                <c:pt idx="0">
                  <c:v>weiblich</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Tabelle1!$A$2:$A$8</c:f>
              <c:strCache>
                <c:ptCount val="7"/>
                <c:pt idx="0">
                  <c:v>unter 18 Jahre 
(834)</c:v>
                </c:pt>
                <c:pt idx="1">
                  <c:v>18 - 64 Jahre 
(1.312)</c:v>
                </c:pt>
                <c:pt idx="2">
                  <c:v>älter als 64 Jahre 
(125)</c:v>
                </c:pt>
                <c:pt idx="4">
                  <c:v>57,5 bis 66 Jahre 
(nur weiblich)
</c:v>
                </c:pt>
                <c:pt idx="5">
                  <c:v>60 bis 66 Jahre
(nur männlich)
</c:v>
                </c:pt>
                <c:pt idx="6">
                  <c:v>ab 67 Jahre
(96)</c:v>
                </c:pt>
              </c:strCache>
            </c:strRef>
          </c:cat>
          <c:val>
            <c:numRef>
              <c:f>Tabelle1!$C$2:$C$8</c:f>
              <c:numCache>
                <c:formatCode>General</c:formatCode>
                <c:ptCount val="7"/>
                <c:pt idx="0">
                  <c:v>445</c:v>
                </c:pt>
                <c:pt idx="1">
                  <c:v>869</c:v>
                </c:pt>
                <c:pt idx="2">
                  <c:v>91</c:v>
                </c:pt>
                <c:pt idx="4">
                  <c:v>102</c:v>
                </c:pt>
                <c:pt idx="6">
                  <c:v>75</c:v>
                </c:pt>
              </c:numCache>
            </c:numRef>
          </c:val>
          <c:extLst>
            <c:ext xmlns:c16="http://schemas.microsoft.com/office/drawing/2014/chart" uri="{C3380CC4-5D6E-409C-BE32-E72D297353CC}">
              <c16:uniqueId val="{00000000-EF1C-4733-AD58-E2C35156FAD2}"/>
            </c:ext>
          </c:extLst>
        </c:ser>
        <c:dLbls>
          <c:showLegendKey val="0"/>
          <c:showVal val="0"/>
          <c:showCatName val="0"/>
          <c:showSerName val="0"/>
          <c:showPercent val="0"/>
          <c:showBubbleSize val="0"/>
        </c:dLbls>
        <c:gapWidth val="100"/>
        <c:overlap val="-20"/>
        <c:axId val="215148160"/>
        <c:axId val="215154064"/>
      </c:barChart>
      <c:catAx>
        <c:axId val="215148160"/>
        <c:scaling>
          <c:orientation val="minMax"/>
        </c:scaling>
        <c:delete val="0"/>
        <c:axPos val="b"/>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15154064"/>
        <c:crosses val="autoZero"/>
        <c:auto val="1"/>
        <c:lblAlgn val="ctr"/>
        <c:lblOffset val="100"/>
        <c:noMultiLvlLbl val="0"/>
      </c:catAx>
      <c:valAx>
        <c:axId val="21515406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15148160"/>
        <c:crosses val="autoZero"/>
        <c:crossBetween val="between"/>
      </c:valAx>
      <c:spPr>
        <a:noFill/>
        <a:ln>
          <a:noFill/>
        </a:ln>
        <a:effectLst/>
      </c:spPr>
    </c:plotArea>
    <c:legend>
      <c:legendPos val="r"/>
      <c:layout>
        <c:manualLayout>
          <c:xMode val="edge"/>
          <c:yMode val="edge"/>
          <c:x val="0.90592928329092448"/>
          <c:y val="0.43009821698752765"/>
          <c:w val="8.59918363019508E-2"/>
          <c:h val="0.12192887185345566"/>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548452078032233E-2"/>
          <c:y val="5.155371439428949E-2"/>
          <c:w val="0.84291603053435116"/>
          <c:h val="0.8342959552053596"/>
        </c:manualLayout>
      </c:layout>
      <c:barChart>
        <c:barDir val="col"/>
        <c:grouping val="clustered"/>
        <c:varyColors val="0"/>
        <c:ser>
          <c:idx val="0"/>
          <c:order val="0"/>
          <c:tx>
            <c:strRef>
              <c:f>Tabelle1!$B$1</c:f>
              <c:strCache>
                <c:ptCount val="1"/>
                <c:pt idx="0">
                  <c:v>männlich</c:v>
                </c:pt>
              </c:strCache>
            </c:strRef>
          </c:tx>
          <c:spPr>
            <a:solidFill>
              <a:schemeClr val="accent1"/>
            </a:solidFill>
            <a:ln>
              <a:noFill/>
            </a:ln>
            <a:effectLst/>
          </c:spPr>
          <c:invertIfNegative val="0"/>
          <c:dPt>
            <c:idx val="5"/>
            <c:invertIfNegative val="0"/>
            <c:bubble3D val="0"/>
            <c:spPr>
              <a:solidFill>
                <a:schemeClr val="accent1"/>
              </a:solidFill>
              <a:ln>
                <a:noFill/>
              </a:ln>
              <a:effectLst/>
            </c:spPr>
            <c:extLst>
              <c:ext xmlns:c16="http://schemas.microsoft.com/office/drawing/2014/chart" uri="{C3380CC4-5D6E-409C-BE32-E72D297353CC}">
                <c16:uniqueId val="{00000008-BD05-46E6-9494-6932F10AF8CC}"/>
              </c:ext>
            </c:extLst>
          </c:dPt>
          <c:dPt>
            <c:idx val="7"/>
            <c:invertIfNegative val="0"/>
            <c:bubble3D val="0"/>
            <c:spPr>
              <a:solidFill>
                <a:schemeClr val="accent1"/>
              </a:solidFill>
              <a:ln>
                <a:noFill/>
              </a:ln>
              <a:effectLst/>
            </c:spPr>
            <c:extLst>
              <c:ext xmlns:c16="http://schemas.microsoft.com/office/drawing/2014/chart" uri="{C3380CC4-5D6E-409C-BE32-E72D297353CC}">
                <c16:uniqueId val="{00000009-BD05-46E6-9494-6932F10AF8CC}"/>
              </c:ext>
            </c:extLst>
          </c:dPt>
          <c:dPt>
            <c:idx val="8"/>
            <c:invertIfNegative val="0"/>
            <c:bubble3D val="0"/>
            <c:spPr>
              <a:solidFill>
                <a:schemeClr val="accent1"/>
              </a:solidFill>
              <a:ln>
                <a:noFill/>
              </a:ln>
              <a:effectLst/>
            </c:spPr>
            <c:extLst>
              <c:ext xmlns:c16="http://schemas.microsoft.com/office/drawing/2014/chart" uri="{C3380CC4-5D6E-409C-BE32-E72D297353CC}">
                <c16:uniqueId val="{00000003-BD05-46E6-9494-6932F10AF8CC}"/>
              </c:ext>
            </c:extLst>
          </c:dPt>
          <c:dPt>
            <c:idx val="9"/>
            <c:invertIfNegative val="0"/>
            <c:bubble3D val="0"/>
            <c:spPr>
              <a:solidFill>
                <a:schemeClr val="accent1"/>
              </a:solidFill>
              <a:ln>
                <a:noFill/>
              </a:ln>
              <a:effectLst/>
            </c:spPr>
            <c:extLst>
              <c:ext xmlns:c16="http://schemas.microsoft.com/office/drawing/2014/chart" uri="{C3380CC4-5D6E-409C-BE32-E72D297353CC}">
                <c16:uniqueId val="{00000000-A334-42AF-9231-9FA22253CE47}"/>
              </c:ext>
            </c:extLst>
          </c:dPt>
          <c:dLbls>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Tabelle1!$A$2:$A$5</c:f>
              <c:strCache>
                <c:ptCount val="4"/>
                <c:pt idx="0">
                  <c:v>0-2 Jahre
(101)</c:v>
                </c:pt>
                <c:pt idx="1">
                  <c:v>3-5 Jahre 
(119)</c:v>
                </c:pt>
                <c:pt idx="2">
                  <c:v>6-14 Jahre 
(476)</c:v>
                </c:pt>
                <c:pt idx="3">
                  <c:v>15-17 Jahre
(138)</c:v>
                </c:pt>
              </c:strCache>
            </c:strRef>
          </c:cat>
          <c:val>
            <c:numRef>
              <c:f>Tabelle1!$B$2:$B$5</c:f>
              <c:numCache>
                <c:formatCode>General</c:formatCode>
                <c:ptCount val="4"/>
                <c:pt idx="0">
                  <c:v>57</c:v>
                </c:pt>
                <c:pt idx="1">
                  <c:v>49</c:v>
                </c:pt>
                <c:pt idx="2">
                  <c:v>211</c:v>
                </c:pt>
                <c:pt idx="3">
                  <c:v>72</c:v>
                </c:pt>
              </c:numCache>
            </c:numRef>
          </c:val>
          <c:extLst>
            <c:ext xmlns:c16="http://schemas.microsoft.com/office/drawing/2014/chart" uri="{C3380CC4-5D6E-409C-BE32-E72D297353CC}">
              <c16:uniqueId val="{00000000-BD05-46E6-9494-6932F10AF8CC}"/>
            </c:ext>
          </c:extLst>
        </c:ser>
        <c:ser>
          <c:idx val="1"/>
          <c:order val="1"/>
          <c:tx>
            <c:strRef>
              <c:f>Tabelle1!$C$1</c:f>
              <c:strCache>
                <c:ptCount val="1"/>
                <c:pt idx="0">
                  <c:v>weiblich</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Tabelle1!$A$2:$A$5</c:f>
              <c:strCache>
                <c:ptCount val="4"/>
                <c:pt idx="0">
                  <c:v>0-2 Jahre
(101)</c:v>
                </c:pt>
                <c:pt idx="1">
                  <c:v>3-5 Jahre 
(119)</c:v>
                </c:pt>
                <c:pt idx="2">
                  <c:v>6-14 Jahre 
(476)</c:v>
                </c:pt>
                <c:pt idx="3">
                  <c:v>15-17 Jahre
(138)</c:v>
                </c:pt>
              </c:strCache>
            </c:strRef>
          </c:cat>
          <c:val>
            <c:numRef>
              <c:f>Tabelle1!$C$2:$C$5</c:f>
              <c:numCache>
                <c:formatCode>General</c:formatCode>
                <c:ptCount val="4"/>
                <c:pt idx="0">
                  <c:v>44</c:v>
                </c:pt>
                <c:pt idx="1">
                  <c:v>70</c:v>
                </c:pt>
                <c:pt idx="2">
                  <c:v>265</c:v>
                </c:pt>
                <c:pt idx="3">
                  <c:v>66</c:v>
                </c:pt>
              </c:numCache>
            </c:numRef>
          </c:val>
          <c:extLst>
            <c:ext xmlns:c16="http://schemas.microsoft.com/office/drawing/2014/chart" uri="{C3380CC4-5D6E-409C-BE32-E72D297353CC}">
              <c16:uniqueId val="{00000000-EF1C-4733-AD58-E2C35156FAD2}"/>
            </c:ext>
          </c:extLst>
        </c:ser>
        <c:dLbls>
          <c:showLegendKey val="0"/>
          <c:showVal val="0"/>
          <c:showCatName val="0"/>
          <c:showSerName val="0"/>
          <c:showPercent val="0"/>
          <c:showBubbleSize val="0"/>
        </c:dLbls>
        <c:gapWidth val="100"/>
        <c:overlap val="-20"/>
        <c:axId val="215148160"/>
        <c:axId val="215154064"/>
      </c:barChart>
      <c:catAx>
        <c:axId val="215148160"/>
        <c:scaling>
          <c:orientation val="minMax"/>
        </c:scaling>
        <c:delete val="0"/>
        <c:axPos val="b"/>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15154064"/>
        <c:crosses val="autoZero"/>
        <c:auto val="1"/>
        <c:lblAlgn val="ctr"/>
        <c:lblOffset val="100"/>
        <c:noMultiLvlLbl val="0"/>
      </c:catAx>
      <c:valAx>
        <c:axId val="215154064"/>
        <c:scaling>
          <c:orientation val="minMax"/>
          <c:max val="3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15148160"/>
        <c:crosses val="autoZero"/>
        <c:crossBetween val="between"/>
      </c:valAx>
      <c:spPr>
        <a:noFill/>
        <a:ln>
          <a:noFill/>
        </a:ln>
        <a:effectLst/>
      </c:spPr>
    </c:plotArea>
    <c:legend>
      <c:legendPos val="r"/>
      <c:layout>
        <c:manualLayout>
          <c:xMode val="edge"/>
          <c:yMode val="edge"/>
          <c:x val="0.90592928329092448"/>
          <c:y val="0.43009821698752765"/>
          <c:w val="8.59918363019508E-2"/>
          <c:h val="0.12192887185345566"/>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Tabelle1!$B$1</c:f>
              <c:strCache>
                <c:ptCount val="1"/>
                <c:pt idx="0">
                  <c:v>Spalte1</c:v>
                </c:pt>
              </c:strCache>
            </c:strRef>
          </c:tx>
          <c:spPr>
            <a:solidFill>
              <a:schemeClr val="accent3">
                <a:lumMod val="75000"/>
              </a:schemeClr>
            </a:solidFill>
          </c:spPr>
          <c:dPt>
            <c:idx val="0"/>
            <c:bubble3D val="0"/>
            <c:spPr>
              <a:solidFill>
                <a:schemeClr val="accent3">
                  <a:lumMod val="75000"/>
                </a:schemeClr>
              </a:soli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3-212A-40D6-BDAA-7967F27B457A}"/>
              </c:ext>
            </c:extLst>
          </c:dPt>
          <c:dPt>
            <c:idx val="1"/>
            <c:bubble3D val="0"/>
            <c:spPr>
              <a:solidFill>
                <a:schemeClr val="accent3">
                  <a:lumMod val="20000"/>
                  <a:lumOff val="80000"/>
                </a:schemeClr>
              </a:soli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2-212A-40D6-BDAA-7967F27B457A}"/>
              </c:ext>
            </c:extLst>
          </c:dPt>
          <c:dPt>
            <c:idx val="2"/>
            <c:bubble3D val="0"/>
            <c:spPr>
              <a:solidFill>
                <a:schemeClr val="accent3">
                  <a:lumMod val="60000"/>
                  <a:lumOff val="40000"/>
                </a:schemeClr>
              </a:soli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1-212A-40D6-BDAA-7967F27B457A}"/>
              </c:ext>
            </c:extLst>
          </c:dPt>
          <c:dPt>
            <c:idx val="3"/>
            <c:bubble3D val="0"/>
            <c:spPr>
              <a:solidFill>
                <a:schemeClr val="accent3">
                  <a:lumMod val="75000"/>
                </a:schemeClr>
              </a:soli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7-B408-42D4-B830-9F754C27D12B}"/>
              </c:ext>
            </c:extLst>
          </c:dPt>
          <c:dLbls>
            <c:dLbl>
              <c:idx val="0"/>
              <c:layout>
                <c:manualLayout>
                  <c:x val="0.12731481481481491"/>
                  <c:y val="-0.15238263158197085"/>
                </c:manualLayout>
              </c:layout>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212A-40D6-BDAA-7967F27B457A}"/>
                </c:ext>
              </c:extLst>
            </c:dLbl>
            <c:dLbl>
              <c:idx val="1"/>
              <c:layout>
                <c:manualLayout>
                  <c:x val="-5.6266313065033539E-2"/>
                  <c:y val="1.6716004243959626E-2"/>
                </c:manualLayout>
              </c:layou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212A-40D6-BDAA-7967F27B457A}"/>
                </c:ext>
              </c:extLst>
            </c:dLbl>
            <c:dLbl>
              <c:idx val="2"/>
              <c:layout>
                <c:manualLayout>
                  <c:x val="-1.7645405001458152E-2"/>
                  <c:y val="1.6073709854391178E-2"/>
                </c:manualLayout>
              </c:layou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212A-40D6-BDAA-7967F27B457A}"/>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showLegendKey val="0"/>
            <c:showVal val="1"/>
            <c:showCatName val="1"/>
            <c:showSerName val="0"/>
            <c:showPercent val="0"/>
            <c:showBubbleSize val="0"/>
            <c:showLeaderLines val="1"/>
            <c:leaderLines>
              <c:spPr>
                <a:ln w="9525">
                  <a:solidFill>
                    <a:schemeClr val="tx2">
                      <a:lumMod val="35000"/>
                      <a:lumOff val="65000"/>
                    </a:schemeClr>
                  </a:solidFill>
                </a:ln>
                <a:effectLst/>
              </c:spPr>
            </c:leaderLines>
            <c:extLst>
              <c:ext xmlns:c15="http://schemas.microsoft.com/office/drawing/2012/chart" uri="{CE6537A1-D6FC-4f65-9D91-7224C49458BB}"/>
            </c:extLst>
          </c:dLbls>
          <c:cat>
            <c:strRef>
              <c:f>Tabelle1!$A$2:$A$5</c:f>
              <c:strCache>
                <c:ptCount val="3"/>
                <c:pt idx="0">
                  <c:v>SGB II</c:v>
                </c:pt>
                <c:pt idx="1">
                  <c:v>SGB XII</c:v>
                </c:pt>
                <c:pt idx="2">
                  <c:v>AsylbLG</c:v>
                </c:pt>
              </c:strCache>
            </c:strRef>
          </c:cat>
          <c:val>
            <c:numRef>
              <c:f>Tabelle1!$B$2:$B$5</c:f>
              <c:numCache>
                <c:formatCode>General</c:formatCode>
                <c:ptCount val="4"/>
                <c:pt idx="0" formatCode="#,##0">
                  <c:v>1478</c:v>
                </c:pt>
                <c:pt idx="1">
                  <c:v>155</c:v>
                </c:pt>
                <c:pt idx="2">
                  <c:v>638</c:v>
                </c:pt>
              </c:numCache>
            </c:numRef>
          </c:val>
          <c:extLst>
            <c:ext xmlns:c16="http://schemas.microsoft.com/office/drawing/2014/chart" uri="{C3380CC4-5D6E-409C-BE32-E72D297353CC}">
              <c16:uniqueId val="{00000000-212A-40D6-BDAA-7967F27B457A}"/>
            </c:ext>
          </c:extLst>
        </c:ser>
        <c:dLbls>
          <c:showLegendKey val="0"/>
          <c:showVal val="1"/>
          <c:showCatName val="1"/>
          <c:showSerName val="0"/>
          <c:showPercent val="0"/>
          <c:showBubbleSize val="0"/>
          <c:showLeaderLines val="1"/>
        </c:dLbls>
      </c:pie3DChart>
      <c:spPr>
        <a:noFill/>
        <a:ln>
          <a:noFill/>
        </a:ln>
        <a:effectLst/>
      </c:spPr>
    </c:plotArea>
    <c:legend>
      <c:legendPos val="b"/>
      <c:legendEntry>
        <c:idx val="3"/>
        <c:delete val="1"/>
      </c:legendEntry>
      <c:layout>
        <c:manualLayout>
          <c:xMode val="edge"/>
          <c:yMode val="edge"/>
          <c:x val="0.79104686132983382"/>
          <c:y val="0.79105171453052414"/>
          <c:w val="0.19568405511811024"/>
          <c:h val="5.7422488301934485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userShapes r:id="rId4"/>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548452078032233E-2"/>
          <c:y val="5.155371439428949E-2"/>
          <c:w val="0.84291603053435116"/>
          <c:h val="0.8342959552053596"/>
        </c:manualLayout>
      </c:layout>
      <c:barChart>
        <c:barDir val="col"/>
        <c:grouping val="clustered"/>
        <c:varyColors val="0"/>
        <c:ser>
          <c:idx val="0"/>
          <c:order val="0"/>
          <c:tx>
            <c:strRef>
              <c:f>Tabelle1!$B$1</c:f>
              <c:strCache>
                <c:ptCount val="1"/>
                <c:pt idx="0">
                  <c:v>männlich</c:v>
                </c:pt>
              </c:strCache>
            </c:strRef>
          </c:tx>
          <c:spPr>
            <a:solidFill>
              <a:schemeClr val="accent1"/>
            </a:solidFill>
            <a:ln>
              <a:noFill/>
            </a:ln>
            <a:effectLst/>
          </c:spPr>
          <c:invertIfNegative val="0"/>
          <c:dPt>
            <c:idx val="5"/>
            <c:invertIfNegative val="0"/>
            <c:bubble3D val="0"/>
            <c:spPr>
              <a:solidFill>
                <a:schemeClr val="accent1"/>
              </a:solidFill>
              <a:ln>
                <a:noFill/>
              </a:ln>
              <a:effectLst/>
            </c:spPr>
            <c:extLst>
              <c:ext xmlns:c16="http://schemas.microsoft.com/office/drawing/2014/chart" uri="{C3380CC4-5D6E-409C-BE32-E72D297353CC}">
                <c16:uniqueId val="{00000008-BD05-46E6-9494-6932F10AF8CC}"/>
              </c:ext>
            </c:extLst>
          </c:dPt>
          <c:dPt>
            <c:idx val="7"/>
            <c:invertIfNegative val="0"/>
            <c:bubble3D val="0"/>
            <c:spPr>
              <a:solidFill>
                <a:schemeClr val="accent1"/>
              </a:solidFill>
              <a:ln>
                <a:noFill/>
              </a:ln>
              <a:effectLst/>
            </c:spPr>
            <c:extLst>
              <c:ext xmlns:c16="http://schemas.microsoft.com/office/drawing/2014/chart" uri="{C3380CC4-5D6E-409C-BE32-E72D297353CC}">
                <c16:uniqueId val="{00000009-BD05-46E6-9494-6932F10AF8CC}"/>
              </c:ext>
            </c:extLst>
          </c:dPt>
          <c:dPt>
            <c:idx val="8"/>
            <c:invertIfNegative val="0"/>
            <c:bubble3D val="0"/>
            <c:spPr>
              <a:solidFill>
                <a:schemeClr val="accent1"/>
              </a:solidFill>
              <a:ln>
                <a:noFill/>
              </a:ln>
              <a:effectLst/>
            </c:spPr>
            <c:extLst>
              <c:ext xmlns:c16="http://schemas.microsoft.com/office/drawing/2014/chart" uri="{C3380CC4-5D6E-409C-BE32-E72D297353CC}">
                <c16:uniqueId val="{00000003-BD05-46E6-9494-6932F10AF8CC}"/>
              </c:ext>
            </c:extLst>
          </c:dPt>
          <c:dPt>
            <c:idx val="9"/>
            <c:invertIfNegative val="0"/>
            <c:bubble3D val="0"/>
            <c:spPr>
              <a:solidFill>
                <a:schemeClr val="accent1"/>
              </a:solidFill>
              <a:ln>
                <a:noFill/>
              </a:ln>
              <a:effectLst/>
            </c:spPr>
            <c:extLst>
              <c:ext xmlns:c16="http://schemas.microsoft.com/office/drawing/2014/chart" uri="{C3380CC4-5D6E-409C-BE32-E72D297353CC}">
                <c16:uniqueId val="{00000000-A334-42AF-9231-9FA22253CE47}"/>
              </c:ext>
            </c:extLst>
          </c:dPt>
          <c:dLbls>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Tabelle1!$A$2:$A$4</c:f>
              <c:strCache>
                <c:ptCount val="3"/>
                <c:pt idx="0">
                  <c:v>unter 18 Jahre
(208)</c:v>
                </c:pt>
                <c:pt idx="1">
                  <c:v>18-64 Jahre 
(395)</c:v>
                </c:pt>
                <c:pt idx="2">
                  <c:v>ab 65 Jahre 
(35)</c:v>
                </c:pt>
              </c:strCache>
            </c:strRef>
          </c:cat>
          <c:val>
            <c:numRef>
              <c:f>Tabelle1!$B$2:$B$4</c:f>
              <c:numCache>
                <c:formatCode>General</c:formatCode>
                <c:ptCount val="3"/>
                <c:pt idx="0">
                  <c:v>87</c:v>
                </c:pt>
                <c:pt idx="1">
                  <c:v>186</c:v>
                </c:pt>
                <c:pt idx="2">
                  <c:v>12</c:v>
                </c:pt>
              </c:numCache>
            </c:numRef>
          </c:val>
          <c:extLst>
            <c:ext xmlns:c16="http://schemas.microsoft.com/office/drawing/2014/chart" uri="{C3380CC4-5D6E-409C-BE32-E72D297353CC}">
              <c16:uniqueId val="{00000000-BD05-46E6-9494-6932F10AF8CC}"/>
            </c:ext>
          </c:extLst>
        </c:ser>
        <c:ser>
          <c:idx val="1"/>
          <c:order val="1"/>
          <c:tx>
            <c:strRef>
              <c:f>Tabelle1!$C$1</c:f>
              <c:strCache>
                <c:ptCount val="1"/>
                <c:pt idx="0">
                  <c:v>weiblich</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Tabelle1!$A$2:$A$4</c:f>
              <c:strCache>
                <c:ptCount val="3"/>
                <c:pt idx="0">
                  <c:v>unter 18 Jahre
(208)</c:v>
                </c:pt>
                <c:pt idx="1">
                  <c:v>18-64 Jahre 
(395)</c:v>
                </c:pt>
                <c:pt idx="2">
                  <c:v>ab 65 Jahre 
(35)</c:v>
                </c:pt>
              </c:strCache>
            </c:strRef>
          </c:cat>
          <c:val>
            <c:numRef>
              <c:f>Tabelle1!$C$2:$C$4</c:f>
              <c:numCache>
                <c:formatCode>General</c:formatCode>
                <c:ptCount val="3"/>
                <c:pt idx="0">
                  <c:v>121</c:v>
                </c:pt>
                <c:pt idx="1">
                  <c:v>209</c:v>
                </c:pt>
                <c:pt idx="2">
                  <c:v>23</c:v>
                </c:pt>
              </c:numCache>
            </c:numRef>
          </c:val>
          <c:extLst>
            <c:ext xmlns:c16="http://schemas.microsoft.com/office/drawing/2014/chart" uri="{C3380CC4-5D6E-409C-BE32-E72D297353CC}">
              <c16:uniqueId val="{00000000-EF1C-4733-AD58-E2C35156FAD2}"/>
            </c:ext>
          </c:extLst>
        </c:ser>
        <c:dLbls>
          <c:showLegendKey val="0"/>
          <c:showVal val="0"/>
          <c:showCatName val="0"/>
          <c:showSerName val="0"/>
          <c:showPercent val="0"/>
          <c:showBubbleSize val="0"/>
        </c:dLbls>
        <c:gapWidth val="100"/>
        <c:overlap val="-20"/>
        <c:axId val="215148160"/>
        <c:axId val="215154064"/>
      </c:barChart>
      <c:catAx>
        <c:axId val="215148160"/>
        <c:scaling>
          <c:orientation val="minMax"/>
        </c:scaling>
        <c:delete val="0"/>
        <c:axPos val="b"/>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15154064"/>
        <c:crosses val="autoZero"/>
        <c:auto val="1"/>
        <c:lblAlgn val="ctr"/>
        <c:lblOffset val="100"/>
        <c:noMultiLvlLbl val="0"/>
      </c:catAx>
      <c:valAx>
        <c:axId val="215154064"/>
        <c:scaling>
          <c:orientation val="minMax"/>
          <c:max val="3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15148160"/>
        <c:crosses val="autoZero"/>
        <c:crossBetween val="between"/>
      </c:valAx>
      <c:spPr>
        <a:noFill/>
        <a:ln>
          <a:noFill/>
        </a:ln>
        <a:effectLst/>
      </c:spPr>
    </c:plotArea>
    <c:legend>
      <c:legendPos val="r"/>
      <c:layout>
        <c:manualLayout>
          <c:xMode val="edge"/>
          <c:yMode val="edge"/>
          <c:x val="0.90592928329092448"/>
          <c:y val="0.43009821698752765"/>
          <c:w val="8.59918363019508E-2"/>
          <c:h val="0.12192887185345566"/>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548452078032233E-2"/>
          <c:y val="5.155371439428949E-2"/>
          <c:w val="0.84291603053435116"/>
          <c:h val="0.8342959552053596"/>
        </c:manualLayout>
      </c:layout>
      <c:barChart>
        <c:barDir val="col"/>
        <c:grouping val="clustered"/>
        <c:varyColors val="0"/>
        <c:ser>
          <c:idx val="0"/>
          <c:order val="0"/>
          <c:tx>
            <c:strRef>
              <c:f>Tabelle1!$B$1</c:f>
              <c:strCache>
                <c:ptCount val="1"/>
                <c:pt idx="0">
                  <c:v>männlich</c:v>
                </c:pt>
              </c:strCache>
            </c:strRef>
          </c:tx>
          <c:spPr>
            <a:solidFill>
              <a:schemeClr val="accent1"/>
            </a:solidFill>
            <a:ln>
              <a:noFill/>
            </a:ln>
            <a:effectLst/>
          </c:spPr>
          <c:invertIfNegative val="0"/>
          <c:dPt>
            <c:idx val="5"/>
            <c:invertIfNegative val="0"/>
            <c:bubble3D val="0"/>
            <c:spPr>
              <a:solidFill>
                <a:schemeClr val="accent1"/>
              </a:solidFill>
              <a:ln>
                <a:noFill/>
              </a:ln>
              <a:effectLst/>
            </c:spPr>
            <c:extLst>
              <c:ext xmlns:c16="http://schemas.microsoft.com/office/drawing/2014/chart" uri="{C3380CC4-5D6E-409C-BE32-E72D297353CC}">
                <c16:uniqueId val="{00000008-BD05-46E6-9494-6932F10AF8CC}"/>
              </c:ext>
            </c:extLst>
          </c:dPt>
          <c:dPt>
            <c:idx val="7"/>
            <c:invertIfNegative val="0"/>
            <c:bubble3D val="0"/>
            <c:spPr>
              <a:solidFill>
                <a:schemeClr val="accent1"/>
              </a:solidFill>
              <a:ln>
                <a:noFill/>
              </a:ln>
              <a:effectLst/>
            </c:spPr>
            <c:extLst>
              <c:ext xmlns:c16="http://schemas.microsoft.com/office/drawing/2014/chart" uri="{C3380CC4-5D6E-409C-BE32-E72D297353CC}">
                <c16:uniqueId val="{00000009-BD05-46E6-9494-6932F10AF8CC}"/>
              </c:ext>
            </c:extLst>
          </c:dPt>
          <c:dPt>
            <c:idx val="8"/>
            <c:invertIfNegative val="0"/>
            <c:bubble3D val="0"/>
            <c:spPr>
              <a:solidFill>
                <a:schemeClr val="accent1"/>
              </a:solidFill>
              <a:ln>
                <a:noFill/>
              </a:ln>
              <a:effectLst/>
            </c:spPr>
            <c:extLst>
              <c:ext xmlns:c16="http://schemas.microsoft.com/office/drawing/2014/chart" uri="{C3380CC4-5D6E-409C-BE32-E72D297353CC}">
                <c16:uniqueId val="{00000003-BD05-46E6-9494-6932F10AF8CC}"/>
              </c:ext>
            </c:extLst>
          </c:dPt>
          <c:dPt>
            <c:idx val="9"/>
            <c:invertIfNegative val="0"/>
            <c:bubble3D val="0"/>
            <c:spPr>
              <a:solidFill>
                <a:schemeClr val="accent1"/>
              </a:solidFill>
              <a:ln>
                <a:noFill/>
              </a:ln>
              <a:effectLst/>
            </c:spPr>
            <c:extLst>
              <c:ext xmlns:c16="http://schemas.microsoft.com/office/drawing/2014/chart" uri="{C3380CC4-5D6E-409C-BE32-E72D297353CC}">
                <c16:uniqueId val="{00000000-A334-42AF-9231-9FA22253CE47}"/>
              </c:ext>
            </c:extLst>
          </c:dPt>
          <c:dLbls>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Tabelle1!$A$2:$A$4</c:f>
              <c:strCache>
                <c:ptCount val="3"/>
                <c:pt idx="0">
                  <c:v>unter 18 Jahre
(12)</c:v>
                </c:pt>
                <c:pt idx="1">
                  <c:v>18-64 Jahre 
(55)</c:v>
                </c:pt>
                <c:pt idx="2">
                  <c:v>ab 65 Jahre 
(88)</c:v>
                </c:pt>
              </c:strCache>
            </c:strRef>
          </c:cat>
          <c:val>
            <c:numRef>
              <c:f>Tabelle1!$B$2:$B$4</c:f>
              <c:numCache>
                <c:formatCode>General</c:formatCode>
                <c:ptCount val="3"/>
                <c:pt idx="0">
                  <c:v>4</c:v>
                </c:pt>
                <c:pt idx="1">
                  <c:v>16</c:v>
                </c:pt>
                <c:pt idx="2">
                  <c:v>21</c:v>
                </c:pt>
              </c:numCache>
            </c:numRef>
          </c:val>
          <c:extLst>
            <c:ext xmlns:c16="http://schemas.microsoft.com/office/drawing/2014/chart" uri="{C3380CC4-5D6E-409C-BE32-E72D297353CC}">
              <c16:uniqueId val="{00000000-BD05-46E6-9494-6932F10AF8CC}"/>
            </c:ext>
          </c:extLst>
        </c:ser>
        <c:ser>
          <c:idx val="1"/>
          <c:order val="1"/>
          <c:tx>
            <c:strRef>
              <c:f>Tabelle1!$C$1</c:f>
              <c:strCache>
                <c:ptCount val="1"/>
                <c:pt idx="0">
                  <c:v>weiblich</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Tabelle1!$A$2:$A$4</c:f>
              <c:strCache>
                <c:ptCount val="3"/>
                <c:pt idx="0">
                  <c:v>unter 18 Jahre
(12)</c:v>
                </c:pt>
                <c:pt idx="1">
                  <c:v>18-64 Jahre 
(55)</c:v>
                </c:pt>
                <c:pt idx="2">
                  <c:v>ab 65 Jahre 
(88)</c:v>
                </c:pt>
              </c:strCache>
            </c:strRef>
          </c:cat>
          <c:val>
            <c:numRef>
              <c:f>Tabelle1!$C$2:$C$4</c:f>
              <c:numCache>
                <c:formatCode>General</c:formatCode>
                <c:ptCount val="3"/>
                <c:pt idx="0">
                  <c:v>8</c:v>
                </c:pt>
                <c:pt idx="1">
                  <c:v>39</c:v>
                </c:pt>
                <c:pt idx="2">
                  <c:v>67</c:v>
                </c:pt>
              </c:numCache>
            </c:numRef>
          </c:val>
          <c:extLst>
            <c:ext xmlns:c16="http://schemas.microsoft.com/office/drawing/2014/chart" uri="{C3380CC4-5D6E-409C-BE32-E72D297353CC}">
              <c16:uniqueId val="{00000000-EF1C-4733-AD58-E2C35156FAD2}"/>
            </c:ext>
          </c:extLst>
        </c:ser>
        <c:dLbls>
          <c:showLegendKey val="0"/>
          <c:showVal val="0"/>
          <c:showCatName val="0"/>
          <c:showSerName val="0"/>
          <c:showPercent val="0"/>
          <c:showBubbleSize val="0"/>
        </c:dLbls>
        <c:gapWidth val="100"/>
        <c:overlap val="-20"/>
        <c:axId val="215148160"/>
        <c:axId val="215154064"/>
      </c:barChart>
      <c:catAx>
        <c:axId val="215148160"/>
        <c:scaling>
          <c:orientation val="minMax"/>
        </c:scaling>
        <c:delete val="0"/>
        <c:axPos val="b"/>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15154064"/>
        <c:crosses val="autoZero"/>
        <c:auto val="1"/>
        <c:lblAlgn val="ctr"/>
        <c:lblOffset val="100"/>
        <c:noMultiLvlLbl val="0"/>
      </c:catAx>
      <c:valAx>
        <c:axId val="215154064"/>
        <c:scaling>
          <c:orientation val="minMax"/>
          <c:max val="3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15148160"/>
        <c:crosses val="autoZero"/>
        <c:crossBetween val="between"/>
      </c:valAx>
      <c:spPr>
        <a:noFill/>
        <a:ln>
          <a:noFill/>
        </a:ln>
        <a:effectLst/>
      </c:spPr>
    </c:plotArea>
    <c:legend>
      <c:legendPos val="r"/>
      <c:layout>
        <c:manualLayout>
          <c:xMode val="edge"/>
          <c:yMode val="edge"/>
          <c:x val="0.90592928329092448"/>
          <c:y val="0.43009821698752765"/>
          <c:w val="8.59918363019508E-2"/>
          <c:h val="0.12192887185345566"/>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328"/>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pie3DChart>
        <c:varyColors val="1"/>
        <c:ser>
          <c:idx val="0"/>
          <c:order val="0"/>
          <c:tx>
            <c:strRef>
              <c:f>Tabelle1!$B$1</c:f>
              <c:strCache>
                <c:ptCount val="1"/>
                <c:pt idx="0">
                  <c:v>Spalte1</c:v>
                </c:pt>
              </c:strCache>
            </c:strRef>
          </c:tx>
          <c:spPr>
            <a:solidFill>
              <a:srgbClr val="A7F3C0"/>
            </a:solidFill>
          </c:spPr>
          <c:dPt>
            <c:idx val="0"/>
            <c:bubble3D val="0"/>
            <c:spPr>
              <a:solidFill>
                <a:schemeClr val="accent3">
                  <a:lumMod val="20000"/>
                  <a:lumOff val="80000"/>
                </a:schemeClr>
              </a:soli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3-212A-40D6-BDAA-7967F27B457A}"/>
              </c:ext>
            </c:extLst>
          </c:dPt>
          <c:dPt>
            <c:idx val="1"/>
            <c:bubble3D val="0"/>
            <c:spPr>
              <a:solidFill>
                <a:srgbClr val="A7F3C0"/>
              </a:soli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2-212A-40D6-BDAA-7967F27B457A}"/>
              </c:ext>
            </c:extLst>
          </c:dPt>
          <c:dLbls>
            <c:dLbl>
              <c:idx val="0"/>
              <c:layout>
                <c:manualLayout>
                  <c:x val="0.14351851851851835"/>
                  <c:y val="1.5505653825639721E-2"/>
                </c:manualLayout>
              </c:layout>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212A-40D6-BDAA-7967F27B457A}"/>
                </c:ext>
              </c:extLst>
            </c:dLbl>
            <c:dLbl>
              <c:idx val="1"/>
              <c:layout>
                <c:manualLayout>
                  <c:x val="-5.6266313065033539E-2"/>
                  <c:y val="1.6716004243959626E-2"/>
                </c:manualLayout>
              </c:layou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2-212A-40D6-BDAA-7967F27B457A}"/>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showLegendKey val="0"/>
            <c:showVal val="1"/>
            <c:showCatName val="1"/>
            <c:showSerName val="0"/>
            <c:showPercent val="0"/>
            <c:showBubbleSize val="0"/>
            <c:showLeaderLines val="1"/>
            <c:leaderLines>
              <c:spPr>
                <a:ln w="9525">
                  <a:solidFill>
                    <a:schemeClr val="tx2">
                      <a:lumMod val="35000"/>
                      <a:lumOff val="65000"/>
                    </a:schemeClr>
                  </a:solidFill>
                </a:ln>
                <a:effectLst/>
              </c:spPr>
            </c:leaderLines>
            <c:extLst>
              <c:ext xmlns:c15="http://schemas.microsoft.com/office/drawing/2012/chart" uri="{CE6537A1-D6FC-4f65-9D91-7224C49458BB}"/>
            </c:extLst>
          </c:dLbls>
          <c:cat>
            <c:strRef>
              <c:f>Tabelle1!$A$2:$A$3</c:f>
              <c:strCache>
                <c:ptCount val="2"/>
                <c:pt idx="0">
                  <c:v>3. Kap.</c:v>
                </c:pt>
                <c:pt idx="1">
                  <c:v>4. Kap. - Alter</c:v>
                </c:pt>
              </c:strCache>
            </c:strRef>
          </c:cat>
          <c:val>
            <c:numRef>
              <c:f>Tabelle1!$B$2:$B$3</c:f>
              <c:numCache>
                <c:formatCode>General</c:formatCode>
                <c:ptCount val="2"/>
                <c:pt idx="0">
                  <c:v>74</c:v>
                </c:pt>
                <c:pt idx="1">
                  <c:v>81</c:v>
                </c:pt>
              </c:numCache>
            </c:numRef>
          </c:val>
          <c:extLst>
            <c:ext xmlns:c16="http://schemas.microsoft.com/office/drawing/2014/chart" uri="{C3380CC4-5D6E-409C-BE32-E72D297353CC}">
              <c16:uniqueId val="{00000000-212A-40D6-BDAA-7967F27B457A}"/>
            </c:ext>
          </c:extLst>
        </c:ser>
        <c:dLbls>
          <c:showLegendKey val="0"/>
          <c:showVal val="1"/>
          <c:showCatName val="1"/>
          <c:showSerName val="0"/>
          <c:showPercent val="0"/>
          <c:showBubbleSize val="0"/>
          <c:showLeaderLines val="1"/>
        </c:dLbls>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9548452078032233E-2"/>
          <c:y val="5.155371439428949E-2"/>
          <c:w val="0.84291603053435116"/>
          <c:h val="0.8342959552053596"/>
        </c:manualLayout>
      </c:layout>
      <c:barChart>
        <c:barDir val="col"/>
        <c:grouping val="clustered"/>
        <c:varyColors val="0"/>
        <c:ser>
          <c:idx val="0"/>
          <c:order val="0"/>
          <c:tx>
            <c:strRef>
              <c:f>Tabelle1!$B$1</c:f>
              <c:strCache>
                <c:ptCount val="1"/>
                <c:pt idx="0">
                  <c:v>männlich</c:v>
                </c:pt>
              </c:strCache>
            </c:strRef>
          </c:tx>
          <c:spPr>
            <a:solidFill>
              <a:schemeClr val="accent1"/>
            </a:solidFill>
            <a:ln>
              <a:noFill/>
            </a:ln>
            <a:effectLst/>
          </c:spPr>
          <c:invertIfNegative val="0"/>
          <c:dPt>
            <c:idx val="5"/>
            <c:invertIfNegative val="0"/>
            <c:bubble3D val="0"/>
            <c:spPr>
              <a:solidFill>
                <a:schemeClr val="accent1"/>
              </a:solidFill>
              <a:ln>
                <a:noFill/>
              </a:ln>
              <a:effectLst/>
            </c:spPr>
            <c:extLst>
              <c:ext xmlns:c16="http://schemas.microsoft.com/office/drawing/2014/chart" uri="{C3380CC4-5D6E-409C-BE32-E72D297353CC}">
                <c16:uniqueId val="{00000008-BD05-46E6-9494-6932F10AF8CC}"/>
              </c:ext>
            </c:extLst>
          </c:dPt>
          <c:dPt>
            <c:idx val="7"/>
            <c:invertIfNegative val="0"/>
            <c:bubble3D val="0"/>
            <c:spPr>
              <a:solidFill>
                <a:schemeClr val="accent1"/>
              </a:solidFill>
              <a:ln>
                <a:noFill/>
              </a:ln>
              <a:effectLst/>
            </c:spPr>
            <c:extLst>
              <c:ext xmlns:c16="http://schemas.microsoft.com/office/drawing/2014/chart" uri="{C3380CC4-5D6E-409C-BE32-E72D297353CC}">
                <c16:uniqueId val="{00000009-BD05-46E6-9494-6932F10AF8CC}"/>
              </c:ext>
            </c:extLst>
          </c:dPt>
          <c:dPt>
            <c:idx val="8"/>
            <c:invertIfNegative val="0"/>
            <c:bubble3D val="0"/>
            <c:spPr>
              <a:solidFill>
                <a:schemeClr val="accent1"/>
              </a:solidFill>
              <a:ln>
                <a:noFill/>
              </a:ln>
              <a:effectLst/>
            </c:spPr>
            <c:extLst>
              <c:ext xmlns:c16="http://schemas.microsoft.com/office/drawing/2014/chart" uri="{C3380CC4-5D6E-409C-BE32-E72D297353CC}">
                <c16:uniqueId val="{00000003-BD05-46E6-9494-6932F10AF8CC}"/>
              </c:ext>
            </c:extLst>
          </c:dPt>
          <c:dPt>
            <c:idx val="9"/>
            <c:invertIfNegative val="0"/>
            <c:bubble3D val="0"/>
            <c:spPr>
              <a:solidFill>
                <a:schemeClr val="accent1"/>
              </a:solidFill>
              <a:ln>
                <a:noFill/>
              </a:ln>
              <a:effectLst/>
            </c:spPr>
            <c:extLst>
              <c:ext xmlns:c16="http://schemas.microsoft.com/office/drawing/2014/chart" uri="{C3380CC4-5D6E-409C-BE32-E72D297353CC}">
                <c16:uniqueId val="{00000000-A334-42AF-9231-9FA22253CE47}"/>
              </c:ext>
            </c:extLst>
          </c:dPt>
          <c:dLbls>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1"/>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Tabelle1!$A$2:$A$4</c:f>
              <c:strCache>
                <c:ptCount val="3"/>
                <c:pt idx="0">
                  <c:v>unter 18 Jahre
(614)</c:v>
                </c:pt>
                <c:pt idx="1">
                  <c:v>18-64 Jahre 
(862)</c:v>
                </c:pt>
                <c:pt idx="2">
                  <c:v>ab 65 Jahre 
(2)</c:v>
                </c:pt>
              </c:strCache>
            </c:strRef>
          </c:cat>
          <c:val>
            <c:numRef>
              <c:f>Tabelle1!$B$2:$B$4</c:f>
              <c:numCache>
                <c:formatCode>General</c:formatCode>
                <c:ptCount val="3"/>
                <c:pt idx="0">
                  <c:v>298</c:v>
                </c:pt>
                <c:pt idx="1">
                  <c:v>241</c:v>
                </c:pt>
                <c:pt idx="2">
                  <c:v>1</c:v>
                </c:pt>
              </c:numCache>
            </c:numRef>
          </c:val>
          <c:extLst>
            <c:ext xmlns:c16="http://schemas.microsoft.com/office/drawing/2014/chart" uri="{C3380CC4-5D6E-409C-BE32-E72D297353CC}">
              <c16:uniqueId val="{00000000-BD05-46E6-9494-6932F10AF8CC}"/>
            </c:ext>
          </c:extLst>
        </c:ser>
        <c:ser>
          <c:idx val="1"/>
          <c:order val="1"/>
          <c:tx>
            <c:strRef>
              <c:f>Tabelle1!$C$1</c:f>
              <c:strCache>
                <c:ptCount val="1"/>
                <c:pt idx="0">
                  <c:v>weiblich</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330" b="1" i="0" u="none" strike="noStrike" kern="1200" spc="0" baseline="0">
                    <a:solidFill>
                      <a:schemeClr val="accent2"/>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Tabelle1!$A$2:$A$4</c:f>
              <c:strCache>
                <c:ptCount val="3"/>
                <c:pt idx="0">
                  <c:v>unter 18 Jahre
(614)</c:v>
                </c:pt>
                <c:pt idx="1">
                  <c:v>18-64 Jahre 
(862)</c:v>
                </c:pt>
                <c:pt idx="2">
                  <c:v>ab 65 Jahre 
(2)</c:v>
                </c:pt>
              </c:strCache>
            </c:strRef>
          </c:cat>
          <c:val>
            <c:numRef>
              <c:f>Tabelle1!$C$2:$C$4</c:f>
              <c:numCache>
                <c:formatCode>General</c:formatCode>
                <c:ptCount val="3"/>
                <c:pt idx="0">
                  <c:v>316</c:v>
                </c:pt>
                <c:pt idx="1">
                  <c:v>621</c:v>
                </c:pt>
                <c:pt idx="2">
                  <c:v>1</c:v>
                </c:pt>
              </c:numCache>
            </c:numRef>
          </c:val>
          <c:extLst>
            <c:ext xmlns:c16="http://schemas.microsoft.com/office/drawing/2014/chart" uri="{C3380CC4-5D6E-409C-BE32-E72D297353CC}">
              <c16:uniqueId val="{00000000-EF1C-4733-AD58-E2C35156FAD2}"/>
            </c:ext>
          </c:extLst>
        </c:ser>
        <c:dLbls>
          <c:showLegendKey val="0"/>
          <c:showVal val="0"/>
          <c:showCatName val="0"/>
          <c:showSerName val="0"/>
          <c:showPercent val="0"/>
          <c:showBubbleSize val="0"/>
        </c:dLbls>
        <c:gapWidth val="100"/>
        <c:overlap val="-20"/>
        <c:axId val="215148160"/>
        <c:axId val="215154064"/>
      </c:barChart>
      <c:catAx>
        <c:axId val="215148160"/>
        <c:scaling>
          <c:orientation val="minMax"/>
        </c:scaling>
        <c:delete val="0"/>
        <c:axPos val="b"/>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15154064"/>
        <c:crosses val="autoZero"/>
        <c:auto val="1"/>
        <c:lblAlgn val="ctr"/>
        <c:lblOffset val="100"/>
        <c:noMultiLvlLbl val="0"/>
      </c:catAx>
      <c:valAx>
        <c:axId val="215154064"/>
        <c:scaling>
          <c:orientation val="minMax"/>
          <c:max val="700"/>
          <c:min val="0"/>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215148160"/>
        <c:crosses val="autoZero"/>
        <c:crossBetween val="between"/>
      </c:valAx>
      <c:spPr>
        <a:noFill/>
        <a:ln>
          <a:noFill/>
        </a:ln>
        <a:effectLst/>
      </c:spPr>
    </c:plotArea>
    <c:legend>
      <c:legendPos val="r"/>
      <c:layout>
        <c:manualLayout>
          <c:xMode val="edge"/>
          <c:yMode val="edge"/>
          <c:x val="0.90592928329092448"/>
          <c:y val="0.43009821698752765"/>
          <c:w val="8.59918363019508E-2"/>
          <c:h val="0.12192887185345566"/>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4.9548452078032233E-2"/>
          <c:y val="5.155371439428949E-2"/>
          <c:w val="0.84291603053435116"/>
          <c:h val="0.8342959552053596"/>
        </c:manualLayout>
      </c:layout>
      <c:pie3DChart>
        <c:varyColors val="1"/>
        <c:ser>
          <c:idx val="0"/>
          <c:order val="0"/>
          <c:tx>
            <c:strRef>
              <c:f>Tabelle1!$B$1</c:f>
              <c:strCache>
                <c:ptCount val="1"/>
                <c:pt idx="0">
                  <c:v>Spalte1</c:v>
                </c:pt>
              </c:strCache>
            </c:strRef>
          </c:tx>
          <c:dPt>
            <c:idx val="0"/>
            <c:bubble3D val="0"/>
            <c:spPr>
              <a:solidFill>
                <a:schemeClr val="bg2">
                  <a:lumMod val="50000"/>
                </a:schemeClr>
              </a:soli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1-2E74-438A-B826-0518F378C4DE}"/>
              </c:ext>
            </c:extLst>
          </c:dPt>
          <c:dPt>
            <c:idx val="1"/>
            <c:bubble3D val="0"/>
            <c:spPr>
              <a:solidFill>
                <a:schemeClr val="bg2">
                  <a:lumMod val="75000"/>
                </a:schemeClr>
              </a:soli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0-2E74-438A-B826-0518F378C4DE}"/>
              </c:ext>
            </c:extLst>
          </c:dPt>
          <c:dPt>
            <c:idx val="2"/>
            <c:bubble3D val="0"/>
            <c:spPr>
              <a:gradFill rotWithShape="1">
                <a:gsLst>
                  <a:gs pos="0">
                    <a:schemeClr val="accent3">
                      <a:shade val="51000"/>
                      <a:satMod val="130000"/>
                    </a:schemeClr>
                  </a:gs>
                  <a:gs pos="80000">
                    <a:schemeClr val="accent3">
                      <a:shade val="93000"/>
                      <a:satMod val="130000"/>
                    </a:schemeClr>
                  </a:gs>
                  <a:gs pos="100000">
                    <a:schemeClr val="accent3">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5-C8AE-467C-AFE5-EBE531D6C99E}"/>
              </c:ext>
            </c:extLst>
          </c:dPt>
          <c:dPt>
            <c:idx val="3"/>
            <c:bubble3D val="0"/>
            <c:spPr>
              <a:gradFill rotWithShape="1">
                <a:gsLst>
                  <a:gs pos="0">
                    <a:schemeClr val="accent4">
                      <a:shade val="51000"/>
                      <a:satMod val="130000"/>
                    </a:schemeClr>
                  </a:gs>
                  <a:gs pos="80000">
                    <a:schemeClr val="accent4">
                      <a:shade val="93000"/>
                      <a:satMod val="130000"/>
                    </a:schemeClr>
                  </a:gs>
                  <a:gs pos="100000">
                    <a:schemeClr val="accent4">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7-C8AE-467C-AFE5-EBE531D6C99E}"/>
              </c:ext>
            </c:extLst>
          </c:dPt>
          <c:dPt>
            <c:idx val="4"/>
            <c:bubble3D val="0"/>
            <c:spPr>
              <a:gradFill rotWithShape="1">
                <a:gsLst>
                  <a:gs pos="0">
                    <a:schemeClr val="accent5">
                      <a:shade val="51000"/>
                      <a:satMod val="130000"/>
                    </a:schemeClr>
                  </a:gs>
                  <a:gs pos="80000">
                    <a:schemeClr val="accent5">
                      <a:shade val="93000"/>
                      <a:satMod val="130000"/>
                    </a:schemeClr>
                  </a:gs>
                  <a:gs pos="100000">
                    <a:schemeClr val="accent5">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9-C8AE-467C-AFE5-EBE531D6C99E}"/>
              </c:ext>
            </c:extLst>
          </c:dPt>
          <c:dPt>
            <c:idx val="5"/>
            <c:bubble3D val="0"/>
            <c:spPr>
              <a:gradFill rotWithShape="1">
                <a:gsLst>
                  <a:gs pos="0">
                    <a:schemeClr val="accent6">
                      <a:shade val="51000"/>
                      <a:satMod val="130000"/>
                    </a:schemeClr>
                  </a:gs>
                  <a:gs pos="80000">
                    <a:schemeClr val="accent6">
                      <a:shade val="93000"/>
                      <a:satMod val="130000"/>
                    </a:schemeClr>
                  </a:gs>
                  <a:gs pos="100000">
                    <a:schemeClr val="accent6">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8-BD05-46E6-9494-6932F10AF8CC}"/>
              </c:ext>
            </c:extLst>
          </c:dPt>
          <c:dPt>
            <c:idx val="6"/>
            <c:bubble3D val="0"/>
            <c:spPr>
              <a:gradFill rotWithShape="1">
                <a:gsLst>
                  <a:gs pos="0">
                    <a:schemeClr val="accent1">
                      <a:lumMod val="60000"/>
                      <a:shade val="51000"/>
                      <a:satMod val="130000"/>
                    </a:schemeClr>
                  </a:gs>
                  <a:gs pos="80000">
                    <a:schemeClr val="accent1">
                      <a:lumMod val="60000"/>
                      <a:shade val="93000"/>
                      <a:satMod val="130000"/>
                    </a:schemeClr>
                  </a:gs>
                  <a:gs pos="100000">
                    <a:schemeClr val="accent1">
                      <a:lumMod val="60000"/>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D-C8AE-467C-AFE5-EBE531D6C99E}"/>
              </c:ext>
            </c:extLst>
          </c:dPt>
          <c:dPt>
            <c:idx val="7"/>
            <c:bubble3D val="0"/>
            <c:spPr>
              <a:gradFill rotWithShape="1">
                <a:gsLst>
                  <a:gs pos="0">
                    <a:schemeClr val="accent2">
                      <a:lumMod val="60000"/>
                      <a:shade val="51000"/>
                      <a:satMod val="130000"/>
                    </a:schemeClr>
                  </a:gs>
                  <a:gs pos="80000">
                    <a:schemeClr val="accent2">
                      <a:lumMod val="60000"/>
                      <a:shade val="93000"/>
                      <a:satMod val="130000"/>
                    </a:schemeClr>
                  </a:gs>
                  <a:gs pos="100000">
                    <a:schemeClr val="accent2">
                      <a:lumMod val="60000"/>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9-BD05-46E6-9494-6932F10AF8CC}"/>
              </c:ext>
            </c:extLst>
          </c:dPt>
          <c:dPt>
            <c:idx val="8"/>
            <c:bubble3D val="0"/>
            <c:spPr>
              <a:gradFill rotWithShape="1">
                <a:gsLst>
                  <a:gs pos="0">
                    <a:schemeClr val="accent3">
                      <a:lumMod val="60000"/>
                      <a:shade val="51000"/>
                      <a:satMod val="130000"/>
                    </a:schemeClr>
                  </a:gs>
                  <a:gs pos="80000">
                    <a:schemeClr val="accent3">
                      <a:lumMod val="60000"/>
                      <a:shade val="93000"/>
                      <a:satMod val="130000"/>
                    </a:schemeClr>
                  </a:gs>
                  <a:gs pos="100000">
                    <a:schemeClr val="accent3">
                      <a:lumMod val="60000"/>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3-BD05-46E6-9494-6932F10AF8CC}"/>
              </c:ext>
            </c:extLst>
          </c:dPt>
          <c:dPt>
            <c:idx val="9"/>
            <c:bubble3D val="0"/>
            <c:spPr>
              <a:gradFill rotWithShape="1">
                <a:gsLst>
                  <a:gs pos="0">
                    <a:schemeClr val="accent4">
                      <a:lumMod val="60000"/>
                      <a:shade val="51000"/>
                      <a:satMod val="130000"/>
                    </a:schemeClr>
                  </a:gs>
                  <a:gs pos="80000">
                    <a:schemeClr val="accent4">
                      <a:lumMod val="60000"/>
                      <a:shade val="93000"/>
                      <a:satMod val="130000"/>
                    </a:schemeClr>
                  </a:gs>
                  <a:gs pos="100000">
                    <a:schemeClr val="accent4">
                      <a:lumMod val="60000"/>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00-A334-42AF-9231-9FA22253CE47}"/>
              </c:ext>
            </c:extLst>
          </c:dPt>
          <c:dLbls>
            <c:dLbl>
              <c:idx val="0"/>
              <c:layout>
                <c:manualLayout>
                  <c:x val="6.613263358778626E-2"/>
                  <c:y val="-0.13314794007051356"/>
                </c:manualLayout>
              </c:layout>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1-2E74-438A-B826-0518F378C4DE}"/>
                </c:ext>
              </c:extLst>
            </c:dLbl>
            <c:dLbl>
              <c:idx val="1"/>
              <c:layout>
                <c:manualLayout>
                  <c:x val="-5.4946723918575073E-2"/>
                  <c:y val="-2.1803608248631836E-2"/>
                </c:manualLayout>
              </c:layout>
              <c:dLblPos val="bestFit"/>
              <c:showLegendKey val="0"/>
              <c:showVal val="1"/>
              <c:showCatName val="1"/>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2E74-438A-B826-0518F378C4DE}"/>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bestFit"/>
            <c:showLegendKey val="0"/>
            <c:showVal val="1"/>
            <c:showCatName val="1"/>
            <c:showSerName val="0"/>
            <c:showPercent val="0"/>
            <c:showBubbleSize val="0"/>
            <c:showLeaderLines val="1"/>
            <c:leaderLines>
              <c:spPr>
                <a:ln w="9525">
                  <a:solidFill>
                    <a:schemeClr val="tx2">
                      <a:lumMod val="35000"/>
                      <a:lumOff val="65000"/>
                    </a:schemeClr>
                  </a:solidFill>
                </a:ln>
                <a:effectLst/>
              </c:spPr>
            </c:leaderLines>
            <c:extLst>
              <c:ext xmlns:c15="http://schemas.microsoft.com/office/drawing/2012/chart" uri="{CE6537A1-D6FC-4f65-9D91-7224C49458BB}"/>
            </c:extLst>
          </c:dLbls>
          <c:cat>
            <c:strRef>
              <c:f>Tabelle1!$A$2:$A$3</c:f>
              <c:strCache>
                <c:ptCount val="2"/>
                <c:pt idx="0">
                  <c:v>Erwerbsfähig</c:v>
                </c:pt>
                <c:pt idx="1">
                  <c:v>Nicht Erwerbsfähig</c:v>
                </c:pt>
              </c:strCache>
            </c:strRef>
          </c:cat>
          <c:val>
            <c:numRef>
              <c:f>Tabelle1!$B$2:$B$3</c:f>
              <c:numCache>
                <c:formatCode>General</c:formatCode>
                <c:ptCount val="2"/>
                <c:pt idx="0">
                  <c:v>957</c:v>
                </c:pt>
                <c:pt idx="1">
                  <c:v>521</c:v>
                </c:pt>
              </c:numCache>
            </c:numRef>
          </c:val>
          <c:extLst>
            <c:ext xmlns:c16="http://schemas.microsoft.com/office/drawing/2014/chart" uri="{C3380CC4-5D6E-409C-BE32-E72D297353CC}">
              <c16:uniqueId val="{00000000-BD05-46E6-9494-6932F10AF8CC}"/>
            </c:ext>
          </c:extLst>
        </c:ser>
        <c:dLbls>
          <c:dLblPos val="bestFit"/>
          <c:showLegendKey val="0"/>
          <c:showVal val="1"/>
          <c:showCatName val="0"/>
          <c:showSerName val="0"/>
          <c:showPercent val="0"/>
          <c:showBubbleSize val="0"/>
          <c:showLeaderLines val="1"/>
        </c:dLbls>
        <c:extLst>
          <c:ext xmlns:c15="http://schemas.microsoft.com/office/drawing/2012/chart" uri="{02D57815-91ED-43cb-92C2-25804820EDAC}">
            <c15:filteredPieSeries>
              <c15:ser>
                <c:idx val="1"/>
                <c:order val="1"/>
                <c:tx>
                  <c:strRef>
                    <c:extLst>
                      <c:ext uri="{02D57815-91ED-43cb-92C2-25804820EDAC}">
                        <c15:formulaRef>
                          <c15:sqref>Tabelle1!#REF!</c15:sqref>
                        </c15:formulaRef>
                      </c:ext>
                    </c:extLst>
                    <c:strCache>
                      <c:ptCount val="1"/>
                      <c:pt idx="0">
                        <c:v>#REF!</c:v>
                      </c:pt>
                    </c:strCache>
                  </c:strRef>
                </c:tx>
                <c:dPt>
                  <c:idx val="0"/>
                  <c:bubble3D val="0"/>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p3d/>
                  </c:spPr>
                  <c:extLst>
                    <c:ext xmlns:c16="http://schemas.microsoft.com/office/drawing/2014/chart" uri="{C3380CC4-5D6E-409C-BE32-E72D297353CC}">
                      <c16:uniqueId val="{00000015-C8AE-467C-AFE5-EBE531D6C99E}"/>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de-DE"/>
                    </a:p>
                  </c:txPr>
                  <c:dLblPos val="bestFit"/>
                  <c:showLegendKey val="0"/>
                  <c:showVal val="1"/>
                  <c:showCatName val="0"/>
                  <c:showSerName val="0"/>
                  <c:showPercent val="0"/>
                  <c:showBubbleSize val="0"/>
                  <c:showLeaderLines val="1"/>
                  <c:leaderLines>
                    <c:spPr>
                      <a:ln w="9525">
                        <a:solidFill>
                          <a:schemeClr val="tx2">
                            <a:lumMod val="35000"/>
                            <a:lumOff val="65000"/>
                          </a:schemeClr>
                        </a:solidFill>
                      </a:ln>
                      <a:effectLst/>
                    </c:spPr>
                  </c:leaderLines>
                  <c:extLst>
                    <c:ext uri="{CE6537A1-D6FC-4f65-9D91-7224C49458BB}"/>
                  </c:extLst>
                </c:dLbls>
                <c:cat>
                  <c:strRef>
                    <c:extLst>
                      <c:ext uri="{02D57815-91ED-43cb-92C2-25804820EDAC}">
                        <c15:formulaRef>
                          <c15:sqref>Tabelle1!$A$2:$A$3</c15:sqref>
                        </c15:formulaRef>
                      </c:ext>
                    </c:extLst>
                    <c:strCache>
                      <c:ptCount val="2"/>
                      <c:pt idx="0">
                        <c:v>Erwerbsfähig</c:v>
                      </c:pt>
                      <c:pt idx="1">
                        <c:v>Nicht Erwerbsfähig</c:v>
                      </c:pt>
                    </c:strCache>
                  </c:strRef>
                </c:cat>
                <c:val>
                  <c:numRef>
                    <c:extLst>
                      <c:ext uri="{02D57815-91ED-43cb-92C2-25804820EDAC}">
                        <c15:formulaRef>
                          <c15:sqref>Tabelle1!#REF!</c15:sqref>
                        </c15:formulaRef>
                      </c:ext>
                    </c:extLst>
                    <c:numCache>
                      <c:formatCode>General</c:formatCode>
                      <c:ptCount val="1"/>
                      <c:pt idx="0">
                        <c:v>1</c:v>
                      </c:pt>
                    </c:numCache>
                  </c:numRef>
                </c:val>
                <c:extLst>
                  <c:ext xmlns:c16="http://schemas.microsoft.com/office/drawing/2014/chart" uri="{C3380CC4-5D6E-409C-BE32-E72D297353CC}">
                    <c16:uniqueId val="{00000000-EF1C-4733-AD58-E2C35156FAD2}"/>
                  </c:ext>
                </c:extLst>
              </c15:ser>
            </c15:filteredPieSeries>
          </c:ext>
        </c:extLst>
      </c:pie3DChart>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de-DE"/>
        </a:p>
      </c:txPr>
    </c:legend>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573552529090376E-2"/>
          <c:y val="7.1006826741996251E-2"/>
          <c:w val="0.9458350648877224"/>
          <c:h val="0.81066080537132212"/>
        </c:manualLayout>
      </c:layout>
      <c:barChart>
        <c:barDir val="col"/>
        <c:grouping val="clustered"/>
        <c:varyColors val="0"/>
        <c:ser>
          <c:idx val="0"/>
          <c:order val="0"/>
          <c:tx>
            <c:strRef>
              <c:f>Tabelle1!$B$1</c:f>
              <c:strCache>
                <c:ptCount val="1"/>
                <c:pt idx="0">
                  <c:v>Vermittlungen</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Tabelle1!$A$2:$A$8</c:f>
              <c:strCache>
                <c:ptCount val="7"/>
                <c:pt idx="0">
                  <c:v>Arbeitsstelle</c:v>
                </c:pt>
                <c:pt idx="1">
                  <c:v>Ausbildung</c:v>
                </c:pt>
                <c:pt idx="2">
                  <c:v>Sprach-/Integrationskurs</c:v>
                </c:pt>
                <c:pt idx="3">
                  <c:v>Praktikum</c:v>
                </c:pt>
                <c:pt idx="4">
                  <c:v>Maßnahmen und Weiterbildungen</c:v>
                </c:pt>
                <c:pt idx="6">
                  <c:v>Warteliste I-Kurs</c:v>
                </c:pt>
              </c:strCache>
            </c:strRef>
          </c:cat>
          <c:val>
            <c:numRef>
              <c:f>Tabelle1!$B$2:$B$8</c:f>
              <c:numCache>
                <c:formatCode>General</c:formatCode>
                <c:ptCount val="7"/>
                <c:pt idx="0">
                  <c:v>80</c:v>
                </c:pt>
                <c:pt idx="1">
                  <c:v>3</c:v>
                </c:pt>
                <c:pt idx="2">
                  <c:v>209</c:v>
                </c:pt>
                <c:pt idx="3">
                  <c:v>6</c:v>
                </c:pt>
                <c:pt idx="4">
                  <c:v>48</c:v>
                </c:pt>
                <c:pt idx="6">
                  <c:v>155</c:v>
                </c:pt>
              </c:numCache>
            </c:numRef>
          </c:val>
          <c:extLst>
            <c:ext xmlns:c16="http://schemas.microsoft.com/office/drawing/2014/chart" uri="{C3380CC4-5D6E-409C-BE32-E72D297353CC}">
              <c16:uniqueId val="{00000000-3DA2-4CA9-BE59-1289382F3BD8}"/>
            </c:ext>
          </c:extLst>
        </c:ser>
        <c:dLbls>
          <c:dLblPos val="outEnd"/>
          <c:showLegendKey val="0"/>
          <c:showVal val="1"/>
          <c:showCatName val="0"/>
          <c:showSerName val="0"/>
          <c:showPercent val="0"/>
          <c:showBubbleSize val="0"/>
        </c:dLbls>
        <c:gapWidth val="219"/>
        <c:overlap val="-27"/>
        <c:axId val="559514080"/>
        <c:axId val="559514408"/>
      </c:barChart>
      <c:catAx>
        <c:axId val="55951408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59514408"/>
        <c:crosses val="autoZero"/>
        <c:auto val="1"/>
        <c:lblAlgn val="ctr"/>
        <c:lblOffset val="100"/>
        <c:noMultiLvlLbl val="0"/>
      </c:catAx>
      <c:valAx>
        <c:axId val="55951440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5595140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withinLinear" id="14">
  <a:schemeClr val="accent1"/>
</cs:colorStyle>
</file>

<file path=ppt/charts/colors4.xml><?xml version="1.0" encoding="utf-8"?>
<cs:colorStyle xmlns:cs="http://schemas.microsoft.com/office/drawing/2012/chartStyle" xmlns:a="http://schemas.openxmlformats.org/drawingml/2006/main" meth="withinLinear" id="14">
  <a:schemeClr val="accent1"/>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withinLinearReversed" id="22">
  <a:schemeClr val="accent2"/>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3.xml><?xml version="1.0" encoding="utf-8"?>
<cs:chartStyle xmlns:cs="http://schemas.microsoft.com/office/drawing/2012/chartStyle" xmlns:a="http://schemas.openxmlformats.org/drawingml/2006/main" id="238">
  <cs:axisTitle>
    <cs:lnRef idx="0"/>
    <cs:fillRef idx="0"/>
    <cs:effectRef idx="0"/>
    <cs:fontRef idx="minor">
      <a:schemeClr val="lt1"/>
    </cs:fontRef>
    <cs:defRPr sz="1197" b="1" kern="1200"/>
  </cs:axisTitle>
  <cs:categoryAxis>
    <cs:lnRef idx="0">
      <cs:styleClr val="0"/>
    </cs:lnRef>
    <cs:fillRef idx="0"/>
    <cs:effectRef idx="0"/>
    <cs:fontRef idx="minor">
      <a:schemeClr val="lt1"/>
    </cs:fontRef>
    <cs:defRPr sz="1197" kern="1200" spc="3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lt1">
            <a:lumMod val="85000"/>
          </a:schemeClr>
        </a:solidFill>
        <a:round/>
      </a:ln>
    </cs:spPr>
    <cs:defRPr sz="1330" kern="1200"/>
  </cs:chartArea>
  <cs:dataLabel>
    <cs:lnRef idx="0"/>
    <cs:fillRef idx="0">
      <cs:styleClr val="0"/>
    </cs:fillRef>
    <cs:effectRef idx="0"/>
    <cs:fontRef idx="minor">
      <a:schemeClr val="lt1"/>
    </cs:fontRef>
    <cs:spPr>
      <a:solidFill>
        <a:schemeClr val="phClr"/>
      </a:solidFill>
    </cs:spPr>
    <cs:defRPr sz="1197" b="1" kern="1200"/>
  </cs:dataLabel>
  <cs:dataLabelCallout>
    <cs:lnRef idx="0">
      <cs:styleClr val="auto"/>
    </cs:lnRef>
    <cs:fillRef idx="0"/>
    <cs:effectRef idx="0"/>
    <cs:fontRef idx="minor">
      <cs:styleClr val="auto"/>
    </cs:fontRef>
    <cs:spPr>
      <a:solidFill>
        <a:schemeClr val="lt1"/>
      </a:solidFill>
      <a:ln>
        <a:solidFill>
          <a:schemeClr val="ph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25400"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cs:spPr>
  </cs:dataPointMarker>
  <cs:dataPointMarkerLayout symbol="circle" size="14"/>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fillRef idx="0"/>
    <cs:effectRef idx="0"/>
    <cs:fontRef idx="minor">
      <a:schemeClr val="dk1"/>
    </cs:fontRef>
    <cs:spPr>
      <a:ln w="9525" cap="flat" cmpd="sng" algn="ctr">
        <a:gradFill>
          <a:gsLst>
            <a:gs pos="0">
              <a:schemeClr val="lt1"/>
            </a:gs>
            <a:gs pos="100000">
              <a:schemeClr val="lt1">
                <a:alpha val="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38">
  <cs:axisTitle>
    <cs:lnRef idx="0"/>
    <cs:fillRef idx="0"/>
    <cs:effectRef idx="0"/>
    <cs:fontRef idx="minor">
      <a:schemeClr val="lt1"/>
    </cs:fontRef>
    <cs:defRPr sz="1197" b="1" kern="1200"/>
  </cs:axisTitle>
  <cs:categoryAxis>
    <cs:lnRef idx="0">
      <cs:styleClr val="0"/>
    </cs:lnRef>
    <cs:fillRef idx="0"/>
    <cs:effectRef idx="0"/>
    <cs:fontRef idx="minor">
      <a:schemeClr val="lt1"/>
    </cs:fontRef>
    <cs:defRPr sz="1197" kern="1200" spc="3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lt1">
            <a:lumMod val="85000"/>
          </a:schemeClr>
        </a:solidFill>
        <a:round/>
      </a:ln>
    </cs:spPr>
    <cs:defRPr sz="1330" kern="1200"/>
  </cs:chartArea>
  <cs:dataLabel>
    <cs:lnRef idx="0"/>
    <cs:fillRef idx="0">
      <cs:styleClr val="0"/>
    </cs:fillRef>
    <cs:effectRef idx="0"/>
    <cs:fontRef idx="minor">
      <a:schemeClr val="lt1"/>
    </cs:fontRef>
    <cs:spPr>
      <a:solidFill>
        <a:schemeClr val="phClr"/>
      </a:solidFill>
    </cs:spPr>
    <cs:defRPr sz="1197" b="1" kern="1200"/>
  </cs:dataLabel>
  <cs:dataLabelCallout>
    <cs:lnRef idx="0">
      <cs:styleClr val="auto"/>
    </cs:lnRef>
    <cs:fillRef idx="0"/>
    <cs:effectRef idx="0"/>
    <cs:fontRef idx="minor">
      <cs:styleClr val="auto"/>
    </cs:fontRef>
    <cs:spPr>
      <a:solidFill>
        <a:schemeClr val="lt1"/>
      </a:solidFill>
      <a:ln>
        <a:solidFill>
          <a:schemeClr val="ph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25400" cap="rnd">
        <a:solidFill>
          <a:schemeClr val="lt1"/>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cs:spPr>
  </cs:dataPointMarker>
  <cs:dataPointMarkerLayout symbol="circle" size="14"/>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1197"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fillRef idx="0"/>
    <cs:effectRef idx="0"/>
    <cs:fontRef idx="minor">
      <a:schemeClr val="dk1"/>
    </cs:fontRef>
    <cs:spPr>
      <a:ln w="9525" cap="flat" cmpd="sng" algn="ctr">
        <a:gradFill>
          <a:gsLst>
            <a:gs pos="0">
              <a:schemeClr val="lt1"/>
            </a:gs>
            <a:gs pos="100000">
              <a:schemeClr val="lt1">
                <a:alpha val="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defRPr sz="1197"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995"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1197"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20">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6.xml><?xml version="1.0" encoding="utf-8"?>
<cs:chartStyle xmlns:cs="http://schemas.microsoft.com/office/drawing/2012/chartStyle" xmlns:a="http://schemas.openxmlformats.org/drawingml/2006/main" id="215">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1197"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alpha val="70000"/>
          </a:schemeClr>
        </a:solidFill>
        <a:round/>
      </a:ln>
    </cs:spPr>
  </cs:dataPointLine>
  <cs:dataPointMarker>
    <cs:lnRef idx="0"/>
    <cs:fillRef idx="0">
      <cs:styleClr val="auto"/>
    </cs:fillRef>
    <cs:effectRef idx="0"/>
    <cs:fontRef idx="minor">
      <a:schemeClr val="dk1"/>
    </cs:fontRef>
    <cs:spPr>
      <a:solidFill>
        <a:schemeClr val="phClr">
          <a:alpha val="70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128"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spc="20" baseline="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8.xml><?xml version="1.0" encoding="utf-8"?>
<cs:chartStyle xmlns:cs="http://schemas.microsoft.com/office/drawing/2012/chartStyle" xmlns:a="http://schemas.openxmlformats.org/drawingml/2006/main" id="215">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15875" cap="flat" cmpd="sng" algn="ctr">
        <a:solidFill>
          <a:schemeClr val="tx1">
            <a:lumMod val="25000"/>
            <a:lumOff val="75000"/>
          </a:schemeClr>
        </a:solidFill>
        <a:round/>
      </a:ln>
    </cs:spPr>
    <cs:defRPr sz="1197" kern="1200" cap="none" spc="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70000"/>
        </a:schemeClr>
      </a:solidFill>
    </cs:spPr>
  </cs:dataPoint>
  <cs:dataPoint3D>
    <cs:lnRef idx="0"/>
    <cs:fillRef idx="0">
      <cs:styleClr val="auto"/>
    </cs:fillRef>
    <cs:effectRef idx="0"/>
    <cs:fontRef idx="minor">
      <a:schemeClr val="dk1"/>
    </cs:fontRef>
    <cs:spPr>
      <a:solidFill>
        <a:schemeClr val="phClr">
          <a:alpha val="70000"/>
        </a:schemeClr>
      </a:solidFill>
    </cs:spPr>
  </cs:dataPoint3D>
  <cs:dataPointLine>
    <cs:lnRef idx="0">
      <cs:styleClr val="auto"/>
    </cs:lnRef>
    <cs:fillRef idx="0"/>
    <cs:effectRef idx="0"/>
    <cs:fontRef idx="minor">
      <a:schemeClr val="dk1"/>
    </cs:fontRef>
    <cs:spPr>
      <a:ln w="28575" cap="rnd">
        <a:solidFill>
          <a:schemeClr val="phClr">
            <a:alpha val="70000"/>
          </a:schemeClr>
        </a:solidFill>
        <a:round/>
      </a:ln>
    </cs:spPr>
  </cs:dataPointLine>
  <cs:dataPointMarker>
    <cs:lnRef idx="0"/>
    <cs:fillRef idx="0">
      <cs:styleClr val="auto"/>
    </cs:fillRef>
    <cs:effectRef idx="0"/>
    <cs:fontRef idx="minor">
      <a:schemeClr val="dk1"/>
    </cs:fontRef>
    <cs:spPr>
      <a:solidFill>
        <a:schemeClr val="phClr">
          <a:alpha val="70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round/>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5000"/>
            <a:lumOff val="9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35000"/>
            <a:lumOff val="65000"/>
          </a:schemeClr>
        </a:solidFill>
        <a:round/>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baseline="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ajor">
      <a:schemeClr val="tx1">
        <a:lumMod val="65000"/>
        <a:lumOff val="35000"/>
      </a:schemeClr>
    </cs:fontRef>
    <cs:defRPr sz="2128" b="0" i="0" kern="1200" cap="none" spc="50" normalizeH="0" baseline="0"/>
  </cs:title>
  <cs:trendline>
    <cs:lnRef idx="0">
      <cs:styleClr val="auto"/>
    </cs:lnRef>
    <cs:fillRef idx="0"/>
    <cs:effectRef idx="0"/>
    <cs:fontRef idx="minor">
      <a:schemeClr val="dk1"/>
    </cs:fontRef>
    <cs:spPr>
      <a:ln w="1587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spc="20" baseline="0"/>
  </cs:valueAxis>
  <cs:wall>
    <cs:lnRef idx="0"/>
    <cs:fillRef idx="0"/>
    <cs:effectRef idx="0"/>
    <cs:fontRef idx="minor">
      <a:schemeClr val="dk1"/>
    </cs:fontRef>
  </cs:wall>
</cs:chartStyle>
</file>

<file path=ppt/charts/style9.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11.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12.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13.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7">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16.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66">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19.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66">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22.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66">
  <cs:axisTitle>
    <cs:lnRef idx="0"/>
    <cs:fillRef idx="0"/>
    <cs:effectRef idx="0"/>
    <cs:fontRef idx="minor">
      <a:schemeClr val="tx2"/>
    </cs:fontRef>
    <cs:defRPr sz="1197"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1197" kern="1200"/>
  </cs:chartArea>
  <cs:dataLabel>
    <cs:lnRef idx="0"/>
    <cs:fillRef idx="0"/>
    <cs:effectRef idx="0"/>
    <cs:fontRef idx="minor">
      <a:schemeClr val="tx2"/>
    </cs:fontRef>
    <cs:defRPr sz="1197"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1197"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1197"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2128"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1197"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1197" kern="1200"/>
  </cs:valueAxis>
  <cs:wall>
    <cs:lnRef idx="0"/>
    <cs:fillRef idx="0"/>
    <cs:effectRef idx="0"/>
    <cs:fontRef idx="minor">
      <a:schemeClr val="tx2"/>
    </cs:fontRef>
  </cs:wall>
</cs:chartStyle>
</file>

<file path=ppt/charts/style2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22-11-14T14:18:15.943" idx="1">
    <p:pos x="10" y="10"/>
    <p:text>Diese Folie bezieht sich auf die Staatsangehörigkeit der Leistungsbeziehenden. Von den Leistungsbeziehenden nach AsylbLG haben 1.082 Personen die ukrainische Staatsangehörigkeit. Hier werden also auch alle Personen mit ukrainischer Staatsangehörigkeit mitberechnet, die nicht wegen des Krieges geflohen sind. Außerdem werden Drittstaatsangehörige Geflüchtete aus der Ukraine unter „Ukraine“ nicht berücksichtigt.</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2-11-14T14:19:41.976" idx="2">
    <p:pos x="10" y="10"/>
    <p:text>Diese Folie bezieht sich auf die Staatsangehörigkeit der Leistungsbeziehenden. Von den erwerbsfähigen Flüchtlingen im SGB II haben 663 Personen die ukrainische Staatsangehörigkeit.</p:text>
    <p:extLst>
      <p:ext uri="{C676402C-5697-4E1C-873F-D02D1690AC5C}">
        <p15:threadingInfo xmlns:p15="http://schemas.microsoft.com/office/powerpoint/2012/main" timeZoneBias="-6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2-11-14T14:22:23.945" idx="3">
    <p:pos x="10" y="10"/>
    <p:text>Für ukrainische Staatsangehörige sind die aufenthaltsrechtlichen Informationen 
zum Fluchthintergrund stark untererfasst. Deshalb wird die Gesamtzahl der 
„Personen im Kontext Fluchtmigration“ nur unter Ausschluss von ukrainischen 
Staatsangehörigen ausgewiesen.</p:text>
    <p:extLst>
      <p:ext uri="{C676402C-5697-4E1C-873F-D02D1690AC5C}">
        <p15:threadingInfo xmlns:p15="http://schemas.microsoft.com/office/powerpoint/2012/main" timeZoneBias="-60"/>
      </p:ext>
    </p:extLst>
  </p:cm>
</p:cmLst>
</file>

<file path=ppt/drawings/drawing1.xml><?xml version="1.0" encoding="utf-8"?>
<c:userShapes xmlns:c="http://schemas.openxmlformats.org/drawingml/2006/chart">
  <cdr:relSizeAnchor xmlns:cdr="http://schemas.openxmlformats.org/drawingml/2006/chartDrawing">
    <cdr:from>
      <cdr:x>0.43742</cdr:x>
      <cdr:y>0.9116</cdr:y>
    </cdr:from>
    <cdr:to>
      <cdr:x>0.70887</cdr:x>
      <cdr:y>1</cdr:y>
    </cdr:to>
    <cdr:sp macro="" textlink="">
      <cdr:nvSpPr>
        <cdr:cNvPr id="2" name="Textfeld 8"/>
        <cdr:cNvSpPr txBox="1"/>
      </cdr:nvSpPr>
      <cdr:spPr>
        <a:xfrm xmlns:a="http://schemas.openxmlformats.org/drawingml/2006/main">
          <a:off x="4799722" y="4125867"/>
          <a:ext cx="2978567" cy="400095"/>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xmlns:a="http://schemas.openxmlformats.org/drawingml/2006/main">
          <a:r>
            <a:rPr lang="de-DE" sz="2000" b="1" dirty="0" smtClean="0">
              <a:solidFill>
                <a:srgbClr val="595959"/>
              </a:solidFill>
            </a:rPr>
            <a:t>2.271 </a:t>
          </a:r>
          <a:r>
            <a:rPr lang="de-DE" sz="2000" b="1" dirty="0" smtClean="0">
              <a:solidFill>
                <a:srgbClr val="595959"/>
              </a:solidFill>
            </a:rPr>
            <a:t>Personen</a:t>
          </a:r>
          <a:endParaRPr lang="de-DE" sz="2000" b="1" dirty="0">
            <a:solidFill>
              <a:srgbClr val="595959"/>
            </a:solidFill>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DF2057-B12B-490A-8EDE-F8FFD3934948}" type="datetimeFigureOut">
              <a:rPr lang="de-DE" smtClean="0"/>
              <a:t>14.11.2022</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974D66-5302-490B-B222-ACB83FBEF6B1}" type="slidenum">
              <a:rPr lang="de-DE" smtClean="0"/>
              <a:t>‹Nr.›</a:t>
            </a:fld>
            <a:endParaRPr lang="de-DE"/>
          </a:p>
        </p:txBody>
      </p:sp>
    </p:spTree>
    <p:extLst>
      <p:ext uri="{BB962C8B-B14F-4D97-AF65-F5344CB8AC3E}">
        <p14:creationId xmlns:p14="http://schemas.microsoft.com/office/powerpoint/2010/main" val="3604064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smtClean="0"/>
          </a:p>
          <a:p>
            <a:endParaRPr lang="de-DE" dirty="0" smtClean="0"/>
          </a:p>
          <a:p>
            <a:endParaRPr lang="de-DE" dirty="0"/>
          </a:p>
        </p:txBody>
      </p:sp>
      <p:sp>
        <p:nvSpPr>
          <p:cNvPr id="4" name="Foliennummernplatzhalter 3"/>
          <p:cNvSpPr>
            <a:spLocks noGrp="1"/>
          </p:cNvSpPr>
          <p:nvPr>
            <p:ph type="sldNum" sz="quarter" idx="10"/>
          </p:nvPr>
        </p:nvSpPr>
        <p:spPr/>
        <p:txBody>
          <a:bodyPr/>
          <a:lstStyle/>
          <a:p>
            <a:fld id="{55974D66-5302-490B-B222-ACB83FBEF6B1}" type="slidenum">
              <a:rPr lang="de-DE" smtClean="0"/>
              <a:t>4</a:t>
            </a:fld>
            <a:endParaRPr lang="de-DE"/>
          </a:p>
        </p:txBody>
      </p:sp>
    </p:spTree>
    <p:extLst>
      <p:ext uri="{BB962C8B-B14F-4D97-AF65-F5344CB8AC3E}">
        <p14:creationId xmlns:p14="http://schemas.microsoft.com/office/powerpoint/2010/main" val="4514302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55974D66-5302-490B-B222-ACB83FBEF6B1}" type="slidenum">
              <a:rPr lang="de-DE" smtClean="0"/>
              <a:t>9</a:t>
            </a:fld>
            <a:endParaRPr lang="de-DE"/>
          </a:p>
        </p:txBody>
      </p:sp>
    </p:spTree>
    <p:extLst>
      <p:ext uri="{BB962C8B-B14F-4D97-AF65-F5344CB8AC3E}">
        <p14:creationId xmlns:p14="http://schemas.microsoft.com/office/powerpoint/2010/main" val="457765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sz="1200" dirty="0" smtClean="0"/>
          </a:p>
        </p:txBody>
      </p:sp>
      <p:sp>
        <p:nvSpPr>
          <p:cNvPr id="4" name="Foliennummernplatzhalter 3"/>
          <p:cNvSpPr>
            <a:spLocks noGrp="1"/>
          </p:cNvSpPr>
          <p:nvPr>
            <p:ph type="sldNum" sz="quarter" idx="10"/>
          </p:nvPr>
        </p:nvSpPr>
        <p:spPr/>
        <p:txBody>
          <a:bodyPr/>
          <a:lstStyle/>
          <a:p>
            <a:fld id="{55974D66-5302-490B-B222-ACB83FBEF6B1}" type="slidenum">
              <a:rPr lang="de-DE" smtClean="0"/>
              <a:t>13</a:t>
            </a:fld>
            <a:endParaRPr lang="de-DE"/>
          </a:p>
        </p:txBody>
      </p:sp>
    </p:spTree>
    <p:extLst>
      <p:ext uri="{BB962C8B-B14F-4D97-AF65-F5344CB8AC3E}">
        <p14:creationId xmlns:p14="http://schemas.microsoft.com/office/powerpoint/2010/main" val="3632316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p:spTree>
      <p:nvGrpSpPr>
        <p:cNvPr id="1" name=""/>
        <p:cNvGrpSpPr/>
        <p:nvPr/>
      </p:nvGrpSpPr>
      <p:grpSpPr>
        <a:xfrm>
          <a:off x="0" y="0"/>
          <a:ext cx="0" cy="0"/>
          <a:chOff x="0" y="0"/>
          <a:chExt cx="0" cy="0"/>
        </a:xfrm>
      </p:grpSpPr>
      <p:sp>
        <p:nvSpPr>
          <p:cNvPr id="7" name="Rechteck 6"/>
          <p:cNvSpPr>
            <a:spLocks noChangeAspect="1"/>
          </p:cNvSpPr>
          <p:nvPr/>
        </p:nvSpPr>
        <p:spPr>
          <a:xfrm>
            <a:off x="0" y="841458"/>
            <a:ext cx="12192000" cy="2160000"/>
          </a:xfrm>
          <a:prstGeom prst="rect">
            <a:avLst/>
          </a:prstGeom>
          <a:blipFill>
            <a:blip r:embed="rId2"/>
            <a:stretch>
              <a:fillRect/>
            </a:stretch>
          </a:blipFill>
          <a:ln>
            <a:noFill/>
          </a:ln>
          <a:effectLst/>
        </p:spPr>
        <p:style>
          <a:lnRef idx="1">
            <a:schemeClr val="accent4"/>
          </a:lnRef>
          <a:fillRef idx="2">
            <a:schemeClr val="accent4"/>
          </a:fillRef>
          <a:effectRef idx="1">
            <a:schemeClr val="accent4"/>
          </a:effectRef>
          <a:fontRef idx="minor">
            <a:schemeClr val="dk1"/>
          </a:fontRef>
        </p:style>
        <p:txBody>
          <a:bodyPr rtlCol="0" anchor="ctr"/>
          <a:lstStyle/>
          <a:p>
            <a:pPr algn="ctr"/>
            <a:endParaRPr lang="de-DE" sz="1800" dirty="0"/>
          </a:p>
        </p:txBody>
      </p:sp>
      <p:sp>
        <p:nvSpPr>
          <p:cNvPr id="3" name="Untertitel 2"/>
          <p:cNvSpPr>
            <a:spLocks noGrp="1"/>
          </p:cNvSpPr>
          <p:nvPr>
            <p:ph type="subTitle" idx="1"/>
          </p:nvPr>
        </p:nvSpPr>
        <p:spPr>
          <a:xfrm>
            <a:off x="1523940" y="3054385"/>
            <a:ext cx="10058460" cy="1752600"/>
          </a:xfrm>
        </p:spPr>
        <p:txBody>
          <a:bodyPr/>
          <a:lstStyle>
            <a:lvl1pPr marL="0" indent="0" algn="l">
              <a:buNone/>
              <a:defRPr>
                <a:solidFill>
                  <a:srgbClr val="595959"/>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dirty="0"/>
          </a:p>
        </p:txBody>
      </p:sp>
      <p:sp>
        <p:nvSpPr>
          <p:cNvPr id="6" name="Fußzeilenplatzhalter 5">
            <a:extLst>
              <a:ext uri="{FF2B5EF4-FFF2-40B4-BE49-F238E27FC236}">
                <a16:creationId xmlns:a16="http://schemas.microsoft.com/office/drawing/2014/main" id="{98C094EF-F038-EE4D-A40A-80F0D26863B5}"/>
              </a:ext>
            </a:extLst>
          </p:cNvPr>
          <p:cNvSpPr>
            <a:spLocks noGrp="1"/>
          </p:cNvSpPr>
          <p:nvPr>
            <p:ph type="ftr" sz="quarter" idx="10"/>
          </p:nvPr>
        </p:nvSpPr>
        <p:spPr/>
        <p:txBody>
          <a:bodyPr/>
          <a:lstStyle/>
          <a:p>
            <a:endParaRPr lang="de-DE" dirty="0"/>
          </a:p>
        </p:txBody>
      </p:sp>
      <p:sp>
        <p:nvSpPr>
          <p:cNvPr id="8" name="Foliennummernplatzhalter 7">
            <a:extLst>
              <a:ext uri="{FF2B5EF4-FFF2-40B4-BE49-F238E27FC236}">
                <a16:creationId xmlns:a16="http://schemas.microsoft.com/office/drawing/2014/main" id="{9CFE74BD-DF27-A44D-8832-E1DC3D683DF6}"/>
              </a:ext>
            </a:extLst>
          </p:cNvPr>
          <p:cNvSpPr>
            <a:spLocks noGrp="1"/>
          </p:cNvSpPr>
          <p:nvPr>
            <p:ph type="sldNum" sz="quarter" idx="11"/>
          </p:nvPr>
        </p:nvSpPr>
        <p:spPr/>
        <p:txBody>
          <a:bodyPr/>
          <a:lstStyle/>
          <a:p>
            <a:fld id="{75808A2D-28BB-8C45-89D8-6932D0C55E73}" type="slidenum">
              <a:rPr lang="de-DE" smtClean="0"/>
              <a:t>‹Nr.›</a:t>
            </a:fld>
            <a:endParaRPr lang="de-DE"/>
          </a:p>
        </p:txBody>
      </p:sp>
      <p:sp>
        <p:nvSpPr>
          <p:cNvPr id="11" name="Titel 1"/>
          <p:cNvSpPr>
            <a:spLocks noGrp="1"/>
          </p:cNvSpPr>
          <p:nvPr>
            <p:ph type="ctrTitle"/>
          </p:nvPr>
        </p:nvSpPr>
        <p:spPr>
          <a:xfrm>
            <a:off x="1523940" y="2278125"/>
            <a:ext cx="10058460" cy="776260"/>
          </a:xfrm>
          <a:prstGeom prst="rect">
            <a:avLst/>
          </a:prstGeom>
        </p:spPr>
        <p:txBody>
          <a:bodyPr/>
          <a:lstStyle>
            <a:lvl1pPr algn="l">
              <a:defRPr sz="4000"/>
            </a:lvl1pPr>
          </a:lstStyle>
          <a:p>
            <a:r>
              <a:rPr lang="de-DE" smtClean="0"/>
              <a:t>Titelmasterformat durch Klicken bearbeiten</a:t>
            </a:r>
            <a:endParaRPr lang="de-DE" dirty="0"/>
          </a:p>
        </p:txBody>
      </p:sp>
      <p:pic>
        <p:nvPicPr>
          <p:cNvPr id="12" name="Grafik 11"/>
          <p:cNvPicPr>
            <a:picLocks/>
          </p:cNvPicPr>
          <p:nvPr userDrawn="1"/>
        </p:nvPicPr>
        <p:blipFill>
          <a:blip r:embed="rId3">
            <a:extLst>
              <a:ext uri="{28A0092B-C50C-407E-A947-70E740481C1C}">
                <a14:useLocalDpi xmlns:a14="http://schemas.microsoft.com/office/drawing/2010/main" val="0"/>
              </a:ext>
            </a:extLst>
          </a:blip>
          <a:srcRect/>
          <a:stretch/>
        </p:blipFill>
        <p:spPr>
          <a:xfrm>
            <a:off x="684439" y="2989101"/>
            <a:ext cx="2858400" cy="1676782"/>
          </a:xfrm>
          <a:prstGeom prst="rect">
            <a:avLst/>
          </a:prstGeom>
        </p:spPr>
      </p:pic>
      <p:pic>
        <p:nvPicPr>
          <p:cNvPr id="13" name="Grafik 12"/>
          <p:cNvPicPr>
            <a:picLocks noChangeAspect="1"/>
          </p:cNvPicPr>
          <p:nvPr userDrawn="1"/>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7433" y="5970509"/>
            <a:ext cx="2599200" cy="773315"/>
          </a:xfrm>
          <a:prstGeom prst="rect">
            <a:avLst/>
          </a:prstGeom>
        </p:spPr>
      </p:pic>
    </p:spTree>
    <p:extLst>
      <p:ext uri="{BB962C8B-B14F-4D97-AF65-F5344CB8AC3E}">
        <p14:creationId xmlns:p14="http://schemas.microsoft.com/office/powerpoint/2010/main" val="25716128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2" name="Fußzeilenplatzhalter 1">
            <a:extLst>
              <a:ext uri="{FF2B5EF4-FFF2-40B4-BE49-F238E27FC236}">
                <a16:creationId xmlns:a16="http://schemas.microsoft.com/office/drawing/2014/main" id="{316BEA60-3F88-974C-A28E-102CECA16F3C}"/>
              </a:ext>
            </a:extLst>
          </p:cNvPr>
          <p:cNvSpPr>
            <a:spLocks noGrp="1"/>
          </p:cNvSpPr>
          <p:nvPr>
            <p:ph type="ftr" sz="quarter" idx="10"/>
          </p:nvPr>
        </p:nvSpPr>
        <p:spPr/>
        <p:txBody>
          <a:bodyPr/>
          <a:lstStyle/>
          <a:p>
            <a:endParaRPr lang="de-DE" dirty="0"/>
          </a:p>
        </p:txBody>
      </p:sp>
      <p:sp>
        <p:nvSpPr>
          <p:cNvPr id="8" name="Foliennummernplatzhalter 7">
            <a:extLst>
              <a:ext uri="{FF2B5EF4-FFF2-40B4-BE49-F238E27FC236}">
                <a16:creationId xmlns:a16="http://schemas.microsoft.com/office/drawing/2014/main" id="{9CC29330-DCDB-DD46-8F7B-7931FB8ED2BE}"/>
              </a:ext>
            </a:extLst>
          </p:cNvPr>
          <p:cNvSpPr>
            <a:spLocks noGrp="1"/>
          </p:cNvSpPr>
          <p:nvPr>
            <p:ph type="sldNum" sz="quarter" idx="11"/>
          </p:nvPr>
        </p:nvSpPr>
        <p:spPr/>
        <p:txBody>
          <a:bodyPr/>
          <a:lstStyle/>
          <a:p>
            <a:fld id="{75808A2D-28BB-8C45-89D8-6932D0C55E73}" type="slidenum">
              <a:rPr lang="de-DE" smtClean="0"/>
              <a:t>‹Nr.›</a:t>
            </a:fld>
            <a:endParaRPr lang="de-DE"/>
          </a:p>
        </p:txBody>
      </p:sp>
      <p:sp>
        <p:nvSpPr>
          <p:cNvPr id="4" name="Titel 3"/>
          <p:cNvSpPr>
            <a:spLocks noGrp="1"/>
          </p:cNvSpPr>
          <p:nvPr>
            <p:ph type="title"/>
          </p:nvPr>
        </p:nvSpPr>
        <p:spPr/>
        <p:txBody>
          <a:bodyPr/>
          <a:lstStyle/>
          <a:p>
            <a:r>
              <a:rPr lang="de-DE" smtClean="0"/>
              <a:t>Titelmasterformat durch Klicken bearbeiten</a:t>
            </a:r>
            <a:endParaRPr lang="de-DE"/>
          </a:p>
        </p:txBody>
      </p:sp>
    </p:spTree>
    <p:extLst>
      <p:ext uri="{BB962C8B-B14F-4D97-AF65-F5344CB8AC3E}">
        <p14:creationId xmlns:p14="http://schemas.microsoft.com/office/powerpoint/2010/main" val="83620091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8" name="Fußzeilenplatzhalter 7">
            <a:extLst>
              <a:ext uri="{FF2B5EF4-FFF2-40B4-BE49-F238E27FC236}">
                <a16:creationId xmlns:a16="http://schemas.microsoft.com/office/drawing/2014/main" id="{53DDDE5D-2323-5B4C-93CC-70649A3C661A}"/>
              </a:ext>
            </a:extLst>
          </p:cNvPr>
          <p:cNvSpPr>
            <a:spLocks noGrp="1"/>
          </p:cNvSpPr>
          <p:nvPr>
            <p:ph type="ftr" sz="quarter" idx="10"/>
          </p:nvPr>
        </p:nvSpPr>
        <p:spPr/>
        <p:txBody>
          <a:bodyPr/>
          <a:lstStyle/>
          <a:p>
            <a:endParaRPr lang="de-DE" dirty="0"/>
          </a:p>
        </p:txBody>
      </p:sp>
      <p:sp>
        <p:nvSpPr>
          <p:cNvPr id="9" name="Foliennummernplatzhalter 8">
            <a:extLst>
              <a:ext uri="{FF2B5EF4-FFF2-40B4-BE49-F238E27FC236}">
                <a16:creationId xmlns:a16="http://schemas.microsoft.com/office/drawing/2014/main" id="{019CFD90-0B48-5E4B-9BCA-10F2AFCDD02B}"/>
              </a:ext>
            </a:extLst>
          </p:cNvPr>
          <p:cNvSpPr>
            <a:spLocks noGrp="1"/>
          </p:cNvSpPr>
          <p:nvPr>
            <p:ph type="sldNum" sz="quarter" idx="11"/>
          </p:nvPr>
        </p:nvSpPr>
        <p:spPr/>
        <p:txBody>
          <a:bodyPr/>
          <a:lstStyle/>
          <a:p>
            <a:fld id="{75808A2D-28BB-8C45-89D8-6932D0C55E73}" type="slidenum">
              <a:rPr lang="de-DE" smtClean="0"/>
              <a:t>‹Nr.›</a:t>
            </a:fld>
            <a:endParaRPr lang="de-DE"/>
          </a:p>
        </p:txBody>
      </p:sp>
      <p:sp>
        <p:nvSpPr>
          <p:cNvPr id="2" name="Titel 1"/>
          <p:cNvSpPr>
            <a:spLocks noGrp="1"/>
          </p:cNvSpPr>
          <p:nvPr>
            <p:ph type="title"/>
          </p:nvPr>
        </p:nvSpPr>
        <p:spPr/>
        <p:txBody>
          <a:bodyPr/>
          <a:lstStyle/>
          <a:p>
            <a:r>
              <a:rPr lang="de-DE" smtClean="0"/>
              <a:t>Titelmasterformat durch Klicken bearbeiten</a:t>
            </a:r>
            <a:endParaRPr lang="de-DE"/>
          </a:p>
        </p:txBody>
      </p:sp>
    </p:spTree>
    <p:extLst>
      <p:ext uri="{BB962C8B-B14F-4D97-AF65-F5344CB8AC3E}">
        <p14:creationId xmlns:p14="http://schemas.microsoft.com/office/powerpoint/2010/main" val="266219600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4" name="Inhaltsplatzhalt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6" name="Inhaltsplatzhalt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10" name="Fußzeilenplatzhalter 9">
            <a:extLst>
              <a:ext uri="{FF2B5EF4-FFF2-40B4-BE49-F238E27FC236}">
                <a16:creationId xmlns:a16="http://schemas.microsoft.com/office/drawing/2014/main" id="{2747B784-4DB2-5546-BC7B-7ADD53EBADE0}"/>
              </a:ext>
            </a:extLst>
          </p:cNvPr>
          <p:cNvSpPr>
            <a:spLocks noGrp="1"/>
          </p:cNvSpPr>
          <p:nvPr>
            <p:ph type="ftr" sz="quarter" idx="10"/>
          </p:nvPr>
        </p:nvSpPr>
        <p:spPr/>
        <p:txBody>
          <a:bodyPr/>
          <a:lstStyle/>
          <a:p>
            <a:endParaRPr lang="de-DE" dirty="0"/>
          </a:p>
        </p:txBody>
      </p:sp>
      <p:sp>
        <p:nvSpPr>
          <p:cNvPr id="11" name="Foliennummernplatzhalter 10">
            <a:extLst>
              <a:ext uri="{FF2B5EF4-FFF2-40B4-BE49-F238E27FC236}">
                <a16:creationId xmlns:a16="http://schemas.microsoft.com/office/drawing/2014/main" id="{529E168F-D5C9-3941-88D9-2BBA148D5951}"/>
              </a:ext>
            </a:extLst>
          </p:cNvPr>
          <p:cNvSpPr>
            <a:spLocks noGrp="1"/>
          </p:cNvSpPr>
          <p:nvPr>
            <p:ph type="sldNum" sz="quarter" idx="11"/>
          </p:nvPr>
        </p:nvSpPr>
        <p:spPr/>
        <p:txBody>
          <a:bodyPr/>
          <a:lstStyle/>
          <a:p>
            <a:fld id="{75808A2D-28BB-8C45-89D8-6932D0C55E73}" type="slidenum">
              <a:rPr lang="de-DE" smtClean="0"/>
              <a:t>‹Nr.›</a:t>
            </a:fld>
            <a:endParaRPr lang="de-DE"/>
          </a:p>
        </p:txBody>
      </p:sp>
      <p:sp>
        <p:nvSpPr>
          <p:cNvPr id="2" name="Titel 1"/>
          <p:cNvSpPr>
            <a:spLocks noGrp="1"/>
          </p:cNvSpPr>
          <p:nvPr>
            <p:ph type="title"/>
          </p:nvPr>
        </p:nvSpPr>
        <p:spPr/>
        <p:txBody>
          <a:bodyPr/>
          <a:lstStyle/>
          <a:p>
            <a:r>
              <a:rPr lang="de-DE" smtClean="0"/>
              <a:t>Titelmasterformat durch Klicken bearbeiten</a:t>
            </a:r>
            <a:endParaRPr lang="de-DE"/>
          </a:p>
        </p:txBody>
      </p:sp>
    </p:spTree>
    <p:extLst>
      <p:ext uri="{BB962C8B-B14F-4D97-AF65-F5344CB8AC3E}">
        <p14:creationId xmlns:p14="http://schemas.microsoft.com/office/powerpoint/2010/main" val="404088233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er">
    <p:spTree>
      <p:nvGrpSpPr>
        <p:cNvPr id="1" name=""/>
        <p:cNvGrpSpPr/>
        <p:nvPr/>
      </p:nvGrpSpPr>
      <p:grpSpPr>
        <a:xfrm>
          <a:off x="0" y="0"/>
          <a:ext cx="0" cy="0"/>
          <a:chOff x="0" y="0"/>
          <a:chExt cx="0" cy="0"/>
        </a:xfrm>
      </p:grpSpPr>
      <p:sp>
        <p:nvSpPr>
          <p:cNvPr id="5" name="Fußzeilenplatzhalter 4">
            <a:extLst>
              <a:ext uri="{FF2B5EF4-FFF2-40B4-BE49-F238E27FC236}">
                <a16:creationId xmlns:a16="http://schemas.microsoft.com/office/drawing/2014/main" id="{1B1FADA2-9488-1443-BBB9-17759DDAF07F}"/>
              </a:ext>
            </a:extLst>
          </p:cNvPr>
          <p:cNvSpPr>
            <a:spLocks noGrp="1"/>
          </p:cNvSpPr>
          <p:nvPr>
            <p:ph type="ftr" sz="quarter" idx="10"/>
          </p:nvPr>
        </p:nvSpPr>
        <p:spPr/>
        <p:txBody>
          <a:bodyPr/>
          <a:lstStyle/>
          <a:p>
            <a:endParaRPr lang="de-DE" dirty="0"/>
          </a:p>
        </p:txBody>
      </p:sp>
      <p:sp>
        <p:nvSpPr>
          <p:cNvPr id="6" name="Foliennummernplatzhalter 5">
            <a:extLst>
              <a:ext uri="{FF2B5EF4-FFF2-40B4-BE49-F238E27FC236}">
                <a16:creationId xmlns:a16="http://schemas.microsoft.com/office/drawing/2014/main" id="{092C65FE-0689-1042-AA57-3EB879DBC53A}"/>
              </a:ext>
            </a:extLst>
          </p:cNvPr>
          <p:cNvSpPr>
            <a:spLocks noGrp="1"/>
          </p:cNvSpPr>
          <p:nvPr>
            <p:ph type="sldNum" sz="quarter" idx="11"/>
          </p:nvPr>
        </p:nvSpPr>
        <p:spPr/>
        <p:txBody>
          <a:bodyPr/>
          <a:lstStyle/>
          <a:p>
            <a:fld id="{75808A2D-28BB-8C45-89D8-6932D0C55E73}" type="slidenum">
              <a:rPr lang="de-DE" smtClean="0"/>
              <a:t>‹Nr.›</a:t>
            </a:fld>
            <a:endParaRPr lang="de-DE"/>
          </a:p>
        </p:txBody>
      </p:sp>
      <p:sp>
        <p:nvSpPr>
          <p:cNvPr id="2" name="Titel 1"/>
          <p:cNvSpPr>
            <a:spLocks noGrp="1"/>
          </p:cNvSpPr>
          <p:nvPr>
            <p:ph type="title"/>
          </p:nvPr>
        </p:nvSpPr>
        <p:spPr/>
        <p:txBody>
          <a:bodyPr/>
          <a:lstStyle/>
          <a:p>
            <a:r>
              <a:rPr lang="de-DE" smtClean="0"/>
              <a:t>Titelmasterformat durch Klicken bearbeiten</a:t>
            </a:r>
            <a:endParaRPr lang="de-DE"/>
          </a:p>
        </p:txBody>
      </p:sp>
    </p:spTree>
    <p:extLst>
      <p:ext uri="{BB962C8B-B14F-4D97-AF65-F5344CB8AC3E}">
        <p14:creationId xmlns:p14="http://schemas.microsoft.com/office/powerpoint/2010/main" val="144543639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nhalt mit Überschrift">
    <p:spTree>
      <p:nvGrpSpPr>
        <p:cNvPr id="1" name=""/>
        <p:cNvGrpSpPr/>
        <p:nvPr/>
      </p:nvGrpSpPr>
      <p:grpSpPr>
        <a:xfrm>
          <a:off x="0" y="0"/>
          <a:ext cx="0" cy="0"/>
          <a:chOff x="0" y="0"/>
          <a:chExt cx="0" cy="0"/>
        </a:xfrm>
      </p:grpSpPr>
      <p:sp>
        <p:nvSpPr>
          <p:cNvPr id="3" name="Inhaltsplatzhalter 2"/>
          <p:cNvSpPr>
            <a:spLocks noGrp="1"/>
          </p:cNvSpPr>
          <p:nvPr>
            <p:ph idx="1"/>
          </p:nvPr>
        </p:nvSpPr>
        <p:spPr>
          <a:xfrm>
            <a:off x="4766733" y="1258644"/>
            <a:ext cx="6815667" cy="48675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609601" y="2226833"/>
            <a:ext cx="4011084" cy="389933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Formatvorlagen des Textmasters bearbeiten</a:t>
            </a:r>
          </a:p>
        </p:txBody>
      </p:sp>
      <p:sp>
        <p:nvSpPr>
          <p:cNvPr id="8" name="Fußzeilenplatzhalter 7">
            <a:extLst>
              <a:ext uri="{FF2B5EF4-FFF2-40B4-BE49-F238E27FC236}">
                <a16:creationId xmlns:a16="http://schemas.microsoft.com/office/drawing/2014/main" id="{77180E62-D71C-7D41-A20D-C2C6CB93CA14}"/>
              </a:ext>
            </a:extLst>
          </p:cNvPr>
          <p:cNvSpPr>
            <a:spLocks noGrp="1"/>
          </p:cNvSpPr>
          <p:nvPr>
            <p:ph type="ftr" sz="quarter" idx="10"/>
          </p:nvPr>
        </p:nvSpPr>
        <p:spPr/>
        <p:txBody>
          <a:bodyPr/>
          <a:lstStyle/>
          <a:p>
            <a:endParaRPr lang="de-DE" dirty="0"/>
          </a:p>
        </p:txBody>
      </p:sp>
      <p:sp>
        <p:nvSpPr>
          <p:cNvPr id="9" name="Foliennummernplatzhalter 8">
            <a:extLst>
              <a:ext uri="{FF2B5EF4-FFF2-40B4-BE49-F238E27FC236}">
                <a16:creationId xmlns:a16="http://schemas.microsoft.com/office/drawing/2014/main" id="{3DB6684C-927B-5D4C-9170-5C45EC180ABB}"/>
              </a:ext>
            </a:extLst>
          </p:cNvPr>
          <p:cNvSpPr>
            <a:spLocks noGrp="1"/>
          </p:cNvSpPr>
          <p:nvPr>
            <p:ph type="sldNum" sz="quarter" idx="11"/>
          </p:nvPr>
        </p:nvSpPr>
        <p:spPr/>
        <p:txBody>
          <a:bodyPr/>
          <a:lstStyle/>
          <a:p>
            <a:fld id="{75808A2D-28BB-8C45-89D8-6932D0C55E73}" type="slidenum">
              <a:rPr lang="de-DE" smtClean="0"/>
              <a:t>‹Nr.›</a:t>
            </a:fld>
            <a:endParaRPr lang="de-DE"/>
          </a:p>
        </p:txBody>
      </p:sp>
      <p:sp>
        <p:nvSpPr>
          <p:cNvPr id="5" name="Titel 4"/>
          <p:cNvSpPr>
            <a:spLocks noGrp="1"/>
          </p:cNvSpPr>
          <p:nvPr>
            <p:ph type="title"/>
          </p:nvPr>
        </p:nvSpPr>
        <p:spPr/>
        <p:txBody>
          <a:bodyPr/>
          <a:lstStyle/>
          <a:p>
            <a:r>
              <a:rPr lang="de-DE" smtClean="0"/>
              <a:t>Titelmasterformat durch Klicken bearbeiten</a:t>
            </a:r>
            <a:endParaRPr lang="de-DE"/>
          </a:p>
        </p:txBody>
      </p:sp>
      <p:sp>
        <p:nvSpPr>
          <p:cNvPr id="10" name="Textplatzhalter 2"/>
          <p:cNvSpPr>
            <a:spLocks noGrp="1"/>
          </p:cNvSpPr>
          <p:nvPr>
            <p:ph type="body" idx="12"/>
          </p:nvPr>
        </p:nvSpPr>
        <p:spPr>
          <a:xfrm>
            <a:off x="609600" y="1258644"/>
            <a:ext cx="4011085" cy="916231"/>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Tree>
    <p:extLst>
      <p:ext uri="{BB962C8B-B14F-4D97-AF65-F5344CB8AC3E}">
        <p14:creationId xmlns:p14="http://schemas.microsoft.com/office/powerpoint/2010/main" val="364547057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ild mit Überschrift">
    <p:spTree>
      <p:nvGrpSpPr>
        <p:cNvPr id="1" name=""/>
        <p:cNvGrpSpPr/>
        <p:nvPr/>
      </p:nvGrpSpPr>
      <p:grpSpPr>
        <a:xfrm>
          <a:off x="0" y="0"/>
          <a:ext cx="0" cy="0"/>
          <a:chOff x="0" y="0"/>
          <a:chExt cx="0" cy="0"/>
        </a:xfrm>
      </p:grpSpPr>
      <p:sp>
        <p:nvSpPr>
          <p:cNvPr id="3" name="Bildplatzhalter 2"/>
          <p:cNvSpPr>
            <a:spLocks noGrp="1"/>
          </p:cNvSpPr>
          <p:nvPr>
            <p:ph type="pic" idx="1"/>
          </p:nvPr>
        </p:nvSpPr>
        <p:spPr>
          <a:xfrm>
            <a:off x="2389717" y="1301675"/>
            <a:ext cx="7315200" cy="34259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de-DE"/>
          </a:p>
        </p:txBody>
      </p:sp>
      <p:sp>
        <p:nvSpPr>
          <p:cNvPr id="4" name="Textplatzhalt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Formatvorlagen des Textmasters bearbeiten</a:t>
            </a:r>
          </a:p>
        </p:txBody>
      </p:sp>
      <p:sp>
        <p:nvSpPr>
          <p:cNvPr id="8" name="Fußzeilenplatzhalter 7">
            <a:extLst>
              <a:ext uri="{FF2B5EF4-FFF2-40B4-BE49-F238E27FC236}">
                <a16:creationId xmlns:a16="http://schemas.microsoft.com/office/drawing/2014/main" id="{E36A94DD-7E1D-1F44-A89D-22B1B434293D}"/>
              </a:ext>
            </a:extLst>
          </p:cNvPr>
          <p:cNvSpPr>
            <a:spLocks noGrp="1"/>
          </p:cNvSpPr>
          <p:nvPr>
            <p:ph type="ftr" sz="quarter" idx="10"/>
          </p:nvPr>
        </p:nvSpPr>
        <p:spPr/>
        <p:txBody>
          <a:bodyPr/>
          <a:lstStyle/>
          <a:p>
            <a:endParaRPr lang="de-DE" dirty="0"/>
          </a:p>
        </p:txBody>
      </p:sp>
      <p:sp>
        <p:nvSpPr>
          <p:cNvPr id="9" name="Foliennummernplatzhalter 8">
            <a:extLst>
              <a:ext uri="{FF2B5EF4-FFF2-40B4-BE49-F238E27FC236}">
                <a16:creationId xmlns:a16="http://schemas.microsoft.com/office/drawing/2014/main" id="{CAD0F72F-7644-4F44-88F7-237F99695F41}"/>
              </a:ext>
            </a:extLst>
          </p:cNvPr>
          <p:cNvSpPr>
            <a:spLocks noGrp="1"/>
          </p:cNvSpPr>
          <p:nvPr>
            <p:ph type="sldNum" sz="quarter" idx="11"/>
          </p:nvPr>
        </p:nvSpPr>
        <p:spPr/>
        <p:txBody>
          <a:bodyPr/>
          <a:lstStyle/>
          <a:p>
            <a:fld id="{75808A2D-28BB-8C45-89D8-6932D0C55E73}" type="slidenum">
              <a:rPr lang="de-DE" smtClean="0"/>
              <a:t>‹Nr.›</a:t>
            </a:fld>
            <a:endParaRPr lang="de-DE"/>
          </a:p>
        </p:txBody>
      </p:sp>
      <p:sp>
        <p:nvSpPr>
          <p:cNvPr id="5" name="Titel 4"/>
          <p:cNvSpPr>
            <a:spLocks noGrp="1"/>
          </p:cNvSpPr>
          <p:nvPr>
            <p:ph type="title"/>
          </p:nvPr>
        </p:nvSpPr>
        <p:spPr/>
        <p:txBody>
          <a:bodyPr/>
          <a:lstStyle/>
          <a:p>
            <a:r>
              <a:rPr lang="de-DE" smtClean="0"/>
              <a:t>Titelmasterformat durch Klicken bearbeiten</a:t>
            </a:r>
            <a:endParaRPr lang="de-DE"/>
          </a:p>
        </p:txBody>
      </p:sp>
      <p:sp>
        <p:nvSpPr>
          <p:cNvPr id="10" name="Textplatzhalter 2"/>
          <p:cNvSpPr>
            <a:spLocks noGrp="1"/>
          </p:cNvSpPr>
          <p:nvPr>
            <p:ph type="body" idx="12"/>
          </p:nvPr>
        </p:nvSpPr>
        <p:spPr>
          <a:xfrm>
            <a:off x="2389717" y="4835610"/>
            <a:ext cx="7315200" cy="51525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Tree>
    <p:extLst>
      <p:ext uri="{BB962C8B-B14F-4D97-AF65-F5344CB8AC3E}">
        <p14:creationId xmlns:p14="http://schemas.microsoft.com/office/powerpoint/2010/main" val="1810589702"/>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 und vertikaler Text">
    <p:spTree>
      <p:nvGrpSpPr>
        <p:cNvPr id="1" name=""/>
        <p:cNvGrpSpPr/>
        <p:nvPr/>
      </p:nvGrpSpPr>
      <p:grpSpPr>
        <a:xfrm>
          <a:off x="0" y="0"/>
          <a:ext cx="0" cy="0"/>
          <a:chOff x="0" y="0"/>
          <a:chExt cx="0" cy="0"/>
        </a:xfrm>
      </p:grpSpPr>
      <p:sp>
        <p:nvSpPr>
          <p:cNvPr id="3" name="Vertikaler Textplatzhalter 2"/>
          <p:cNvSpPr>
            <a:spLocks noGrp="1"/>
          </p:cNvSpPr>
          <p:nvPr>
            <p:ph type="body" orient="vert" idx="1"/>
          </p:nvPr>
        </p:nvSpPr>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Fußzeilenplatzhalter 6">
            <a:extLst>
              <a:ext uri="{FF2B5EF4-FFF2-40B4-BE49-F238E27FC236}">
                <a16:creationId xmlns:a16="http://schemas.microsoft.com/office/drawing/2014/main" id="{2F71302D-423C-D84F-BB58-7775D5F46362}"/>
              </a:ext>
            </a:extLst>
          </p:cNvPr>
          <p:cNvSpPr>
            <a:spLocks noGrp="1"/>
          </p:cNvSpPr>
          <p:nvPr>
            <p:ph type="ftr" sz="quarter" idx="10"/>
          </p:nvPr>
        </p:nvSpPr>
        <p:spPr/>
        <p:txBody>
          <a:bodyPr/>
          <a:lstStyle/>
          <a:p>
            <a:endParaRPr lang="de-DE" dirty="0"/>
          </a:p>
        </p:txBody>
      </p:sp>
      <p:sp>
        <p:nvSpPr>
          <p:cNvPr id="8" name="Foliennummernplatzhalter 7">
            <a:extLst>
              <a:ext uri="{FF2B5EF4-FFF2-40B4-BE49-F238E27FC236}">
                <a16:creationId xmlns:a16="http://schemas.microsoft.com/office/drawing/2014/main" id="{79F83C53-8614-3748-A519-68D9D187B97F}"/>
              </a:ext>
            </a:extLst>
          </p:cNvPr>
          <p:cNvSpPr>
            <a:spLocks noGrp="1"/>
          </p:cNvSpPr>
          <p:nvPr>
            <p:ph type="sldNum" sz="quarter" idx="11"/>
          </p:nvPr>
        </p:nvSpPr>
        <p:spPr/>
        <p:txBody>
          <a:bodyPr/>
          <a:lstStyle/>
          <a:p>
            <a:fld id="{75808A2D-28BB-8C45-89D8-6932D0C55E73}" type="slidenum">
              <a:rPr lang="de-DE" smtClean="0"/>
              <a:t>‹Nr.›</a:t>
            </a:fld>
            <a:endParaRPr lang="de-DE"/>
          </a:p>
        </p:txBody>
      </p:sp>
      <p:sp>
        <p:nvSpPr>
          <p:cNvPr id="4" name="Titel 3"/>
          <p:cNvSpPr>
            <a:spLocks noGrp="1"/>
          </p:cNvSpPr>
          <p:nvPr>
            <p:ph type="title"/>
          </p:nvPr>
        </p:nvSpPr>
        <p:spPr/>
        <p:txBody>
          <a:bodyPr/>
          <a:lstStyle/>
          <a:p>
            <a:r>
              <a:rPr lang="de-DE" smtClean="0"/>
              <a:t>Titelmasterformat durch Klicken bearbeiten</a:t>
            </a:r>
            <a:endParaRPr lang="de-DE"/>
          </a:p>
        </p:txBody>
      </p:sp>
    </p:spTree>
    <p:extLst>
      <p:ext uri="{BB962C8B-B14F-4D97-AF65-F5344CB8AC3E}">
        <p14:creationId xmlns:p14="http://schemas.microsoft.com/office/powerpoint/2010/main" val="18741622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tikaler Titel und Text">
    <p:spTree>
      <p:nvGrpSpPr>
        <p:cNvPr id="1" name=""/>
        <p:cNvGrpSpPr/>
        <p:nvPr/>
      </p:nvGrpSpPr>
      <p:grpSpPr>
        <a:xfrm>
          <a:off x="0" y="0"/>
          <a:ext cx="0" cy="0"/>
          <a:chOff x="0" y="0"/>
          <a:chExt cx="0" cy="0"/>
        </a:xfrm>
      </p:grpSpPr>
      <p:sp>
        <p:nvSpPr>
          <p:cNvPr id="3" name="Vertikaler Textplatzhalter 2"/>
          <p:cNvSpPr>
            <a:spLocks noGrp="1"/>
          </p:cNvSpPr>
          <p:nvPr>
            <p:ph type="body" orient="vert" idx="1"/>
          </p:nvPr>
        </p:nvSpPr>
        <p:spPr>
          <a:xfrm>
            <a:off x="609600" y="1398494"/>
            <a:ext cx="8026400" cy="4727670"/>
          </a:xfrm>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Fußzeilenplatzhalter 6">
            <a:extLst>
              <a:ext uri="{FF2B5EF4-FFF2-40B4-BE49-F238E27FC236}">
                <a16:creationId xmlns:a16="http://schemas.microsoft.com/office/drawing/2014/main" id="{E7962E08-1B6F-BA48-9AA6-F3FF6E59730E}"/>
              </a:ext>
            </a:extLst>
          </p:cNvPr>
          <p:cNvSpPr>
            <a:spLocks noGrp="1"/>
          </p:cNvSpPr>
          <p:nvPr>
            <p:ph type="ftr" sz="quarter" idx="10"/>
          </p:nvPr>
        </p:nvSpPr>
        <p:spPr/>
        <p:txBody>
          <a:bodyPr/>
          <a:lstStyle/>
          <a:p>
            <a:endParaRPr lang="de-DE" dirty="0"/>
          </a:p>
        </p:txBody>
      </p:sp>
      <p:sp>
        <p:nvSpPr>
          <p:cNvPr id="8" name="Foliennummernplatzhalter 7">
            <a:extLst>
              <a:ext uri="{FF2B5EF4-FFF2-40B4-BE49-F238E27FC236}">
                <a16:creationId xmlns:a16="http://schemas.microsoft.com/office/drawing/2014/main" id="{2A888E88-CFAB-C344-8076-FE48B0A9A8B0}"/>
              </a:ext>
            </a:extLst>
          </p:cNvPr>
          <p:cNvSpPr>
            <a:spLocks noGrp="1"/>
          </p:cNvSpPr>
          <p:nvPr>
            <p:ph type="sldNum" sz="quarter" idx="11"/>
          </p:nvPr>
        </p:nvSpPr>
        <p:spPr/>
        <p:txBody>
          <a:bodyPr/>
          <a:lstStyle/>
          <a:p>
            <a:fld id="{75808A2D-28BB-8C45-89D8-6932D0C55E73}" type="slidenum">
              <a:rPr lang="de-DE" smtClean="0"/>
              <a:t>‹Nr.›</a:t>
            </a:fld>
            <a:endParaRPr lang="de-DE"/>
          </a:p>
        </p:txBody>
      </p:sp>
      <p:sp>
        <p:nvSpPr>
          <p:cNvPr id="4" name="Titel 3"/>
          <p:cNvSpPr>
            <a:spLocks noGrp="1"/>
          </p:cNvSpPr>
          <p:nvPr>
            <p:ph type="title"/>
          </p:nvPr>
        </p:nvSpPr>
        <p:spPr/>
        <p:txBody>
          <a:bodyPr/>
          <a:lstStyle/>
          <a:p>
            <a:r>
              <a:rPr lang="de-DE" smtClean="0"/>
              <a:t>Titelmasterformat durch Klicken bearbeiten</a:t>
            </a:r>
            <a:endParaRPr lang="de-DE"/>
          </a:p>
        </p:txBody>
      </p:sp>
      <p:sp>
        <p:nvSpPr>
          <p:cNvPr id="9" name="Textplatzhalter 2"/>
          <p:cNvSpPr>
            <a:spLocks noGrp="1"/>
          </p:cNvSpPr>
          <p:nvPr>
            <p:ph type="body" idx="13"/>
          </p:nvPr>
        </p:nvSpPr>
        <p:spPr>
          <a:xfrm rot="5400000">
            <a:off x="7846965" y="2390730"/>
            <a:ext cx="4727671" cy="2743201"/>
          </a:xfrm>
        </p:spPr>
        <p:txBody>
          <a:bodyPr anchor="t">
            <a:normAutofit/>
          </a:bodyPr>
          <a:lstStyle>
            <a:lvl1pPr marL="0" indent="0" algn="r">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Tree>
    <p:extLst>
      <p:ext uri="{BB962C8B-B14F-4D97-AF65-F5344CB8AC3E}">
        <p14:creationId xmlns:p14="http://schemas.microsoft.com/office/powerpoint/2010/main" val="3028122400"/>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userDrawn="1">
  <p:cSld name="1_Titelfolie">
    <p:spTree>
      <p:nvGrpSpPr>
        <p:cNvPr id="1" name=""/>
        <p:cNvGrpSpPr/>
        <p:nvPr/>
      </p:nvGrpSpPr>
      <p:grpSpPr>
        <a:xfrm>
          <a:off x="0" y="0"/>
          <a:ext cx="0" cy="0"/>
          <a:chOff x="0" y="0"/>
          <a:chExt cx="0" cy="0"/>
        </a:xfrm>
      </p:grpSpPr>
      <p:sp>
        <p:nvSpPr>
          <p:cNvPr id="8" name="Rechteck 7"/>
          <p:cNvSpPr/>
          <p:nvPr userDrawn="1"/>
        </p:nvSpPr>
        <p:spPr>
          <a:xfrm>
            <a:off x="0" y="0"/>
            <a:ext cx="12192000" cy="3357562"/>
          </a:xfrm>
          <a:prstGeom prst="rect">
            <a:avLst/>
          </a:prstGeom>
          <a:solidFill>
            <a:schemeClr val="bg1">
              <a:lumMod val="95000"/>
            </a:schemeClr>
          </a:solidFill>
          <a:ln>
            <a:noFill/>
          </a:ln>
          <a:effectLst/>
        </p:spPr>
        <p:style>
          <a:lnRef idx="1">
            <a:schemeClr val="accent4"/>
          </a:lnRef>
          <a:fillRef idx="2">
            <a:schemeClr val="accent4"/>
          </a:fillRef>
          <a:effectRef idx="1">
            <a:schemeClr val="accent4"/>
          </a:effectRef>
          <a:fontRef idx="minor">
            <a:schemeClr val="dk1"/>
          </a:fontRef>
        </p:style>
        <p:txBody>
          <a:bodyPr rtlCol="0" anchor="ctr"/>
          <a:lstStyle/>
          <a:p>
            <a:pPr algn="ctr"/>
            <a:endParaRPr lang="de-DE" sz="1800"/>
          </a:p>
        </p:txBody>
      </p:sp>
      <p:sp>
        <p:nvSpPr>
          <p:cNvPr id="3" name="Untertitel 2"/>
          <p:cNvSpPr>
            <a:spLocks noGrp="1"/>
          </p:cNvSpPr>
          <p:nvPr>
            <p:ph type="subTitle" idx="1"/>
          </p:nvPr>
        </p:nvSpPr>
        <p:spPr>
          <a:xfrm>
            <a:off x="2857477" y="3500438"/>
            <a:ext cx="8534400" cy="1752600"/>
          </a:xfrm>
        </p:spPr>
        <p:txBody>
          <a:bodyPr/>
          <a:lstStyle>
            <a:lvl1pPr marL="0" indent="0" algn="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de-DE" dirty="0"/>
          </a:p>
        </p:txBody>
      </p:sp>
      <p:cxnSp>
        <p:nvCxnSpPr>
          <p:cNvPr id="17" name="Gerade Verbindung 16"/>
          <p:cNvCxnSpPr/>
          <p:nvPr/>
        </p:nvCxnSpPr>
        <p:spPr>
          <a:xfrm>
            <a:off x="0" y="3357562"/>
            <a:ext cx="12192000" cy="0"/>
          </a:xfrm>
          <a:prstGeom prst="line">
            <a:avLst/>
          </a:prstGeom>
          <a:ln w="19050">
            <a:solidFill>
              <a:srgbClr val="80000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pic>
        <p:nvPicPr>
          <p:cNvPr id="4" name="Grafi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7695" y="2066660"/>
            <a:ext cx="4055821" cy="1058834"/>
          </a:xfrm>
          <a:prstGeom prst="rect">
            <a:avLst/>
          </a:prstGeom>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888362" y="2066659"/>
            <a:ext cx="3808031" cy="1132967"/>
          </a:xfrm>
          <a:prstGeom prst="rect">
            <a:avLst/>
          </a:prstGeom>
        </p:spPr>
      </p:pic>
    </p:spTree>
    <p:extLst>
      <p:ext uri="{BB962C8B-B14F-4D97-AF65-F5344CB8AC3E}">
        <p14:creationId xmlns:p14="http://schemas.microsoft.com/office/powerpoint/2010/main" val="183599096"/>
      </p:ext>
    </p:extLst>
  </p:cSld>
  <p:clrMapOvr>
    <a:masterClrMapping/>
  </p:clrMapOvr>
  <p:transition spd="med">
    <p:pull/>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2">
            <a:lum/>
          </a:blip>
          <a:srcRect/>
          <a:stretch>
            <a:fillRect/>
          </a:stretch>
        </a:blipFill>
        <a:effectLst/>
      </p:bgPr>
    </p:bg>
    <p:spTree>
      <p:nvGrpSpPr>
        <p:cNvPr id="1" name=""/>
        <p:cNvGrpSpPr/>
        <p:nvPr/>
      </p:nvGrpSpPr>
      <p:grpSpPr>
        <a:xfrm>
          <a:off x="0" y="0"/>
          <a:ext cx="0" cy="0"/>
          <a:chOff x="0" y="0"/>
          <a:chExt cx="0" cy="0"/>
        </a:xfrm>
      </p:grpSpPr>
      <p:sp>
        <p:nvSpPr>
          <p:cNvPr id="10" name="Rechteck 9"/>
          <p:cNvSpPr/>
          <p:nvPr userDrawn="1"/>
        </p:nvSpPr>
        <p:spPr>
          <a:xfrm>
            <a:off x="0" y="0"/>
            <a:ext cx="12192000" cy="1080000"/>
          </a:xfrm>
          <a:prstGeom prst="rect">
            <a:avLst/>
          </a:prstGeom>
          <a:blipFill>
            <a:blip r:embed="rId13"/>
            <a:stretch>
              <a:fillRect/>
            </a:stretch>
          </a:blipFill>
          <a:ln>
            <a:noFill/>
          </a:ln>
          <a:effectLst/>
        </p:spPr>
        <p:style>
          <a:lnRef idx="1">
            <a:schemeClr val="accent4"/>
          </a:lnRef>
          <a:fillRef idx="2">
            <a:schemeClr val="accent4"/>
          </a:fillRef>
          <a:effectRef idx="1">
            <a:schemeClr val="accent4"/>
          </a:effectRef>
          <a:fontRef idx="minor">
            <a:schemeClr val="dk1"/>
          </a:fontRef>
        </p:style>
        <p:txBody>
          <a:bodyPr rtlCol="0" anchor="ctr"/>
          <a:lstStyle/>
          <a:p>
            <a:pPr algn="ctr"/>
            <a:endParaRPr lang="de-DE" sz="1800"/>
          </a:p>
        </p:txBody>
      </p:sp>
      <p:sp>
        <p:nvSpPr>
          <p:cNvPr id="3" name="Textplatzhalter 2"/>
          <p:cNvSpPr>
            <a:spLocks noGrp="1"/>
          </p:cNvSpPr>
          <p:nvPr>
            <p:ph type="body" idx="1"/>
          </p:nvPr>
        </p:nvSpPr>
        <p:spPr>
          <a:xfrm>
            <a:off x="609600" y="1500175"/>
            <a:ext cx="10972800" cy="4525963"/>
          </a:xfrm>
          <a:prstGeom prst="rect">
            <a:avLst/>
          </a:prstGeom>
        </p:spPr>
        <p:txBody>
          <a:bodyPr vert="horz" lIns="91440" tIns="45720" rIns="91440" bIns="45720" rtlCol="0">
            <a:normAutofit/>
          </a:bodyPr>
          <a:lstStyle/>
          <a:p>
            <a:pPr lvl="0"/>
            <a:r>
              <a:rPr lang="de-DE" dirty="0"/>
              <a:t>Textmasterformate durch Klicken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14" name="Foliennummernplatzhalter 6">
            <a:extLst>
              <a:ext uri="{FF2B5EF4-FFF2-40B4-BE49-F238E27FC236}">
                <a16:creationId xmlns:a16="http://schemas.microsoft.com/office/drawing/2014/main" id="{5C77B71F-77DE-3248-BEA9-C43204F70F7B}"/>
              </a:ext>
            </a:extLst>
          </p:cNvPr>
          <p:cNvSpPr>
            <a:spLocks noGrp="1"/>
          </p:cNvSpPr>
          <p:nvPr>
            <p:ph type="sldNum" sz="quarter" idx="4"/>
          </p:nvPr>
        </p:nvSpPr>
        <p:spPr>
          <a:xfrm>
            <a:off x="8839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808A2D-28BB-8C45-89D8-6932D0C55E73}" type="slidenum">
              <a:rPr lang="de-DE" smtClean="0"/>
              <a:t>‹Nr.›</a:t>
            </a:fld>
            <a:endParaRPr lang="de-DE"/>
          </a:p>
        </p:txBody>
      </p:sp>
      <p:sp>
        <p:nvSpPr>
          <p:cNvPr id="15" name="Fußzeilenplatzhalter 7">
            <a:extLst>
              <a:ext uri="{FF2B5EF4-FFF2-40B4-BE49-F238E27FC236}">
                <a16:creationId xmlns:a16="http://schemas.microsoft.com/office/drawing/2014/main" id="{FC90886A-0284-DF44-91A2-85D77CFEE036}"/>
              </a:ext>
            </a:extLst>
          </p:cNvPr>
          <p:cNvSpPr>
            <a:spLocks noGrp="1"/>
          </p:cNvSpPr>
          <p:nvPr>
            <p:ph type="ftr" sz="quarter" idx="3"/>
          </p:nvPr>
        </p:nvSpPr>
        <p:spPr>
          <a:xfrm>
            <a:off x="42672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dirty="0"/>
          </a:p>
        </p:txBody>
      </p:sp>
      <p:sp>
        <p:nvSpPr>
          <p:cNvPr id="9" name="Titelplatzhalter 3"/>
          <p:cNvSpPr>
            <a:spLocks noGrp="1"/>
          </p:cNvSpPr>
          <p:nvPr>
            <p:ph type="title"/>
          </p:nvPr>
        </p:nvSpPr>
        <p:spPr>
          <a:xfrm>
            <a:off x="609600" y="1"/>
            <a:ext cx="10972800" cy="1080000"/>
          </a:xfrm>
          <a:prstGeom prst="rect">
            <a:avLst/>
          </a:prstGeom>
        </p:spPr>
        <p:txBody>
          <a:bodyPr vert="horz" lIns="91440" tIns="45720" rIns="91440" bIns="45720" rtlCol="0" anchor="ctr">
            <a:normAutofit/>
          </a:bodyPr>
          <a:lstStyle/>
          <a:p>
            <a:r>
              <a:rPr lang="de-DE" dirty="0" smtClean="0"/>
              <a:t>Titelmasterformat durch Klicken bearbeiten</a:t>
            </a:r>
            <a:endParaRPr lang="de-DE" dirty="0"/>
          </a:p>
        </p:txBody>
      </p:sp>
      <p:pic>
        <p:nvPicPr>
          <p:cNvPr id="8" name="Grafik 7"/>
          <p:cNvPicPr>
            <a:picLocks noChangeAspect="1"/>
          </p:cNvPicPr>
          <p:nvPr userDrawn="1"/>
        </p:nvPicPr>
        <p:blipFill>
          <a:blip r:embed="rId1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57433" y="5970509"/>
            <a:ext cx="2599200" cy="773315"/>
          </a:xfrm>
          <a:prstGeom prst="rect">
            <a:avLst/>
          </a:prstGeom>
        </p:spPr>
      </p:pic>
    </p:spTree>
    <p:extLst>
      <p:ext uri="{BB962C8B-B14F-4D97-AF65-F5344CB8AC3E}">
        <p14:creationId xmlns:p14="http://schemas.microsoft.com/office/powerpoint/2010/main" val="41720114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Lst>
  <p:timing>
    <p:tnLst>
      <p:par>
        <p:cTn id="1" dur="indefinite" restart="never" nodeType="tmRoot"/>
      </p:par>
    </p:tnLst>
  </p:timing>
  <p:hf hdr="0" ftr="0" dt="0"/>
  <p:txStyles>
    <p:titleStyle>
      <a:lvl1pPr algn="r" defTabSz="914400" rtl="0" eaLnBrk="1" latinLnBrk="0" hangingPunct="1">
        <a:spcBef>
          <a:spcPct val="0"/>
        </a:spcBef>
        <a:buNone/>
        <a:defRPr sz="3200" b="1" kern="1200" baseline="0">
          <a:solidFill>
            <a:schemeClr val="bg1"/>
          </a:solidFill>
          <a:latin typeface="Calibri" panose="020F0502020204030204" pitchFamily="34" charset="0"/>
          <a:ea typeface="+mj-ea"/>
          <a:cs typeface="Calibri" panose="020F050202020403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rgbClr val="595959"/>
          </a:solidFill>
          <a:latin typeface="Calibri" panose="020F0502020204030204" pitchFamily="34" charset="0"/>
          <a:ea typeface="+mn-ea"/>
          <a:cs typeface="Calibri" panose="020F0502020204030204" pitchFamily="34" charset="0"/>
        </a:defRPr>
      </a:lvl1pPr>
      <a:lvl2pPr marL="742950" indent="-285750" algn="l" defTabSz="914400" rtl="0" eaLnBrk="1" latinLnBrk="0" hangingPunct="1">
        <a:spcBef>
          <a:spcPct val="20000"/>
        </a:spcBef>
        <a:buFont typeface="Arial" pitchFamily="34" charset="0"/>
        <a:buChar char="–"/>
        <a:defRPr sz="2800" kern="1200">
          <a:solidFill>
            <a:srgbClr val="595959"/>
          </a:solidFill>
          <a:latin typeface="Calibri" panose="020F0502020204030204" pitchFamily="34" charset="0"/>
          <a:ea typeface="+mn-ea"/>
          <a:cs typeface="Calibri" panose="020F0502020204030204" pitchFamily="34" charset="0"/>
        </a:defRPr>
      </a:lvl2pPr>
      <a:lvl3pPr marL="1143000" indent="-228600" algn="l" defTabSz="914400" rtl="0" eaLnBrk="1" latinLnBrk="0" hangingPunct="1">
        <a:spcBef>
          <a:spcPct val="20000"/>
        </a:spcBef>
        <a:buFont typeface="Arial" pitchFamily="34" charset="0"/>
        <a:buChar char="•"/>
        <a:defRPr sz="2400" kern="1200">
          <a:solidFill>
            <a:srgbClr val="595959"/>
          </a:solidFill>
          <a:latin typeface="Calibri" panose="020F0502020204030204" pitchFamily="34" charset="0"/>
          <a:ea typeface="+mn-ea"/>
          <a:cs typeface="Calibri" panose="020F0502020204030204" pitchFamily="34" charset="0"/>
        </a:defRPr>
      </a:lvl3pPr>
      <a:lvl4pPr marL="1600200" indent="-228600" algn="l" defTabSz="914400" rtl="0" eaLnBrk="1" latinLnBrk="0" hangingPunct="1">
        <a:spcBef>
          <a:spcPct val="20000"/>
        </a:spcBef>
        <a:buFont typeface="Arial" pitchFamily="34" charset="0"/>
        <a:buChar char="–"/>
        <a:defRPr sz="2000" kern="1200">
          <a:solidFill>
            <a:srgbClr val="595959"/>
          </a:solidFill>
          <a:latin typeface="Calibri" panose="020F0502020204030204" pitchFamily="34" charset="0"/>
          <a:ea typeface="+mn-ea"/>
          <a:cs typeface="Calibri" panose="020F0502020204030204" pitchFamily="34" charset="0"/>
        </a:defRPr>
      </a:lvl4pPr>
      <a:lvl5pPr marL="2057400" indent="-228600" algn="l" defTabSz="914400" rtl="0" eaLnBrk="1" latinLnBrk="0" hangingPunct="1">
        <a:spcBef>
          <a:spcPct val="20000"/>
        </a:spcBef>
        <a:buFont typeface="Arial" pitchFamily="34" charset="0"/>
        <a:buChar char="»"/>
        <a:defRPr sz="2000" kern="1200">
          <a:solidFill>
            <a:srgbClr val="595959"/>
          </a:solidFill>
          <a:latin typeface="Calibri" panose="020F0502020204030204" pitchFamily="34" charset="0"/>
          <a:ea typeface="+mn-ea"/>
          <a:cs typeface="Calibri" panose="020F050202020403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comments" Target="../comments/comment1.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comments" Target="../comments/comment2.xml"/><Relationship Id="rId4" Type="http://schemas.openxmlformats.org/officeDocument/2006/relationships/chart" Target="../charts/chart9.xml"/></Relationships>
</file>

<file path=ppt/slides/_rels/slide10.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comments" Target="../comments/commen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chart" Target="../charts/chart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chart" Target="../charts/chart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chart" Target="../charts/chart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chart" Target="../charts/chart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tertitel 1"/>
          <p:cNvSpPr>
            <a:spLocks noGrp="1"/>
          </p:cNvSpPr>
          <p:nvPr>
            <p:ph type="subTitle" idx="1"/>
          </p:nvPr>
        </p:nvSpPr>
        <p:spPr>
          <a:xfrm>
            <a:off x="1523940" y="3017809"/>
            <a:ext cx="10058460" cy="1752600"/>
          </a:xfrm>
        </p:spPr>
        <p:txBody>
          <a:bodyPr/>
          <a:lstStyle/>
          <a:p>
            <a:r>
              <a:rPr lang="de-DE" dirty="0"/>
              <a:t>Bericht </a:t>
            </a:r>
            <a:r>
              <a:rPr lang="de-DE" dirty="0">
                <a:solidFill>
                  <a:schemeClr val="tx1">
                    <a:lumMod val="65000"/>
                    <a:lumOff val="35000"/>
                  </a:schemeClr>
                </a:solidFill>
              </a:rPr>
              <a:t>im </a:t>
            </a:r>
            <a:r>
              <a:rPr lang="de-DE" dirty="0" smtClean="0">
                <a:solidFill>
                  <a:schemeClr val="tx1">
                    <a:lumMod val="65000"/>
                    <a:lumOff val="35000"/>
                  </a:schemeClr>
                </a:solidFill>
              </a:rPr>
              <a:t>Ausschuss für Bildung, Schule und Integration </a:t>
            </a:r>
            <a:r>
              <a:rPr lang="de-DE" dirty="0">
                <a:solidFill>
                  <a:schemeClr val="tx1">
                    <a:lumMod val="65000"/>
                    <a:lumOff val="35000"/>
                  </a:schemeClr>
                </a:solidFill>
              </a:rPr>
              <a:t>am </a:t>
            </a:r>
            <a:r>
              <a:rPr lang="de-DE" dirty="0" smtClean="0">
                <a:solidFill>
                  <a:schemeClr val="tx1">
                    <a:lumMod val="65000"/>
                    <a:lumOff val="35000"/>
                  </a:schemeClr>
                </a:solidFill>
              </a:rPr>
              <a:t>15.11.2022</a:t>
            </a:r>
            <a:endParaRPr lang="de-DE" dirty="0">
              <a:solidFill>
                <a:schemeClr val="tx1">
                  <a:lumMod val="65000"/>
                  <a:lumOff val="35000"/>
                </a:schemeClr>
              </a:solidFill>
            </a:endParaRPr>
          </a:p>
          <a:p>
            <a:endParaRPr lang="de-DE" dirty="0"/>
          </a:p>
        </p:txBody>
      </p:sp>
      <p:sp>
        <p:nvSpPr>
          <p:cNvPr id="3" name="Titel 2"/>
          <p:cNvSpPr>
            <a:spLocks noGrp="1"/>
          </p:cNvSpPr>
          <p:nvPr>
            <p:ph type="ctrTitle"/>
          </p:nvPr>
        </p:nvSpPr>
        <p:spPr>
          <a:xfrm>
            <a:off x="1523940" y="2123889"/>
            <a:ext cx="10058460" cy="776260"/>
          </a:xfrm>
        </p:spPr>
        <p:txBody>
          <a:bodyPr>
            <a:normAutofit fontScale="90000"/>
          </a:bodyPr>
          <a:lstStyle/>
          <a:p>
            <a:r>
              <a:rPr lang="de-DE" dirty="0" smtClean="0"/>
              <a:t>Betreuung geflüchteter Menschen im Kreis Coesfeld</a:t>
            </a:r>
            <a:endParaRPr lang="de-DE" dirty="0"/>
          </a:p>
        </p:txBody>
      </p:sp>
    </p:spTree>
    <p:extLst>
      <p:ext uri="{BB962C8B-B14F-4D97-AF65-F5344CB8AC3E}">
        <p14:creationId xmlns:p14="http://schemas.microsoft.com/office/powerpoint/2010/main" val="24513490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p:cNvSpPr>
            <a:spLocks noGrp="1"/>
          </p:cNvSpPr>
          <p:nvPr>
            <p:ph idx="1"/>
          </p:nvPr>
        </p:nvSpPr>
        <p:spPr/>
        <p:txBody>
          <a:bodyPr/>
          <a:lstStyle/>
          <a:p>
            <a:pPr marL="571500" indent="-571500">
              <a:buFont typeface="+mj-lt"/>
              <a:buAutoNum type="romanUcPeriod"/>
            </a:pPr>
            <a:r>
              <a:rPr lang="de-DE" dirty="0" smtClean="0"/>
              <a:t>Betreuung </a:t>
            </a:r>
            <a:r>
              <a:rPr lang="de-DE" dirty="0"/>
              <a:t>geflüchteter Menschen im AsylbLG und SGB </a:t>
            </a:r>
            <a:r>
              <a:rPr lang="de-DE" dirty="0" smtClean="0"/>
              <a:t>II Quartalsbericht 							                (</a:t>
            </a:r>
            <a:r>
              <a:rPr lang="de-DE" dirty="0"/>
              <a:t>Stand: </a:t>
            </a:r>
            <a:r>
              <a:rPr lang="de-DE" dirty="0" smtClean="0"/>
              <a:t>30.09.2022)</a:t>
            </a:r>
          </a:p>
          <a:p>
            <a:pPr marL="571500" indent="-571500">
              <a:buFont typeface="+mj-lt"/>
              <a:buAutoNum type="romanUcPeriod"/>
            </a:pPr>
            <a:endParaRPr lang="de-DE" dirty="0" smtClean="0"/>
          </a:p>
          <a:p>
            <a:pPr marL="571500" indent="-571500">
              <a:buFont typeface="+mj-lt"/>
              <a:buAutoNum type="romanUcPeriod"/>
            </a:pPr>
            <a:r>
              <a:rPr lang="de-DE" dirty="0" smtClean="0"/>
              <a:t>Betreuung </a:t>
            </a:r>
            <a:r>
              <a:rPr lang="de-DE" dirty="0"/>
              <a:t>ukrainischer Flüchtlinge in den Rechtskreisen AsylbLG, SGB II und SGB </a:t>
            </a:r>
            <a:r>
              <a:rPr lang="de-DE" dirty="0" smtClean="0"/>
              <a:t>XII 				                          (Stand</a:t>
            </a:r>
            <a:r>
              <a:rPr lang="de-DE" dirty="0"/>
              <a:t>: </a:t>
            </a:r>
            <a:r>
              <a:rPr lang="de-DE" dirty="0" smtClean="0"/>
              <a:t>14.11.2022</a:t>
            </a:r>
            <a:r>
              <a:rPr lang="de-DE" dirty="0" smtClean="0"/>
              <a:t>)</a:t>
            </a:r>
            <a:r>
              <a:rPr lang="de-DE" dirty="0"/>
              <a:t>   </a:t>
            </a:r>
            <a:endParaRPr lang="de-DE" dirty="0" smtClean="0"/>
          </a:p>
        </p:txBody>
      </p:sp>
      <p:sp>
        <p:nvSpPr>
          <p:cNvPr id="3" name="Foliennummernplatzhalter 2"/>
          <p:cNvSpPr>
            <a:spLocks noGrp="1"/>
          </p:cNvSpPr>
          <p:nvPr>
            <p:ph type="sldNum" sz="quarter" idx="11"/>
          </p:nvPr>
        </p:nvSpPr>
        <p:spPr/>
        <p:txBody>
          <a:bodyPr/>
          <a:lstStyle/>
          <a:p>
            <a:fld id="{75808A2D-28BB-8C45-89D8-6932D0C55E73}" type="slidenum">
              <a:rPr lang="de-DE" smtClean="0"/>
              <a:t>2</a:t>
            </a:fld>
            <a:endParaRPr lang="de-DE"/>
          </a:p>
        </p:txBody>
      </p:sp>
      <p:sp>
        <p:nvSpPr>
          <p:cNvPr id="4" name="Titel 3"/>
          <p:cNvSpPr>
            <a:spLocks noGrp="1"/>
          </p:cNvSpPr>
          <p:nvPr>
            <p:ph type="title"/>
          </p:nvPr>
        </p:nvSpPr>
        <p:spPr/>
        <p:txBody>
          <a:bodyPr/>
          <a:lstStyle/>
          <a:p>
            <a:r>
              <a:rPr lang="de-DE" dirty="0" smtClean="0"/>
              <a:t>Inhaltsverzeichnis</a:t>
            </a:r>
            <a:endParaRPr lang="de-DE" dirty="0"/>
          </a:p>
        </p:txBody>
      </p:sp>
    </p:spTree>
    <p:extLst>
      <p:ext uri="{BB962C8B-B14F-4D97-AF65-F5344CB8AC3E}">
        <p14:creationId xmlns:p14="http://schemas.microsoft.com/office/powerpoint/2010/main" val="8889067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tertitel 1"/>
          <p:cNvSpPr>
            <a:spLocks noGrp="1"/>
          </p:cNvSpPr>
          <p:nvPr>
            <p:ph type="subTitle" idx="1"/>
          </p:nvPr>
        </p:nvSpPr>
        <p:spPr>
          <a:xfrm>
            <a:off x="1523940" y="3017809"/>
            <a:ext cx="10058460" cy="1752600"/>
          </a:xfrm>
        </p:spPr>
        <p:txBody>
          <a:bodyPr/>
          <a:lstStyle/>
          <a:p>
            <a:r>
              <a:rPr lang="de-DE" dirty="0" smtClean="0"/>
              <a:t>Quartalsbericht zum Stand 30.09.2022</a:t>
            </a:r>
            <a:endParaRPr lang="de-DE" dirty="0">
              <a:solidFill>
                <a:srgbClr val="FF0000"/>
              </a:solidFill>
            </a:endParaRPr>
          </a:p>
          <a:p>
            <a:endParaRPr lang="de-DE" dirty="0"/>
          </a:p>
        </p:txBody>
      </p:sp>
      <p:sp>
        <p:nvSpPr>
          <p:cNvPr id="3" name="Titel 2"/>
          <p:cNvSpPr>
            <a:spLocks noGrp="1"/>
          </p:cNvSpPr>
          <p:nvPr>
            <p:ph type="ctrTitle"/>
          </p:nvPr>
        </p:nvSpPr>
        <p:spPr>
          <a:xfrm>
            <a:off x="1523940" y="2123889"/>
            <a:ext cx="10058460" cy="776260"/>
          </a:xfrm>
        </p:spPr>
        <p:txBody>
          <a:bodyPr>
            <a:normAutofit fontScale="90000"/>
          </a:bodyPr>
          <a:lstStyle/>
          <a:p>
            <a:r>
              <a:rPr lang="de-DE" dirty="0"/>
              <a:t>Betreuung geflüchteter Menschen im AsylbLG und SGB </a:t>
            </a:r>
            <a:r>
              <a:rPr lang="de-DE" dirty="0" smtClean="0"/>
              <a:t>II</a:t>
            </a:r>
            <a:endParaRPr lang="de-DE" dirty="0"/>
          </a:p>
        </p:txBody>
      </p:sp>
    </p:spTree>
    <p:extLst>
      <p:ext uri="{BB962C8B-B14F-4D97-AF65-F5344CB8AC3E}">
        <p14:creationId xmlns:p14="http://schemas.microsoft.com/office/powerpoint/2010/main" val="34568632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Inhaltsplatzhalter 17"/>
          <p:cNvGraphicFramePr>
            <a:graphicFrameLocks noGrp="1"/>
          </p:cNvGraphicFramePr>
          <p:nvPr>
            <p:ph idx="1"/>
            <p:extLst>
              <p:ext uri="{D42A27DB-BD31-4B8C-83A1-F6EECF244321}">
                <p14:modId xmlns:p14="http://schemas.microsoft.com/office/powerpoint/2010/main" val="2158836481"/>
              </p:ext>
            </p:extLst>
          </p:nvPr>
        </p:nvGraphicFramePr>
        <p:xfrm>
          <a:off x="2150400" y="2140958"/>
          <a:ext cx="9432000" cy="4263010"/>
        </p:xfrm>
        <a:graphic>
          <a:graphicData uri="http://schemas.openxmlformats.org/drawingml/2006/chart">
            <c:chart xmlns:c="http://schemas.openxmlformats.org/drawingml/2006/chart" xmlns:r="http://schemas.openxmlformats.org/officeDocument/2006/relationships" r:id="rId3"/>
          </a:graphicData>
        </a:graphic>
      </p:graphicFrame>
      <p:sp>
        <p:nvSpPr>
          <p:cNvPr id="8" name="Foliennummernplatzhalter 7"/>
          <p:cNvSpPr>
            <a:spLocks noGrp="1"/>
          </p:cNvSpPr>
          <p:nvPr>
            <p:ph type="sldNum" sz="quarter" idx="11"/>
          </p:nvPr>
        </p:nvSpPr>
        <p:spPr/>
        <p:txBody>
          <a:bodyPr/>
          <a:lstStyle/>
          <a:p>
            <a:fld id="{1B3FEDAE-B31B-4587-8729-B09E5E178275}" type="slidenum">
              <a:rPr lang="de-DE" smtClean="0"/>
              <a:t>4</a:t>
            </a:fld>
            <a:endParaRPr lang="de-DE" dirty="0"/>
          </a:p>
        </p:txBody>
      </p:sp>
      <p:sp>
        <p:nvSpPr>
          <p:cNvPr id="3" name="Titel 2"/>
          <p:cNvSpPr>
            <a:spLocks noGrp="1"/>
          </p:cNvSpPr>
          <p:nvPr>
            <p:ph type="title"/>
          </p:nvPr>
        </p:nvSpPr>
        <p:spPr/>
        <p:txBody>
          <a:bodyPr/>
          <a:lstStyle/>
          <a:p>
            <a:r>
              <a:rPr lang="de-DE" dirty="0"/>
              <a:t>Themengruppe Asyl</a:t>
            </a:r>
          </a:p>
        </p:txBody>
      </p:sp>
      <p:sp>
        <p:nvSpPr>
          <p:cNvPr id="14" name="Textfeld 13"/>
          <p:cNvSpPr txBox="1"/>
          <p:nvPr/>
        </p:nvSpPr>
        <p:spPr>
          <a:xfrm>
            <a:off x="609599" y="1343025"/>
            <a:ext cx="10972801" cy="420115"/>
          </a:xfrm>
          <a:prstGeom prst="rect">
            <a:avLst/>
          </a:prstGeom>
          <a:noFill/>
        </p:spPr>
        <p:txBody>
          <a:bodyPr wrap="square" rtlCol="0">
            <a:spAutoFit/>
          </a:bodyPr>
          <a:lstStyle/>
          <a:p>
            <a:r>
              <a:rPr lang="de-DE" sz="2130" b="1" dirty="0">
                <a:solidFill>
                  <a:srgbClr val="595959"/>
                </a:solidFill>
                <a:latin typeface="Calibri" panose="020F0502020204030204" pitchFamily="34" charset="0"/>
              </a:rPr>
              <a:t>Zahl der </a:t>
            </a:r>
            <a:r>
              <a:rPr lang="de-DE" sz="2130" b="1" dirty="0" smtClean="0">
                <a:solidFill>
                  <a:srgbClr val="595959"/>
                </a:solidFill>
                <a:latin typeface="Calibri" panose="020F0502020204030204" pitchFamily="34" charset="0"/>
              </a:rPr>
              <a:t>Leistungsbeziehenden </a:t>
            </a:r>
            <a:r>
              <a:rPr lang="de-DE" sz="2130" b="1" dirty="0">
                <a:solidFill>
                  <a:srgbClr val="595959"/>
                </a:solidFill>
                <a:latin typeface="Calibri" panose="020F0502020204030204" pitchFamily="34" charset="0"/>
              </a:rPr>
              <a:t>nach dem </a:t>
            </a:r>
            <a:r>
              <a:rPr lang="de-DE" sz="2130" b="1" dirty="0" smtClean="0">
                <a:solidFill>
                  <a:srgbClr val="595959"/>
                </a:solidFill>
                <a:latin typeface="Calibri" panose="020F0502020204030204" pitchFamily="34" charset="0"/>
              </a:rPr>
              <a:t>AsylbLG (nach Staatsangehörigkeit)</a:t>
            </a:r>
            <a:endParaRPr lang="de-DE" sz="2130" b="1" dirty="0">
              <a:solidFill>
                <a:srgbClr val="595959"/>
              </a:solidFill>
              <a:latin typeface="Calibri" panose="020F0502020204030204" pitchFamily="34" charset="0"/>
            </a:endParaRPr>
          </a:p>
        </p:txBody>
      </p:sp>
      <p:sp>
        <p:nvSpPr>
          <p:cNvPr id="5" name="Textfeld 4"/>
          <p:cNvSpPr txBox="1"/>
          <p:nvPr/>
        </p:nvSpPr>
        <p:spPr>
          <a:xfrm>
            <a:off x="5129878" y="6403968"/>
            <a:ext cx="1884618" cy="400110"/>
          </a:xfrm>
          <a:prstGeom prst="rect">
            <a:avLst/>
          </a:prstGeom>
          <a:noFill/>
        </p:spPr>
        <p:txBody>
          <a:bodyPr wrap="none" rtlCol="0">
            <a:spAutoFit/>
          </a:bodyPr>
          <a:lstStyle/>
          <a:p>
            <a:r>
              <a:rPr lang="de-DE" sz="2000" b="1" dirty="0" smtClean="0">
                <a:solidFill>
                  <a:srgbClr val="595959"/>
                </a:solidFill>
              </a:rPr>
              <a:t>2.556 Personen </a:t>
            </a:r>
            <a:endParaRPr lang="de-DE" sz="2000" b="1" dirty="0">
              <a:solidFill>
                <a:srgbClr val="595959"/>
              </a:solidFill>
            </a:endParaRPr>
          </a:p>
        </p:txBody>
      </p:sp>
      <p:sp>
        <p:nvSpPr>
          <p:cNvPr id="6" name="Foliennummernplatzhalter 7"/>
          <p:cNvSpPr txBox="1">
            <a:spLocks/>
          </p:cNvSpPr>
          <p:nvPr/>
        </p:nvSpPr>
        <p:spPr>
          <a:xfrm>
            <a:off x="609600" y="715589"/>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de-DE" sz="1200" dirty="0">
                <a:solidFill>
                  <a:schemeClr val="bg1"/>
                </a:solidFill>
              </a:rPr>
              <a:t>Stand: 30.09.2022</a:t>
            </a:r>
            <a:endParaRPr lang="de-DE" sz="1200" dirty="0">
              <a:solidFill>
                <a:schemeClr val="bg1"/>
              </a:solidFill>
            </a:endParaRPr>
          </a:p>
        </p:txBody>
      </p:sp>
    </p:spTree>
    <p:extLst>
      <p:ext uri="{BB962C8B-B14F-4D97-AF65-F5344CB8AC3E}">
        <p14:creationId xmlns:p14="http://schemas.microsoft.com/office/powerpoint/2010/main" val="855581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Inhaltsplatzhalter 5"/>
          <p:cNvGraphicFramePr>
            <a:graphicFrameLocks noGrp="1"/>
          </p:cNvGraphicFramePr>
          <p:nvPr>
            <p:ph idx="1"/>
            <p:extLst/>
          </p:nvPr>
        </p:nvGraphicFramePr>
        <p:xfrm>
          <a:off x="609600" y="2025451"/>
          <a:ext cx="10972800" cy="3833812"/>
        </p:xfrm>
        <a:graphic>
          <a:graphicData uri="http://schemas.openxmlformats.org/drawingml/2006/chart">
            <c:chart xmlns:c="http://schemas.openxmlformats.org/drawingml/2006/chart" xmlns:r="http://schemas.openxmlformats.org/officeDocument/2006/relationships" r:id="rId2"/>
          </a:graphicData>
        </a:graphic>
      </p:graphicFrame>
      <p:sp>
        <p:nvSpPr>
          <p:cNvPr id="8" name="Foliennummernplatzhalter 7"/>
          <p:cNvSpPr>
            <a:spLocks noGrp="1"/>
          </p:cNvSpPr>
          <p:nvPr>
            <p:ph type="sldNum" sz="quarter" idx="11"/>
          </p:nvPr>
        </p:nvSpPr>
        <p:spPr/>
        <p:txBody>
          <a:bodyPr/>
          <a:lstStyle/>
          <a:p>
            <a:fld id="{1B3FEDAE-B31B-4587-8729-B09E5E178275}" type="slidenum">
              <a:rPr lang="de-DE" smtClean="0"/>
              <a:t>5</a:t>
            </a:fld>
            <a:endParaRPr lang="de-DE"/>
          </a:p>
        </p:txBody>
      </p:sp>
      <p:sp>
        <p:nvSpPr>
          <p:cNvPr id="2" name="Titel 1"/>
          <p:cNvSpPr>
            <a:spLocks noGrp="1"/>
          </p:cNvSpPr>
          <p:nvPr>
            <p:ph type="title"/>
          </p:nvPr>
        </p:nvSpPr>
        <p:spPr/>
        <p:txBody>
          <a:bodyPr/>
          <a:lstStyle/>
          <a:p>
            <a:r>
              <a:rPr lang="de-DE" dirty="0"/>
              <a:t>Themengruppe Asyl</a:t>
            </a:r>
          </a:p>
        </p:txBody>
      </p:sp>
      <p:sp>
        <p:nvSpPr>
          <p:cNvPr id="14" name="Textfeld 13"/>
          <p:cNvSpPr txBox="1"/>
          <p:nvPr/>
        </p:nvSpPr>
        <p:spPr>
          <a:xfrm>
            <a:off x="609599" y="1343025"/>
            <a:ext cx="7419975" cy="420115"/>
          </a:xfrm>
          <a:prstGeom prst="rect">
            <a:avLst/>
          </a:prstGeom>
          <a:noFill/>
        </p:spPr>
        <p:txBody>
          <a:bodyPr wrap="square" rtlCol="0">
            <a:spAutoFit/>
          </a:bodyPr>
          <a:lstStyle/>
          <a:p>
            <a:r>
              <a:rPr lang="de-DE" sz="2130" b="1" dirty="0">
                <a:solidFill>
                  <a:srgbClr val="595959"/>
                </a:solidFill>
                <a:latin typeface="Calibri" panose="020F0502020204030204" pitchFamily="34" charset="0"/>
              </a:rPr>
              <a:t>Zahl der </a:t>
            </a:r>
            <a:r>
              <a:rPr lang="de-DE" sz="2130" b="1" dirty="0" smtClean="0">
                <a:solidFill>
                  <a:srgbClr val="595959"/>
                </a:solidFill>
                <a:latin typeface="Calibri" panose="020F0502020204030204" pitchFamily="34" charset="0"/>
              </a:rPr>
              <a:t>Leistungsbeziehenden </a:t>
            </a:r>
            <a:r>
              <a:rPr lang="de-DE" sz="2130" b="1" dirty="0">
                <a:solidFill>
                  <a:srgbClr val="595959"/>
                </a:solidFill>
                <a:latin typeface="Calibri" panose="020F0502020204030204" pitchFamily="34" charset="0"/>
              </a:rPr>
              <a:t>nach dem </a:t>
            </a:r>
            <a:r>
              <a:rPr lang="de-DE" sz="2130" b="1" dirty="0" smtClean="0">
                <a:solidFill>
                  <a:srgbClr val="595959"/>
                </a:solidFill>
                <a:latin typeface="Calibri" panose="020F0502020204030204" pitchFamily="34" charset="0"/>
              </a:rPr>
              <a:t>AsylbLG</a:t>
            </a:r>
            <a:endParaRPr lang="de-DE" sz="2130" b="1" dirty="0">
              <a:solidFill>
                <a:srgbClr val="595959"/>
              </a:solidFill>
              <a:latin typeface="Calibri" panose="020F0502020204030204" pitchFamily="34" charset="0"/>
            </a:endParaRPr>
          </a:p>
        </p:txBody>
      </p:sp>
      <p:sp>
        <p:nvSpPr>
          <p:cNvPr id="9" name="Textfeld 8"/>
          <p:cNvSpPr txBox="1"/>
          <p:nvPr/>
        </p:nvSpPr>
        <p:spPr>
          <a:xfrm>
            <a:off x="5129878" y="6403968"/>
            <a:ext cx="1884618" cy="400110"/>
          </a:xfrm>
          <a:prstGeom prst="rect">
            <a:avLst/>
          </a:prstGeom>
          <a:noFill/>
        </p:spPr>
        <p:txBody>
          <a:bodyPr wrap="none" rtlCol="0">
            <a:spAutoFit/>
          </a:bodyPr>
          <a:lstStyle/>
          <a:p>
            <a:r>
              <a:rPr lang="de-DE" sz="2000" b="1" dirty="0" smtClean="0">
                <a:solidFill>
                  <a:srgbClr val="595959"/>
                </a:solidFill>
              </a:rPr>
              <a:t>2.556 Personen </a:t>
            </a:r>
            <a:endParaRPr lang="de-DE" sz="2000" b="1" dirty="0">
              <a:solidFill>
                <a:srgbClr val="595959"/>
              </a:solidFill>
            </a:endParaRPr>
          </a:p>
        </p:txBody>
      </p:sp>
      <p:sp>
        <p:nvSpPr>
          <p:cNvPr id="10" name="Foliennummernplatzhalter 7"/>
          <p:cNvSpPr txBox="1">
            <a:spLocks/>
          </p:cNvSpPr>
          <p:nvPr/>
        </p:nvSpPr>
        <p:spPr>
          <a:xfrm>
            <a:off x="609600" y="715589"/>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de-DE" sz="1200" dirty="0">
                <a:solidFill>
                  <a:schemeClr val="bg1"/>
                </a:solidFill>
              </a:rPr>
              <a:t>Stand: 30.09.2022</a:t>
            </a:r>
            <a:endParaRPr lang="de-DE" sz="1200" dirty="0">
              <a:solidFill>
                <a:schemeClr val="bg1"/>
              </a:solidFill>
            </a:endParaRPr>
          </a:p>
        </p:txBody>
      </p:sp>
    </p:spTree>
    <p:extLst>
      <p:ext uri="{BB962C8B-B14F-4D97-AF65-F5344CB8AC3E}">
        <p14:creationId xmlns:p14="http://schemas.microsoft.com/office/powerpoint/2010/main" val="2154531147"/>
      </p:ext>
    </p:extLst>
  </p:cSld>
  <p:clrMapOvr>
    <a:masterClrMapping/>
  </p:clrMapOvr>
  <p:transition spd="med">
    <p:pull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Inhaltsplatzhalter 6"/>
          <p:cNvGraphicFramePr>
            <a:graphicFrameLocks noGrp="1"/>
          </p:cNvGraphicFramePr>
          <p:nvPr>
            <p:ph idx="1"/>
            <p:extLst/>
          </p:nvPr>
        </p:nvGraphicFramePr>
        <p:xfrm>
          <a:off x="609601" y="2149813"/>
          <a:ext cx="4611623" cy="3533811"/>
        </p:xfrm>
        <a:graphic>
          <a:graphicData uri="http://schemas.openxmlformats.org/drawingml/2006/chart">
            <c:chart xmlns:c="http://schemas.openxmlformats.org/drawingml/2006/chart" xmlns:r="http://schemas.openxmlformats.org/officeDocument/2006/relationships" r:id="rId2"/>
          </a:graphicData>
        </a:graphic>
      </p:graphicFrame>
      <p:sp>
        <p:nvSpPr>
          <p:cNvPr id="4" name="Foliennummernplatzhalter 3"/>
          <p:cNvSpPr>
            <a:spLocks noGrp="1"/>
          </p:cNvSpPr>
          <p:nvPr>
            <p:ph type="sldNum" sz="quarter" idx="11"/>
          </p:nvPr>
        </p:nvSpPr>
        <p:spPr/>
        <p:txBody>
          <a:bodyPr/>
          <a:lstStyle/>
          <a:p>
            <a:fld id="{1B3FEDAE-B31B-4587-8729-B09E5E178275}" type="slidenum">
              <a:rPr lang="de-DE" smtClean="0"/>
              <a:t>6</a:t>
            </a:fld>
            <a:endParaRPr lang="de-DE"/>
          </a:p>
        </p:txBody>
      </p:sp>
      <p:sp>
        <p:nvSpPr>
          <p:cNvPr id="2" name="Titel 1"/>
          <p:cNvSpPr>
            <a:spLocks noGrp="1"/>
          </p:cNvSpPr>
          <p:nvPr>
            <p:ph type="title"/>
          </p:nvPr>
        </p:nvSpPr>
        <p:spPr/>
        <p:txBody>
          <a:bodyPr/>
          <a:lstStyle/>
          <a:p>
            <a:r>
              <a:rPr lang="de-DE" dirty="0"/>
              <a:t>Themengruppe Flüchtlinge im SGB II</a:t>
            </a:r>
          </a:p>
        </p:txBody>
      </p:sp>
      <p:sp>
        <p:nvSpPr>
          <p:cNvPr id="5" name="Textfeld 4"/>
          <p:cNvSpPr txBox="1"/>
          <p:nvPr/>
        </p:nvSpPr>
        <p:spPr>
          <a:xfrm>
            <a:off x="619124" y="1343025"/>
            <a:ext cx="10277476" cy="727892"/>
          </a:xfrm>
          <a:prstGeom prst="rect">
            <a:avLst/>
          </a:prstGeom>
          <a:noFill/>
        </p:spPr>
        <p:txBody>
          <a:bodyPr wrap="square" rtlCol="0">
            <a:spAutoFit/>
          </a:bodyPr>
          <a:lstStyle/>
          <a:p>
            <a:r>
              <a:rPr lang="de-DE" sz="2130" b="1" dirty="0" smtClean="0">
                <a:solidFill>
                  <a:srgbClr val="595959"/>
                </a:solidFill>
                <a:latin typeface="Calibri" panose="020F0502020204030204" pitchFamily="34" charset="0"/>
              </a:rPr>
              <a:t>Entwicklung der Personen im SGB II mit Fluchthintergrund im Kreis Coesfeld – gesamt</a:t>
            </a:r>
          </a:p>
          <a:p>
            <a:r>
              <a:rPr lang="de-DE" sz="2000" dirty="0">
                <a:solidFill>
                  <a:srgbClr val="595959"/>
                </a:solidFill>
              </a:rPr>
              <a:t>gem. § 46 Abs. 10 Satz 3 SGB </a:t>
            </a:r>
            <a:r>
              <a:rPr lang="de-DE" sz="2000" dirty="0" smtClean="0">
                <a:solidFill>
                  <a:srgbClr val="595959"/>
                </a:solidFill>
              </a:rPr>
              <a:t>II</a:t>
            </a:r>
            <a:endParaRPr lang="de-DE" sz="2000" dirty="0">
              <a:solidFill>
                <a:srgbClr val="595959"/>
              </a:solidFill>
            </a:endParaRPr>
          </a:p>
        </p:txBody>
      </p:sp>
      <p:graphicFrame>
        <p:nvGraphicFramePr>
          <p:cNvPr id="8" name="Inhaltsplatzhalter 6"/>
          <p:cNvGraphicFramePr>
            <a:graphicFrameLocks/>
          </p:cNvGraphicFramePr>
          <p:nvPr>
            <p:extLst/>
          </p:nvPr>
        </p:nvGraphicFramePr>
        <p:xfrm>
          <a:off x="5330952" y="2149813"/>
          <a:ext cx="6060302" cy="3533811"/>
        </p:xfrm>
        <a:graphic>
          <a:graphicData uri="http://schemas.openxmlformats.org/drawingml/2006/chart">
            <c:chart xmlns:c="http://schemas.openxmlformats.org/drawingml/2006/chart" xmlns:r="http://schemas.openxmlformats.org/officeDocument/2006/relationships" r:id="rId3"/>
          </a:graphicData>
        </a:graphic>
      </p:graphicFrame>
      <p:sp>
        <p:nvSpPr>
          <p:cNvPr id="6" name="Foliennummernplatzhalter 7"/>
          <p:cNvSpPr txBox="1">
            <a:spLocks/>
          </p:cNvSpPr>
          <p:nvPr/>
        </p:nvSpPr>
        <p:spPr>
          <a:xfrm>
            <a:off x="609600" y="714876"/>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de-DE" sz="1200" dirty="0" smtClean="0">
                <a:solidFill>
                  <a:schemeClr val="bg1"/>
                </a:solidFill>
              </a:rPr>
              <a:t>Stand: 30.09.2022</a:t>
            </a:r>
            <a:endParaRPr lang="de-DE" sz="1200" dirty="0">
              <a:solidFill>
                <a:schemeClr val="bg1"/>
              </a:solidFill>
            </a:endParaRPr>
          </a:p>
        </p:txBody>
      </p:sp>
    </p:spTree>
    <p:extLst>
      <p:ext uri="{BB962C8B-B14F-4D97-AF65-F5344CB8AC3E}">
        <p14:creationId xmlns:p14="http://schemas.microsoft.com/office/powerpoint/2010/main" val="1482311152"/>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Inhaltsplatzhalter 17"/>
          <p:cNvGraphicFramePr>
            <a:graphicFrameLocks noGrp="1"/>
          </p:cNvGraphicFramePr>
          <p:nvPr>
            <p:ph idx="1"/>
            <p:extLst>
              <p:ext uri="{D42A27DB-BD31-4B8C-83A1-F6EECF244321}">
                <p14:modId xmlns:p14="http://schemas.microsoft.com/office/powerpoint/2010/main" val="1168153100"/>
              </p:ext>
            </p:extLst>
          </p:nvPr>
        </p:nvGraphicFramePr>
        <p:xfrm>
          <a:off x="609600" y="2026164"/>
          <a:ext cx="9432925" cy="3999986"/>
        </p:xfrm>
        <a:graphic>
          <a:graphicData uri="http://schemas.openxmlformats.org/drawingml/2006/chart">
            <c:chart xmlns:c="http://schemas.openxmlformats.org/drawingml/2006/chart" xmlns:r="http://schemas.openxmlformats.org/officeDocument/2006/relationships" r:id="rId2"/>
          </a:graphicData>
        </a:graphic>
      </p:graphicFrame>
      <p:sp>
        <p:nvSpPr>
          <p:cNvPr id="8" name="Foliennummernplatzhalter 7"/>
          <p:cNvSpPr>
            <a:spLocks noGrp="1"/>
          </p:cNvSpPr>
          <p:nvPr>
            <p:ph type="sldNum" sz="quarter" idx="11"/>
          </p:nvPr>
        </p:nvSpPr>
        <p:spPr/>
        <p:txBody>
          <a:bodyPr/>
          <a:lstStyle/>
          <a:p>
            <a:fld id="{FBA404C7-8E7B-40A7-8A78-13A09FE17F43}" type="slidenum">
              <a:rPr lang="de-DE" smtClean="0"/>
              <a:t>7</a:t>
            </a:fld>
            <a:endParaRPr lang="de-DE" dirty="0"/>
          </a:p>
        </p:txBody>
      </p:sp>
      <p:sp>
        <p:nvSpPr>
          <p:cNvPr id="2" name="Titel 1"/>
          <p:cNvSpPr>
            <a:spLocks noGrp="1"/>
          </p:cNvSpPr>
          <p:nvPr>
            <p:ph type="title"/>
          </p:nvPr>
        </p:nvSpPr>
        <p:spPr/>
        <p:txBody>
          <a:bodyPr/>
          <a:lstStyle/>
          <a:p>
            <a:r>
              <a:rPr lang="de-DE" dirty="0"/>
              <a:t>Themengruppe Flüchtlinge im SGB II</a:t>
            </a:r>
          </a:p>
        </p:txBody>
      </p:sp>
      <p:graphicFrame>
        <p:nvGraphicFramePr>
          <p:cNvPr id="6" name="Diagramm 5"/>
          <p:cNvGraphicFramePr/>
          <p:nvPr>
            <p:extLst>
              <p:ext uri="{D42A27DB-BD31-4B8C-83A1-F6EECF244321}">
                <p14:modId xmlns:p14="http://schemas.microsoft.com/office/powerpoint/2010/main" val="1060370517"/>
              </p:ext>
            </p:extLst>
          </p:nvPr>
        </p:nvGraphicFramePr>
        <p:xfrm>
          <a:off x="10042525" y="4280684"/>
          <a:ext cx="2149475" cy="2003976"/>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feld 6"/>
          <p:cNvSpPr txBox="1"/>
          <p:nvPr/>
        </p:nvSpPr>
        <p:spPr>
          <a:xfrm>
            <a:off x="619124" y="1343025"/>
            <a:ext cx="10277476" cy="420115"/>
          </a:xfrm>
          <a:prstGeom prst="rect">
            <a:avLst/>
          </a:prstGeom>
          <a:noFill/>
        </p:spPr>
        <p:txBody>
          <a:bodyPr wrap="square" rtlCol="0">
            <a:spAutoFit/>
          </a:bodyPr>
          <a:lstStyle/>
          <a:p>
            <a:r>
              <a:rPr lang="de-DE" sz="2130" b="1" dirty="0" smtClean="0">
                <a:solidFill>
                  <a:srgbClr val="595959"/>
                </a:solidFill>
                <a:latin typeface="Calibri" panose="020F0502020204030204" pitchFamily="34" charset="0"/>
              </a:rPr>
              <a:t>Bestand an Personen im SGB II mit Fluchthintergrund</a:t>
            </a:r>
            <a:endParaRPr lang="de-DE" sz="2130" b="1" dirty="0">
              <a:solidFill>
                <a:srgbClr val="595959"/>
              </a:solidFill>
              <a:latin typeface="Calibri" panose="020F0502020204030204" pitchFamily="34" charset="0"/>
            </a:endParaRPr>
          </a:p>
        </p:txBody>
      </p:sp>
      <p:sp>
        <p:nvSpPr>
          <p:cNvPr id="10" name="Foliennummernplatzhalter 7"/>
          <p:cNvSpPr txBox="1">
            <a:spLocks/>
          </p:cNvSpPr>
          <p:nvPr/>
        </p:nvSpPr>
        <p:spPr>
          <a:xfrm>
            <a:off x="609600" y="714876"/>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de-DE" sz="1200" dirty="0" smtClean="0">
                <a:solidFill>
                  <a:schemeClr val="bg1"/>
                </a:solidFill>
              </a:rPr>
              <a:t>Stand: 30.09.2022</a:t>
            </a:r>
            <a:endParaRPr lang="de-DE" sz="1200" dirty="0">
              <a:solidFill>
                <a:schemeClr val="bg1"/>
              </a:solidFill>
            </a:endParaRPr>
          </a:p>
        </p:txBody>
      </p:sp>
      <p:sp>
        <p:nvSpPr>
          <p:cNvPr id="11" name="Textfeld 10"/>
          <p:cNvSpPr txBox="1"/>
          <p:nvPr/>
        </p:nvSpPr>
        <p:spPr>
          <a:xfrm>
            <a:off x="5129878" y="6403968"/>
            <a:ext cx="1884618" cy="400110"/>
          </a:xfrm>
          <a:prstGeom prst="rect">
            <a:avLst/>
          </a:prstGeom>
          <a:noFill/>
        </p:spPr>
        <p:txBody>
          <a:bodyPr wrap="none" rtlCol="0">
            <a:spAutoFit/>
          </a:bodyPr>
          <a:lstStyle/>
          <a:p>
            <a:r>
              <a:rPr lang="de-DE" sz="2000" b="1" dirty="0" smtClean="0">
                <a:solidFill>
                  <a:srgbClr val="595959"/>
                </a:solidFill>
              </a:rPr>
              <a:t>3.015 Personen </a:t>
            </a:r>
            <a:endParaRPr lang="de-DE" sz="2000" b="1" dirty="0">
              <a:solidFill>
                <a:srgbClr val="595959"/>
              </a:solidFill>
            </a:endParaRPr>
          </a:p>
        </p:txBody>
      </p:sp>
    </p:spTree>
    <p:extLst>
      <p:ext uri="{BB962C8B-B14F-4D97-AF65-F5344CB8AC3E}">
        <p14:creationId xmlns:p14="http://schemas.microsoft.com/office/powerpoint/2010/main" val="2902992490"/>
      </p:ext>
    </p:extLst>
  </p:cSld>
  <p:clrMapOvr>
    <a:masterClrMapping/>
  </p:clrMapOvr>
  <p:transition spd="slow">
    <p:pull dir="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Inhaltsplatzhalter 7"/>
          <p:cNvGraphicFramePr>
            <a:graphicFrameLocks noGrp="1"/>
          </p:cNvGraphicFramePr>
          <p:nvPr>
            <p:ph idx="1"/>
            <p:extLst/>
          </p:nvPr>
        </p:nvGraphicFramePr>
        <p:xfrm>
          <a:off x="609600" y="2026164"/>
          <a:ext cx="10972800" cy="3999986"/>
        </p:xfrm>
        <a:graphic>
          <a:graphicData uri="http://schemas.openxmlformats.org/drawingml/2006/chart">
            <c:chart xmlns:c="http://schemas.openxmlformats.org/drawingml/2006/chart" xmlns:r="http://schemas.openxmlformats.org/officeDocument/2006/relationships" r:id="rId2"/>
          </a:graphicData>
        </a:graphic>
      </p:graphicFrame>
      <p:sp>
        <p:nvSpPr>
          <p:cNvPr id="4" name="Foliennummernplatzhalter 3"/>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3FEDAE-B31B-4587-8729-B09E5E178275}" type="slidenum">
              <a:rPr kumimoji="0" lang="de-DE"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de-DE"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2" name="Titel 1"/>
          <p:cNvSpPr>
            <a:spLocks noGrp="1"/>
          </p:cNvSpPr>
          <p:nvPr>
            <p:ph type="title"/>
          </p:nvPr>
        </p:nvSpPr>
        <p:spPr/>
        <p:txBody>
          <a:bodyPr/>
          <a:lstStyle/>
          <a:p>
            <a:r>
              <a:rPr lang="de-DE" dirty="0"/>
              <a:t>Themengruppe Flüchtlinge im SGB II</a:t>
            </a:r>
          </a:p>
        </p:txBody>
      </p:sp>
      <p:sp>
        <p:nvSpPr>
          <p:cNvPr id="6" name="Textfeld 5"/>
          <p:cNvSpPr txBox="1"/>
          <p:nvPr/>
        </p:nvSpPr>
        <p:spPr>
          <a:xfrm>
            <a:off x="619124" y="1343025"/>
            <a:ext cx="10277476" cy="4201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2130" b="1" i="0" u="none" strike="noStrike" kern="1200" cap="none" spc="0" normalizeH="0" baseline="0" noProof="0" dirty="0" smtClean="0">
                <a:ln>
                  <a:noFill/>
                </a:ln>
                <a:solidFill>
                  <a:srgbClr val="595959"/>
                </a:solidFill>
                <a:effectLst/>
                <a:uLnTx/>
                <a:uFillTx/>
                <a:latin typeface="Calibri" panose="020F0502020204030204" pitchFamily="34" charset="0"/>
                <a:ea typeface="+mn-ea"/>
                <a:cs typeface="+mn-cs"/>
              </a:rPr>
              <a:t>Bestand an Personen im SGB II mit Fluchthintergrund</a:t>
            </a:r>
            <a:endParaRPr kumimoji="0" lang="de-DE" sz="2130" b="1" i="0" u="none" strike="noStrike" kern="1200" cap="none" spc="0" normalizeH="0" baseline="0" noProof="0" dirty="0">
              <a:ln>
                <a:noFill/>
              </a:ln>
              <a:solidFill>
                <a:srgbClr val="595959"/>
              </a:solidFill>
              <a:effectLst/>
              <a:uLnTx/>
              <a:uFillTx/>
              <a:latin typeface="Calibri" panose="020F0502020204030204" pitchFamily="34" charset="0"/>
              <a:ea typeface="+mn-ea"/>
              <a:cs typeface="+mn-cs"/>
            </a:endParaRPr>
          </a:p>
        </p:txBody>
      </p:sp>
      <p:sp>
        <p:nvSpPr>
          <p:cNvPr id="10" name="Textfeld 9"/>
          <p:cNvSpPr txBox="1"/>
          <p:nvPr/>
        </p:nvSpPr>
        <p:spPr>
          <a:xfrm>
            <a:off x="5129878" y="6403968"/>
            <a:ext cx="188461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2000" b="1" i="0" u="none" strike="noStrike" kern="1200" cap="none" spc="0" normalizeH="0" baseline="0" noProof="0" dirty="0" smtClean="0">
                <a:ln>
                  <a:noFill/>
                </a:ln>
                <a:solidFill>
                  <a:srgbClr val="595959"/>
                </a:solidFill>
                <a:effectLst/>
                <a:uLnTx/>
                <a:uFillTx/>
                <a:latin typeface="Calibri"/>
                <a:ea typeface="+mn-ea"/>
                <a:cs typeface="+mn-cs"/>
              </a:rPr>
              <a:t>3.015 Personen </a:t>
            </a:r>
            <a:endParaRPr kumimoji="0" lang="de-DE" sz="2000" b="1" i="0" u="none" strike="noStrike" kern="1200" cap="none" spc="0" normalizeH="0" baseline="0" noProof="0" dirty="0">
              <a:ln>
                <a:noFill/>
              </a:ln>
              <a:solidFill>
                <a:srgbClr val="595959"/>
              </a:solidFill>
              <a:effectLst/>
              <a:uLnTx/>
              <a:uFillTx/>
              <a:latin typeface="Calibri"/>
              <a:ea typeface="+mn-ea"/>
              <a:cs typeface="+mn-cs"/>
            </a:endParaRPr>
          </a:p>
        </p:txBody>
      </p:sp>
      <p:sp>
        <p:nvSpPr>
          <p:cNvPr id="11" name="Foliennummernplatzhalter 7"/>
          <p:cNvSpPr txBox="1">
            <a:spLocks/>
          </p:cNvSpPr>
          <p:nvPr/>
        </p:nvSpPr>
        <p:spPr>
          <a:xfrm>
            <a:off x="609600" y="714876"/>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kumimoji="0" lang="de-DE" sz="1200" b="0" i="0" u="none" strike="noStrike" kern="1200" cap="none" spc="0" normalizeH="0" baseline="0" noProof="0" dirty="0" smtClean="0">
                <a:ln>
                  <a:noFill/>
                </a:ln>
                <a:solidFill>
                  <a:prstClr val="white"/>
                </a:solidFill>
                <a:effectLst/>
                <a:uLnTx/>
                <a:uFillTx/>
                <a:latin typeface="Calibri" panose="020F0502020204030204" pitchFamily="34" charset="0"/>
                <a:ea typeface="+mn-ea"/>
                <a:cs typeface="Calibri" panose="020F0502020204030204" pitchFamily="34" charset="0"/>
              </a:rPr>
              <a:t>Stand: </a:t>
            </a:r>
            <a:r>
              <a:rPr lang="de-DE" sz="1200" dirty="0" smtClean="0">
                <a:solidFill>
                  <a:schemeClr val="bg1"/>
                </a:solidFill>
              </a:rPr>
              <a:t>30.09.2022</a:t>
            </a:r>
            <a:endParaRPr lang="de-DE" sz="1200" dirty="0">
              <a:solidFill>
                <a:schemeClr val="bg1"/>
              </a:solidFill>
            </a:endParaRPr>
          </a:p>
        </p:txBody>
      </p:sp>
    </p:spTree>
    <p:extLst>
      <p:ext uri="{BB962C8B-B14F-4D97-AF65-F5344CB8AC3E}">
        <p14:creationId xmlns:p14="http://schemas.microsoft.com/office/powerpoint/2010/main" val="1112266038"/>
      </p:ext>
    </p:extLst>
  </p:cSld>
  <p:clrMapOvr>
    <a:masterClrMapping/>
  </p:clrMapOvr>
  <p:transition spd="slow">
    <p:pull dir="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oliennummernplatzhalter 7"/>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3FEDAE-B31B-4587-8729-B09E5E178275}" type="slidenum">
              <a:rPr kumimoji="0" lang="de-DE"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de-DE"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2" name="Titel 1"/>
          <p:cNvSpPr>
            <a:spLocks noGrp="1"/>
          </p:cNvSpPr>
          <p:nvPr>
            <p:ph type="title"/>
          </p:nvPr>
        </p:nvSpPr>
        <p:spPr/>
        <p:txBody>
          <a:bodyPr/>
          <a:lstStyle/>
          <a:p>
            <a:r>
              <a:rPr lang="de-DE" dirty="0"/>
              <a:t>Themengruppe Flüchtlinge im SGB II</a:t>
            </a:r>
          </a:p>
        </p:txBody>
      </p:sp>
      <p:sp>
        <p:nvSpPr>
          <p:cNvPr id="14" name="Textfeld 13"/>
          <p:cNvSpPr txBox="1"/>
          <p:nvPr/>
        </p:nvSpPr>
        <p:spPr>
          <a:xfrm>
            <a:off x="609599" y="1343025"/>
            <a:ext cx="9324976" cy="42011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2130" b="1" i="0" u="none" strike="noStrike" kern="1200" cap="none" spc="0" normalizeH="0" baseline="0" noProof="0" dirty="0" smtClean="0">
                <a:ln>
                  <a:noFill/>
                </a:ln>
                <a:solidFill>
                  <a:srgbClr val="595959"/>
                </a:solidFill>
                <a:effectLst/>
                <a:uLnTx/>
                <a:uFillTx/>
                <a:latin typeface="Calibri" panose="020F0502020204030204" pitchFamily="34" charset="0"/>
                <a:ea typeface="+mn-ea"/>
                <a:cs typeface="+mn-cs"/>
              </a:rPr>
              <a:t>Zahl der erwerbsfähigen Flüchtlinge im SGB II</a:t>
            </a:r>
            <a:endParaRPr kumimoji="0" lang="de-DE" sz="2130" b="1" i="0" u="none" strike="noStrike" kern="1200" cap="none" spc="0" normalizeH="0" baseline="0" noProof="0" dirty="0">
              <a:ln>
                <a:noFill/>
              </a:ln>
              <a:solidFill>
                <a:srgbClr val="595959"/>
              </a:solidFill>
              <a:effectLst/>
              <a:uLnTx/>
              <a:uFillTx/>
              <a:latin typeface="Calibri" panose="020F0502020204030204" pitchFamily="34" charset="0"/>
              <a:ea typeface="+mn-ea"/>
              <a:cs typeface="+mn-cs"/>
            </a:endParaRPr>
          </a:p>
        </p:txBody>
      </p:sp>
      <p:graphicFrame>
        <p:nvGraphicFramePr>
          <p:cNvPr id="4" name="Diagramm 3"/>
          <p:cNvGraphicFramePr/>
          <p:nvPr>
            <p:extLst>
              <p:ext uri="{D42A27DB-BD31-4B8C-83A1-F6EECF244321}">
                <p14:modId xmlns:p14="http://schemas.microsoft.com/office/powerpoint/2010/main" val="1279371540"/>
              </p:ext>
            </p:extLst>
          </p:nvPr>
        </p:nvGraphicFramePr>
        <p:xfrm>
          <a:off x="327025" y="3905757"/>
          <a:ext cx="2149475" cy="2003976"/>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feld 8"/>
          <p:cNvSpPr txBox="1"/>
          <p:nvPr/>
        </p:nvSpPr>
        <p:spPr>
          <a:xfrm>
            <a:off x="5129878" y="6403968"/>
            <a:ext cx="188461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2000" b="1" i="0" u="none" strike="noStrike" kern="1200" cap="none" spc="0" normalizeH="0" baseline="0" noProof="0" dirty="0" smtClean="0">
                <a:ln>
                  <a:noFill/>
                </a:ln>
                <a:solidFill>
                  <a:srgbClr val="595959"/>
                </a:solidFill>
                <a:effectLst/>
                <a:uLnTx/>
                <a:uFillTx/>
                <a:latin typeface="Calibri"/>
                <a:ea typeface="+mn-ea"/>
                <a:cs typeface="+mn-cs"/>
              </a:rPr>
              <a:t>1.999 Personen </a:t>
            </a:r>
            <a:endParaRPr kumimoji="0" lang="de-DE" sz="2000" b="1" i="0" u="none" strike="noStrike" kern="1200" cap="none" spc="0" normalizeH="0" baseline="0" noProof="0" dirty="0">
              <a:ln>
                <a:noFill/>
              </a:ln>
              <a:solidFill>
                <a:srgbClr val="595959"/>
              </a:solidFill>
              <a:effectLst/>
              <a:uLnTx/>
              <a:uFillTx/>
              <a:latin typeface="Calibri"/>
              <a:ea typeface="+mn-ea"/>
              <a:cs typeface="+mn-cs"/>
            </a:endParaRPr>
          </a:p>
        </p:txBody>
      </p:sp>
      <p:sp>
        <p:nvSpPr>
          <p:cNvPr id="10" name="Foliennummernplatzhalter 7"/>
          <p:cNvSpPr txBox="1">
            <a:spLocks/>
          </p:cNvSpPr>
          <p:nvPr/>
        </p:nvSpPr>
        <p:spPr>
          <a:xfrm>
            <a:off x="609600" y="714876"/>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kumimoji="0" lang="de-DE" sz="1200" b="0" i="0" u="none" strike="noStrike" kern="1200" cap="none" spc="0" normalizeH="0" baseline="0" noProof="0" dirty="0" smtClean="0">
                <a:ln>
                  <a:noFill/>
                </a:ln>
                <a:solidFill>
                  <a:prstClr val="white"/>
                </a:solidFill>
                <a:effectLst/>
                <a:uLnTx/>
                <a:uFillTx/>
                <a:latin typeface="Calibri" panose="020F0502020204030204" pitchFamily="34" charset="0"/>
                <a:ea typeface="+mn-ea"/>
                <a:cs typeface="Calibri" panose="020F0502020204030204" pitchFamily="34" charset="0"/>
              </a:rPr>
              <a:t>Stand: </a:t>
            </a:r>
            <a:r>
              <a:rPr lang="de-DE" sz="1200" dirty="0">
                <a:solidFill>
                  <a:schemeClr val="bg1"/>
                </a:solidFill>
              </a:rPr>
              <a:t>30.09.2022</a:t>
            </a:r>
          </a:p>
        </p:txBody>
      </p:sp>
      <p:graphicFrame>
        <p:nvGraphicFramePr>
          <p:cNvPr id="11" name="Inhaltsplatzhalter 17"/>
          <p:cNvGraphicFramePr>
            <a:graphicFrameLocks noGrp="1"/>
          </p:cNvGraphicFramePr>
          <p:nvPr>
            <p:ph idx="1"/>
            <p:extLst/>
          </p:nvPr>
        </p:nvGraphicFramePr>
        <p:xfrm>
          <a:off x="2150400" y="2140958"/>
          <a:ext cx="9432000" cy="4263010"/>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127765802"/>
      </p:ext>
    </p:extLst>
  </p:cSld>
  <p:clrMapOvr>
    <a:masterClrMapping/>
  </p:clrMapOvr>
  <p:transition spd="slow">
    <p:pull dir="l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Inhaltsplatzhalter 7"/>
          <p:cNvGraphicFramePr>
            <a:graphicFrameLocks noGrp="1"/>
          </p:cNvGraphicFramePr>
          <p:nvPr>
            <p:ph idx="1"/>
            <p:extLst/>
          </p:nvPr>
        </p:nvGraphicFramePr>
        <p:xfrm>
          <a:off x="609600" y="1500188"/>
          <a:ext cx="10972800" cy="4525962"/>
        </p:xfrm>
        <a:graphic>
          <a:graphicData uri="http://schemas.openxmlformats.org/drawingml/2006/chart">
            <c:chart xmlns:c="http://schemas.openxmlformats.org/drawingml/2006/chart" xmlns:r="http://schemas.openxmlformats.org/officeDocument/2006/relationships" r:id="rId2"/>
          </a:graphicData>
        </a:graphic>
      </p:graphicFrame>
      <p:sp>
        <p:nvSpPr>
          <p:cNvPr id="4" name="Foliennummernplatzhalter 3"/>
          <p:cNvSpPr>
            <a:spLocks noGrp="1"/>
          </p:cNvSpPr>
          <p:nvPr>
            <p:ph type="sldNum" sz="quarter" idx="11"/>
          </p:nvPr>
        </p:nvSpPr>
        <p:spPr/>
        <p:txBody>
          <a:bodyPr/>
          <a:lstStyle/>
          <a:p>
            <a:fld id="{1B3FEDAE-B31B-4587-8729-B09E5E178275}" type="slidenum">
              <a:rPr lang="de-DE" smtClean="0"/>
              <a:t>10</a:t>
            </a:fld>
            <a:endParaRPr lang="de-DE"/>
          </a:p>
        </p:txBody>
      </p:sp>
      <p:sp>
        <p:nvSpPr>
          <p:cNvPr id="2" name="Titel 1"/>
          <p:cNvSpPr>
            <a:spLocks noGrp="1"/>
          </p:cNvSpPr>
          <p:nvPr>
            <p:ph type="title"/>
          </p:nvPr>
        </p:nvSpPr>
        <p:spPr/>
        <p:txBody>
          <a:bodyPr/>
          <a:lstStyle/>
          <a:p>
            <a:r>
              <a:rPr lang="de-DE" dirty="0"/>
              <a:t>Themengruppe Flüchtlinge im SGB II</a:t>
            </a:r>
          </a:p>
        </p:txBody>
      </p:sp>
      <p:sp>
        <p:nvSpPr>
          <p:cNvPr id="6" name="Textfeld 5"/>
          <p:cNvSpPr txBox="1"/>
          <p:nvPr/>
        </p:nvSpPr>
        <p:spPr>
          <a:xfrm>
            <a:off x="619124" y="1343025"/>
            <a:ext cx="10277476" cy="420115"/>
          </a:xfrm>
          <a:prstGeom prst="rect">
            <a:avLst/>
          </a:prstGeom>
          <a:noFill/>
        </p:spPr>
        <p:txBody>
          <a:bodyPr wrap="square" rtlCol="0">
            <a:spAutoFit/>
          </a:bodyPr>
          <a:lstStyle/>
          <a:p>
            <a:r>
              <a:rPr lang="de-DE" sz="2130" b="1" dirty="0">
                <a:solidFill>
                  <a:srgbClr val="595959"/>
                </a:solidFill>
                <a:latin typeface="Calibri" panose="020F0502020204030204" pitchFamily="34" charset="0"/>
              </a:rPr>
              <a:t>Zahl der erwerbsfähigen </a:t>
            </a:r>
            <a:r>
              <a:rPr lang="de-DE" sz="2130" b="1" dirty="0" smtClean="0">
                <a:solidFill>
                  <a:srgbClr val="595959"/>
                </a:solidFill>
                <a:latin typeface="Calibri" panose="020F0502020204030204" pitchFamily="34" charset="0"/>
              </a:rPr>
              <a:t>Flüchtlinge </a:t>
            </a:r>
            <a:r>
              <a:rPr lang="de-DE" sz="2130" b="1" dirty="0">
                <a:solidFill>
                  <a:srgbClr val="595959"/>
                </a:solidFill>
                <a:latin typeface="Calibri" panose="020F0502020204030204" pitchFamily="34" charset="0"/>
              </a:rPr>
              <a:t>im SGB II</a:t>
            </a:r>
          </a:p>
        </p:txBody>
      </p:sp>
      <p:sp>
        <p:nvSpPr>
          <p:cNvPr id="10" name="Textfeld 9"/>
          <p:cNvSpPr txBox="1"/>
          <p:nvPr/>
        </p:nvSpPr>
        <p:spPr>
          <a:xfrm>
            <a:off x="5129878" y="6403968"/>
            <a:ext cx="1884618" cy="400110"/>
          </a:xfrm>
          <a:prstGeom prst="rect">
            <a:avLst/>
          </a:prstGeom>
          <a:noFill/>
        </p:spPr>
        <p:txBody>
          <a:bodyPr wrap="none" rtlCol="0">
            <a:spAutoFit/>
          </a:bodyPr>
          <a:lstStyle/>
          <a:p>
            <a:r>
              <a:rPr lang="de-DE" sz="2000" b="1" dirty="0" smtClean="0">
                <a:solidFill>
                  <a:srgbClr val="595959"/>
                </a:solidFill>
              </a:rPr>
              <a:t>1.999 Personen </a:t>
            </a:r>
            <a:endParaRPr lang="de-DE" sz="2000" b="1" dirty="0">
              <a:solidFill>
                <a:srgbClr val="595959"/>
              </a:solidFill>
            </a:endParaRPr>
          </a:p>
        </p:txBody>
      </p:sp>
      <p:sp>
        <p:nvSpPr>
          <p:cNvPr id="11" name="Foliennummernplatzhalter 7"/>
          <p:cNvSpPr txBox="1">
            <a:spLocks/>
          </p:cNvSpPr>
          <p:nvPr/>
        </p:nvSpPr>
        <p:spPr>
          <a:xfrm>
            <a:off x="609600" y="714876"/>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de-DE" sz="1200" dirty="0" smtClean="0">
                <a:solidFill>
                  <a:schemeClr val="bg1"/>
                </a:solidFill>
              </a:rPr>
              <a:t>Stand: 30.09.2022</a:t>
            </a:r>
            <a:endParaRPr lang="de-DE" sz="1200" dirty="0">
              <a:solidFill>
                <a:schemeClr val="bg1"/>
              </a:solidFill>
            </a:endParaRPr>
          </a:p>
        </p:txBody>
      </p:sp>
    </p:spTree>
    <p:extLst>
      <p:ext uri="{BB962C8B-B14F-4D97-AF65-F5344CB8AC3E}">
        <p14:creationId xmlns:p14="http://schemas.microsoft.com/office/powerpoint/2010/main" val="3074905603"/>
      </p:ext>
    </p:extLst>
  </p:cSld>
  <p:clrMapOvr>
    <a:masterClrMapping/>
  </p:clrMapOvr>
  <p:transition spd="slow">
    <p:pull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Inhaltsplatzhalter 7"/>
          <p:cNvGraphicFramePr>
            <a:graphicFrameLocks noGrp="1"/>
          </p:cNvGraphicFramePr>
          <p:nvPr>
            <p:ph idx="1"/>
            <p:extLst/>
          </p:nvPr>
        </p:nvGraphicFramePr>
        <p:xfrm>
          <a:off x="609600" y="1500188"/>
          <a:ext cx="10972800" cy="4525962"/>
        </p:xfrm>
        <a:graphic>
          <a:graphicData uri="http://schemas.openxmlformats.org/drawingml/2006/chart">
            <c:chart xmlns:c="http://schemas.openxmlformats.org/drawingml/2006/chart" xmlns:r="http://schemas.openxmlformats.org/officeDocument/2006/relationships" r:id="rId2"/>
          </a:graphicData>
        </a:graphic>
      </p:graphicFrame>
      <p:sp>
        <p:nvSpPr>
          <p:cNvPr id="4" name="Foliennummernplatzhalter 3"/>
          <p:cNvSpPr>
            <a:spLocks noGrp="1"/>
          </p:cNvSpPr>
          <p:nvPr>
            <p:ph type="sldNum" sz="quarter" idx="11"/>
          </p:nvPr>
        </p:nvSpPr>
        <p:spPr/>
        <p:txBody>
          <a:bodyPr/>
          <a:lstStyle/>
          <a:p>
            <a:fld id="{1B3FEDAE-B31B-4587-8729-B09E5E178275}" type="slidenum">
              <a:rPr lang="de-DE" smtClean="0"/>
              <a:t>11</a:t>
            </a:fld>
            <a:endParaRPr lang="de-DE"/>
          </a:p>
        </p:txBody>
      </p:sp>
      <p:sp>
        <p:nvSpPr>
          <p:cNvPr id="2" name="Titel 1"/>
          <p:cNvSpPr>
            <a:spLocks noGrp="1"/>
          </p:cNvSpPr>
          <p:nvPr>
            <p:ph type="title"/>
          </p:nvPr>
        </p:nvSpPr>
        <p:spPr/>
        <p:txBody>
          <a:bodyPr/>
          <a:lstStyle/>
          <a:p>
            <a:r>
              <a:rPr lang="de-DE" dirty="0"/>
              <a:t>Themengruppe Flüchtlinge im SGB II</a:t>
            </a:r>
          </a:p>
        </p:txBody>
      </p:sp>
      <p:sp>
        <p:nvSpPr>
          <p:cNvPr id="10" name="Textfeld 9"/>
          <p:cNvSpPr txBox="1"/>
          <p:nvPr/>
        </p:nvSpPr>
        <p:spPr>
          <a:xfrm>
            <a:off x="619124" y="1343025"/>
            <a:ext cx="10277476" cy="420115"/>
          </a:xfrm>
          <a:prstGeom prst="rect">
            <a:avLst/>
          </a:prstGeom>
          <a:noFill/>
        </p:spPr>
        <p:txBody>
          <a:bodyPr wrap="square" rtlCol="0">
            <a:spAutoFit/>
          </a:bodyPr>
          <a:lstStyle/>
          <a:p>
            <a:r>
              <a:rPr lang="de-DE" sz="2130" b="1" dirty="0" smtClean="0">
                <a:solidFill>
                  <a:srgbClr val="595959"/>
                </a:solidFill>
                <a:latin typeface="Calibri" panose="020F0502020204030204" pitchFamily="34" charset="0"/>
              </a:rPr>
              <a:t>Aktivierung – erwerbsfähige Flüchtlinge im SGB II durch Maßnahmen von 10/21 bis 09/22</a:t>
            </a:r>
          </a:p>
        </p:txBody>
      </p:sp>
      <p:sp>
        <p:nvSpPr>
          <p:cNvPr id="6" name="Textfeld 5"/>
          <p:cNvSpPr txBox="1"/>
          <p:nvPr/>
        </p:nvSpPr>
        <p:spPr>
          <a:xfrm>
            <a:off x="3720352" y="6356350"/>
            <a:ext cx="7577652" cy="400110"/>
          </a:xfrm>
          <a:prstGeom prst="rect">
            <a:avLst/>
          </a:prstGeom>
          <a:noFill/>
        </p:spPr>
        <p:txBody>
          <a:bodyPr wrap="none" rtlCol="0">
            <a:spAutoFit/>
          </a:bodyPr>
          <a:lstStyle/>
          <a:p>
            <a:r>
              <a:rPr lang="de-DE" sz="2000" b="1" dirty="0" smtClean="0">
                <a:solidFill>
                  <a:srgbClr val="595959"/>
                </a:solidFill>
              </a:rPr>
              <a:t>649 Aktivierungen; davon 355 männliche und 294 weibliche Personen</a:t>
            </a:r>
            <a:endParaRPr lang="de-DE" sz="2000" b="1" dirty="0">
              <a:solidFill>
                <a:srgbClr val="595959"/>
              </a:solidFill>
            </a:endParaRPr>
          </a:p>
        </p:txBody>
      </p:sp>
      <p:sp>
        <p:nvSpPr>
          <p:cNvPr id="7" name="Foliennummernplatzhalter 7"/>
          <p:cNvSpPr txBox="1">
            <a:spLocks/>
          </p:cNvSpPr>
          <p:nvPr/>
        </p:nvSpPr>
        <p:spPr>
          <a:xfrm>
            <a:off x="609600" y="714876"/>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de-DE" sz="1200" dirty="0" smtClean="0">
                <a:solidFill>
                  <a:schemeClr val="bg1"/>
                </a:solidFill>
              </a:rPr>
              <a:t>Stand: 30.09.2022</a:t>
            </a:r>
            <a:endParaRPr lang="de-DE" sz="1200" dirty="0">
              <a:solidFill>
                <a:schemeClr val="bg1"/>
              </a:solidFill>
            </a:endParaRPr>
          </a:p>
        </p:txBody>
      </p:sp>
    </p:spTree>
    <p:extLst>
      <p:ext uri="{BB962C8B-B14F-4D97-AF65-F5344CB8AC3E}">
        <p14:creationId xmlns:p14="http://schemas.microsoft.com/office/powerpoint/2010/main" val="1419833147"/>
      </p:ext>
    </p:extLst>
  </p:cSld>
  <p:clrMapOvr>
    <a:masterClrMapping/>
  </p:clrMapOvr>
  <p:transition spd="med">
    <p:pull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Inhaltsplatzhalter 7"/>
          <p:cNvGraphicFramePr>
            <a:graphicFrameLocks noGrp="1"/>
          </p:cNvGraphicFramePr>
          <p:nvPr>
            <p:ph idx="1"/>
            <p:extLst/>
          </p:nvPr>
        </p:nvGraphicFramePr>
        <p:xfrm>
          <a:off x="609600" y="1500188"/>
          <a:ext cx="10972800" cy="4525962"/>
        </p:xfrm>
        <a:graphic>
          <a:graphicData uri="http://schemas.openxmlformats.org/drawingml/2006/chart">
            <c:chart xmlns:c="http://schemas.openxmlformats.org/drawingml/2006/chart" xmlns:r="http://schemas.openxmlformats.org/officeDocument/2006/relationships" r:id="rId2"/>
          </a:graphicData>
        </a:graphic>
      </p:graphicFrame>
      <p:sp>
        <p:nvSpPr>
          <p:cNvPr id="4" name="Foliennummernplatzhalter 3"/>
          <p:cNvSpPr>
            <a:spLocks noGrp="1"/>
          </p:cNvSpPr>
          <p:nvPr>
            <p:ph type="sldNum" sz="quarter" idx="11"/>
          </p:nvPr>
        </p:nvSpPr>
        <p:spPr/>
        <p:txBody>
          <a:bodyPr/>
          <a:lstStyle/>
          <a:p>
            <a:fld id="{1B3FEDAE-B31B-4587-8729-B09E5E178275}" type="slidenum">
              <a:rPr lang="de-DE" smtClean="0"/>
              <a:t>12</a:t>
            </a:fld>
            <a:endParaRPr lang="de-DE"/>
          </a:p>
        </p:txBody>
      </p:sp>
      <p:sp>
        <p:nvSpPr>
          <p:cNvPr id="2" name="Titel 1"/>
          <p:cNvSpPr>
            <a:spLocks noGrp="1"/>
          </p:cNvSpPr>
          <p:nvPr>
            <p:ph type="title"/>
          </p:nvPr>
        </p:nvSpPr>
        <p:spPr/>
        <p:txBody>
          <a:bodyPr/>
          <a:lstStyle/>
          <a:p>
            <a:r>
              <a:rPr lang="de-DE" dirty="0"/>
              <a:t>Themengruppe Flüchtlinge im SGB II</a:t>
            </a:r>
          </a:p>
        </p:txBody>
      </p:sp>
      <p:sp>
        <p:nvSpPr>
          <p:cNvPr id="10" name="Textfeld 9"/>
          <p:cNvSpPr txBox="1"/>
          <p:nvPr/>
        </p:nvSpPr>
        <p:spPr>
          <a:xfrm>
            <a:off x="619124" y="1343025"/>
            <a:ext cx="10277476" cy="420115"/>
          </a:xfrm>
          <a:prstGeom prst="rect">
            <a:avLst/>
          </a:prstGeom>
          <a:noFill/>
        </p:spPr>
        <p:txBody>
          <a:bodyPr wrap="square" rtlCol="0">
            <a:spAutoFit/>
          </a:bodyPr>
          <a:lstStyle/>
          <a:p>
            <a:r>
              <a:rPr lang="de-DE" sz="2130" b="1" dirty="0" smtClean="0">
                <a:solidFill>
                  <a:srgbClr val="595959"/>
                </a:solidFill>
                <a:latin typeface="Calibri" panose="020F0502020204030204" pitchFamily="34" charset="0"/>
              </a:rPr>
              <a:t>Erwerbsfähige Flüchtlinge im SGB II in Beschäftigung von 10/21 bis 09/22</a:t>
            </a:r>
          </a:p>
        </p:txBody>
      </p:sp>
      <p:sp>
        <p:nvSpPr>
          <p:cNvPr id="6" name="Textfeld 5"/>
          <p:cNvSpPr txBox="1"/>
          <p:nvPr/>
        </p:nvSpPr>
        <p:spPr>
          <a:xfrm>
            <a:off x="3720352" y="6357063"/>
            <a:ext cx="7447808" cy="400110"/>
          </a:xfrm>
          <a:prstGeom prst="rect">
            <a:avLst/>
          </a:prstGeom>
          <a:noFill/>
        </p:spPr>
        <p:txBody>
          <a:bodyPr wrap="none" rtlCol="0">
            <a:spAutoFit/>
          </a:bodyPr>
          <a:lstStyle/>
          <a:p>
            <a:r>
              <a:rPr lang="de-DE" sz="2000" b="1" dirty="0" smtClean="0">
                <a:solidFill>
                  <a:srgbClr val="595959"/>
                </a:solidFill>
              </a:rPr>
              <a:t>357 Aktivierungen; davon 276 männliche und 81 weibliche Personen</a:t>
            </a:r>
            <a:endParaRPr lang="de-DE" sz="2000" b="1" dirty="0">
              <a:solidFill>
                <a:srgbClr val="595959"/>
              </a:solidFill>
            </a:endParaRPr>
          </a:p>
        </p:txBody>
      </p:sp>
      <p:sp>
        <p:nvSpPr>
          <p:cNvPr id="7" name="Foliennummernplatzhalter 7"/>
          <p:cNvSpPr txBox="1">
            <a:spLocks/>
          </p:cNvSpPr>
          <p:nvPr/>
        </p:nvSpPr>
        <p:spPr>
          <a:xfrm>
            <a:off x="609600" y="714876"/>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de-DE" sz="1200" dirty="0" smtClean="0">
                <a:solidFill>
                  <a:schemeClr val="bg1"/>
                </a:solidFill>
              </a:rPr>
              <a:t>Stand: 30.09.2022</a:t>
            </a:r>
            <a:endParaRPr lang="de-DE" sz="1200" dirty="0">
              <a:solidFill>
                <a:schemeClr val="bg1"/>
              </a:solidFill>
            </a:endParaRPr>
          </a:p>
        </p:txBody>
      </p:sp>
    </p:spTree>
    <p:extLst>
      <p:ext uri="{BB962C8B-B14F-4D97-AF65-F5344CB8AC3E}">
        <p14:creationId xmlns:p14="http://schemas.microsoft.com/office/powerpoint/2010/main" val="10048419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 name="Inhaltsplatzhalter 24"/>
          <p:cNvGraphicFramePr>
            <a:graphicFrameLocks noGrp="1"/>
          </p:cNvGraphicFramePr>
          <p:nvPr>
            <p:ph idx="1"/>
            <p:extLst/>
          </p:nvPr>
        </p:nvGraphicFramePr>
        <p:xfrm>
          <a:off x="609600" y="1741106"/>
          <a:ext cx="10972800" cy="4285044"/>
        </p:xfrm>
        <a:graphic>
          <a:graphicData uri="http://schemas.openxmlformats.org/drawingml/2006/chart">
            <c:chart xmlns:c="http://schemas.openxmlformats.org/drawingml/2006/chart" xmlns:r="http://schemas.openxmlformats.org/officeDocument/2006/relationships" r:id="rId3"/>
          </a:graphicData>
        </a:graphic>
      </p:graphicFrame>
      <p:sp>
        <p:nvSpPr>
          <p:cNvPr id="4" name="Foliennummernplatzhalter 3"/>
          <p:cNvSpPr>
            <a:spLocks noGrp="1"/>
          </p:cNvSpPr>
          <p:nvPr>
            <p:ph type="sldNum" sz="quarter" idx="11"/>
          </p:nvPr>
        </p:nvSpPr>
        <p:spPr/>
        <p:txBody>
          <a:bodyPr/>
          <a:lstStyle/>
          <a:p>
            <a:fld id="{1B3FEDAE-B31B-4587-8729-B09E5E178275}" type="slidenum">
              <a:rPr lang="de-DE" smtClean="0"/>
              <a:t>13</a:t>
            </a:fld>
            <a:endParaRPr lang="de-DE" dirty="0"/>
          </a:p>
        </p:txBody>
      </p:sp>
      <p:sp>
        <p:nvSpPr>
          <p:cNvPr id="2" name="Titel 1"/>
          <p:cNvSpPr>
            <a:spLocks noGrp="1"/>
          </p:cNvSpPr>
          <p:nvPr>
            <p:ph type="title"/>
          </p:nvPr>
        </p:nvSpPr>
        <p:spPr/>
        <p:txBody>
          <a:bodyPr/>
          <a:lstStyle/>
          <a:p>
            <a:r>
              <a:rPr lang="de-DE" dirty="0"/>
              <a:t>Themengruppe Flüchtlinge im SGB II</a:t>
            </a:r>
          </a:p>
        </p:txBody>
      </p:sp>
      <p:sp>
        <p:nvSpPr>
          <p:cNvPr id="5" name="Textfeld 4"/>
          <p:cNvSpPr txBox="1"/>
          <p:nvPr/>
        </p:nvSpPr>
        <p:spPr>
          <a:xfrm>
            <a:off x="4141519" y="6356724"/>
            <a:ext cx="4595425" cy="400110"/>
          </a:xfrm>
          <a:prstGeom prst="rect">
            <a:avLst/>
          </a:prstGeom>
          <a:noFill/>
        </p:spPr>
        <p:txBody>
          <a:bodyPr wrap="none" rtlCol="0">
            <a:spAutoFit/>
          </a:bodyPr>
          <a:lstStyle/>
          <a:p>
            <a:r>
              <a:rPr lang="de-DE" sz="2000" b="1" dirty="0" smtClean="0">
                <a:solidFill>
                  <a:srgbClr val="595959"/>
                </a:solidFill>
              </a:rPr>
              <a:t>Integration: 1.984  	Abgänge: 1.063</a:t>
            </a:r>
            <a:endParaRPr lang="de-DE" sz="1200" b="1" dirty="0">
              <a:solidFill>
                <a:srgbClr val="595959"/>
              </a:solidFill>
            </a:endParaRPr>
          </a:p>
        </p:txBody>
      </p:sp>
      <p:sp>
        <p:nvSpPr>
          <p:cNvPr id="7" name="Textfeld 6"/>
          <p:cNvSpPr txBox="1"/>
          <p:nvPr/>
        </p:nvSpPr>
        <p:spPr>
          <a:xfrm>
            <a:off x="609600" y="1320991"/>
            <a:ext cx="10277476" cy="420115"/>
          </a:xfrm>
          <a:prstGeom prst="rect">
            <a:avLst/>
          </a:prstGeom>
          <a:noFill/>
        </p:spPr>
        <p:txBody>
          <a:bodyPr wrap="square" rtlCol="0">
            <a:spAutoFit/>
          </a:bodyPr>
          <a:lstStyle/>
          <a:p>
            <a:r>
              <a:rPr lang="de-DE" sz="2130" b="1" dirty="0" smtClean="0">
                <a:solidFill>
                  <a:srgbClr val="595959"/>
                </a:solidFill>
                <a:latin typeface="Calibri" panose="020F0502020204030204" pitchFamily="34" charset="0"/>
              </a:rPr>
              <a:t>seit Juli 2016 bis Juni 2022</a:t>
            </a:r>
            <a:endParaRPr lang="de-DE" sz="2130" b="1" dirty="0">
              <a:solidFill>
                <a:srgbClr val="595959"/>
              </a:solidFill>
              <a:latin typeface="Calibri" panose="020F0502020204030204" pitchFamily="34" charset="0"/>
            </a:endParaRPr>
          </a:p>
        </p:txBody>
      </p:sp>
      <p:sp>
        <p:nvSpPr>
          <p:cNvPr id="3" name="Rechteck 2"/>
          <p:cNvSpPr/>
          <p:nvPr/>
        </p:nvSpPr>
        <p:spPr>
          <a:xfrm>
            <a:off x="609599" y="771837"/>
            <a:ext cx="5086264" cy="276999"/>
          </a:xfrm>
          <a:prstGeom prst="rect">
            <a:avLst/>
          </a:prstGeom>
        </p:spPr>
        <p:txBody>
          <a:bodyPr wrap="none">
            <a:spAutoFit/>
          </a:bodyPr>
          <a:lstStyle/>
          <a:p>
            <a:r>
              <a:rPr lang="de-DE" sz="1200" dirty="0" smtClean="0">
                <a:solidFill>
                  <a:schemeClr val="bg1"/>
                </a:solidFill>
                <a:latin typeface="Calibri" panose="020F0502020204030204" pitchFamily="34" charset="0"/>
                <a:cs typeface="Calibri" panose="020F0502020204030204" pitchFamily="34" charset="0"/>
              </a:rPr>
              <a:t>(Datenstand: September 2022 (T3)</a:t>
            </a:r>
            <a:r>
              <a:rPr lang="de-DE" sz="1200" dirty="0" smtClean="0">
                <a:solidFill>
                  <a:srgbClr val="FF0000"/>
                </a:solidFill>
                <a:latin typeface="Calibri" panose="020F0502020204030204" pitchFamily="34" charset="0"/>
                <a:cs typeface="Calibri" panose="020F0502020204030204" pitchFamily="34" charset="0"/>
              </a:rPr>
              <a:t> </a:t>
            </a:r>
            <a:r>
              <a:rPr lang="de-DE" sz="1200" dirty="0" smtClean="0">
                <a:solidFill>
                  <a:schemeClr val="bg1"/>
                </a:solidFill>
                <a:latin typeface="Calibri" panose="020F0502020204030204" pitchFamily="34" charset="0"/>
                <a:cs typeface="Calibri" panose="020F0502020204030204" pitchFamily="34" charset="0"/>
              </a:rPr>
              <a:t>– </a:t>
            </a:r>
            <a:r>
              <a:rPr lang="de-DE" sz="1200" dirty="0">
                <a:solidFill>
                  <a:schemeClr val="bg1"/>
                </a:solidFill>
                <a:latin typeface="Calibri" panose="020F0502020204030204" pitchFamily="34" charset="0"/>
                <a:cs typeface="Calibri" panose="020F0502020204030204" pitchFamily="34" charset="0"/>
              </a:rPr>
              <a:t>Quelle </a:t>
            </a:r>
            <a:r>
              <a:rPr lang="de-DE" sz="1200" u="sng" dirty="0">
                <a:solidFill>
                  <a:schemeClr val="bg1"/>
                </a:solidFill>
                <a:latin typeface="Calibri" panose="020F0502020204030204" pitchFamily="34" charset="0"/>
                <a:cs typeface="Calibri" panose="020F0502020204030204" pitchFamily="34" charset="0"/>
              </a:rPr>
              <a:t>http://statistik.arbeitsagentur.de </a:t>
            </a:r>
            <a:r>
              <a:rPr lang="de-DE" sz="1200" dirty="0">
                <a:solidFill>
                  <a:schemeClr val="bg1"/>
                </a:solidFill>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2671134280"/>
      </p:ext>
    </p:extLst>
  </p:cSld>
  <p:clrMapOvr>
    <a:masterClrMapping/>
  </p:clrMapOvr>
  <p:transition spd="med">
    <p:pull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tertitel 1"/>
          <p:cNvSpPr>
            <a:spLocks noGrp="1"/>
          </p:cNvSpPr>
          <p:nvPr>
            <p:ph type="subTitle" idx="1"/>
          </p:nvPr>
        </p:nvSpPr>
        <p:spPr>
          <a:xfrm>
            <a:off x="1523940" y="3017809"/>
            <a:ext cx="10058460" cy="1752600"/>
          </a:xfrm>
        </p:spPr>
        <p:txBody>
          <a:bodyPr/>
          <a:lstStyle/>
          <a:p>
            <a:r>
              <a:rPr lang="de-DE" dirty="0" smtClean="0"/>
              <a:t>Bericht zum Stand </a:t>
            </a:r>
            <a:r>
              <a:rPr lang="de-DE" dirty="0" smtClean="0"/>
              <a:t>14.11.2022</a:t>
            </a:r>
            <a:endParaRPr lang="de-DE" dirty="0">
              <a:solidFill>
                <a:srgbClr val="FF0000"/>
              </a:solidFill>
            </a:endParaRPr>
          </a:p>
          <a:p>
            <a:endParaRPr lang="de-DE" dirty="0"/>
          </a:p>
        </p:txBody>
      </p:sp>
      <p:sp>
        <p:nvSpPr>
          <p:cNvPr id="3" name="Titel 2"/>
          <p:cNvSpPr>
            <a:spLocks noGrp="1"/>
          </p:cNvSpPr>
          <p:nvPr>
            <p:ph type="ctrTitle"/>
          </p:nvPr>
        </p:nvSpPr>
        <p:spPr>
          <a:xfrm>
            <a:off x="1523940" y="2123889"/>
            <a:ext cx="10058460" cy="776260"/>
          </a:xfrm>
        </p:spPr>
        <p:txBody>
          <a:bodyPr>
            <a:normAutofit fontScale="90000"/>
          </a:bodyPr>
          <a:lstStyle/>
          <a:p>
            <a:r>
              <a:rPr lang="de-DE" dirty="0"/>
              <a:t>Betreuung ukrainischer Flüchtlinge in den Rechtskreisen AsylbLG, SGB II und SGB XII</a:t>
            </a:r>
          </a:p>
        </p:txBody>
      </p:sp>
    </p:spTree>
    <p:extLst>
      <p:ext uri="{BB962C8B-B14F-4D97-AF65-F5344CB8AC3E}">
        <p14:creationId xmlns:p14="http://schemas.microsoft.com/office/powerpoint/2010/main" val="33459594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p:cNvSpPr>
            <a:spLocks noGrp="1"/>
          </p:cNvSpPr>
          <p:nvPr>
            <p:ph type="sldNum" sz="quarter" idx="11"/>
          </p:nvPr>
        </p:nvSpPr>
        <p:spPr/>
        <p:txBody>
          <a:bodyPr/>
          <a:lstStyle/>
          <a:p>
            <a:fld id="{75808A2D-28BB-8C45-89D8-6932D0C55E73}" type="slidenum">
              <a:rPr lang="de-DE" smtClean="0"/>
              <a:t>15</a:t>
            </a:fld>
            <a:endParaRPr lang="de-DE"/>
          </a:p>
        </p:txBody>
      </p:sp>
      <p:sp>
        <p:nvSpPr>
          <p:cNvPr id="4" name="Titel 3"/>
          <p:cNvSpPr>
            <a:spLocks noGrp="1"/>
          </p:cNvSpPr>
          <p:nvPr>
            <p:ph type="title"/>
          </p:nvPr>
        </p:nvSpPr>
        <p:spPr/>
        <p:txBody>
          <a:bodyPr>
            <a:normAutofit fontScale="90000"/>
          </a:bodyPr>
          <a:lstStyle/>
          <a:p>
            <a:pPr lvl="0" algn="l">
              <a:spcBef>
                <a:spcPts val="0"/>
              </a:spcBef>
            </a:pP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a:solidFill>
                  <a:prstClr val="white"/>
                </a:solidFill>
                <a:latin typeface="Calibri"/>
                <a:ea typeface="+mn-ea"/>
                <a:cs typeface="+mn-cs"/>
              </a:rPr>
              <a:t/>
            </a:r>
            <a:br>
              <a:rPr lang="de-DE" sz="1200" b="0" dirty="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a:solidFill>
                  <a:prstClr val="white"/>
                </a:solidFill>
                <a:latin typeface="Calibri"/>
                <a:ea typeface="+mn-ea"/>
                <a:cs typeface="+mn-cs"/>
              </a:rPr>
              <a:t/>
            </a:r>
            <a:br>
              <a:rPr lang="de-DE" sz="1200" b="0" dirty="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a:solidFill>
                  <a:prstClr val="white"/>
                </a:solidFill>
                <a:latin typeface="Calibri"/>
                <a:ea typeface="+mn-ea"/>
                <a:cs typeface="+mn-cs"/>
              </a:rPr>
              <a:t/>
            </a:r>
            <a:br>
              <a:rPr lang="de-DE" sz="1200" b="0" dirty="0">
                <a:solidFill>
                  <a:prstClr val="white"/>
                </a:solidFill>
                <a:latin typeface="Calibri"/>
                <a:ea typeface="+mn-ea"/>
                <a:cs typeface="+mn-cs"/>
              </a:rPr>
            </a:br>
            <a:endParaRPr lang="de-DE" dirty="0"/>
          </a:p>
        </p:txBody>
      </p:sp>
      <p:graphicFrame>
        <p:nvGraphicFramePr>
          <p:cNvPr id="27" name="Inhaltsplatzhalter 26"/>
          <p:cNvGraphicFramePr>
            <a:graphicFrameLocks noGrp="1"/>
          </p:cNvGraphicFramePr>
          <p:nvPr>
            <p:ph idx="1"/>
            <p:extLst>
              <p:ext uri="{D42A27DB-BD31-4B8C-83A1-F6EECF244321}">
                <p14:modId xmlns:p14="http://schemas.microsoft.com/office/powerpoint/2010/main" val="3447162522"/>
              </p:ext>
            </p:extLst>
          </p:nvPr>
        </p:nvGraphicFramePr>
        <p:xfrm>
          <a:off x="609600" y="1820350"/>
          <a:ext cx="10972800" cy="4536000"/>
        </p:xfrm>
        <a:graphic>
          <a:graphicData uri="http://schemas.openxmlformats.org/drawingml/2006/chart">
            <c:chart xmlns:c="http://schemas.openxmlformats.org/drawingml/2006/chart" xmlns:r="http://schemas.openxmlformats.org/officeDocument/2006/relationships" r:id="rId2"/>
          </a:graphicData>
        </a:graphic>
      </p:graphicFrame>
      <p:sp>
        <p:nvSpPr>
          <p:cNvPr id="29" name="Textfeld 28"/>
          <p:cNvSpPr txBox="1"/>
          <p:nvPr/>
        </p:nvSpPr>
        <p:spPr>
          <a:xfrm>
            <a:off x="484742" y="278278"/>
            <a:ext cx="11446525" cy="523220"/>
          </a:xfrm>
          <a:prstGeom prst="rect">
            <a:avLst/>
          </a:prstGeom>
          <a:noFill/>
        </p:spPr>
        <p:txBody>
          <a:bodyPr wrap="square" rtlCol="0">
            <a:spAutoFit/>
          </a:bodyPr>
          <a:lstStyle/>
          <a:p>
            <a:r>
              <a:rPr lang="de-DE" sz="2400" b="1" dirty="0" smtClean="0">
                <a:solidFill>
                  <a:schemeClr val="bg1"/>
                </a:solidFill>
              </a:rPr>
              <a:t>						         </a:t>
            </a:r>
            <a:r>
              <a:rPr lang="de-DE" sz="2800" b="1" dirty="0" smtClean="0">
                <a:solidFill>
                  <a:schemeClr val="bg1"/>
                </a:solidFill>
              </a:rPr>
              <a:t>Zahl der ukrainischen Geflüchteten</a:t>
            </a:r>
            <a:endParaRPr lang="de-DE" sz="1200" dirty="0" smtClean="0">
              <a:solidFill>
                <a:schemeClr val="bg1"/>
              </a:solidFill>
            </a:endParaRPr>
          </a:p>
        </p:txBody>
      </p:sp>
      <p:sp>
        <p:nvSpPr>
          <p:cNvPr id="30" name="Rechteck 29"/>
          <p:cNvSpPr/>
          <p:nvPr/>
        </p:nvSpPr>
        <p:spPr>
          <a:xfrm>
            <a:off x="609600" y="1058457"/>
            <a:ext cx="11321667" cy="830997"/>
          </a:xfrm>
          <a:prstGeom prst="rect">
            <a:avLst/>
          </a:prstGeom>
        </p:spPr>
        <p:txBody>
          <a:bodyPr wrap="square">
            <a:spAutoFit/>
          </a:bodyPr>
          <a:lstStyle/>
          <a:p>
            <a:pPr>
              <a:defRPr sz="1862" b="0" i="0" u="none" strike="noStrike" kern="1200" spc="0" baseline="0">
                <a:solidFill>
                  <a:prstClr val="black">
                    <a:lumMod val="65000"/>
                    <a:lumOff val="35000"/>
                  </a:prstClr>
                </a:solidFill>
                <a:latin typeface="+mn-lt"/>
                <a:ea typeface="+mn-ea"/>
                <a:cs typeface="+mn-cs"/>
              </a:defRPr>
            </a:pPr>
            <a:r>
              <a:rPr lang="de-DE" sz="2140" b="1" dirty="0"/>
              <a:t>Entwicklung der Zahl der ukrainischen </a:t>
            </a:r>
            <a:r>
              <a:rPr lang="de-DE" sz="2140" b="1" dirty="0" smtClean="0"/>
              <a:t>Geflüchteten</a:t>
            </a:r>
            <a:r>
              <a:rPr lang="de-DE" sz="2400" b="1" dirty="0">
                <a:solidFill>
                  <a:srgbClr val="595959"/>
                </a:solidFill>
                <a:latin typeface="Calibri" panose="020F0502020204030204" pitchFamily="34" charset="0"/>
              </a:rPr>
              <a:t> im Leistungsbezug </a:t>
            </a:r>
            <a:r>
              <a:rPr lang="de-DE" sz="2400" b="1" dirty="0" smtClean="0">
                <a:solidFill>
                  <a:srgbClr val="595959"/>
                </a:solidFill>
                <a:latin typeface="Calibri" panose="020F0502020204030204" pitchFamily="34" charset="0"/>
              </a:rPr>
              <a:t>(</a:t>
            </a:r>
            <a:r>
              <a:rPr lang="de-DE" sz="2400" b="1" dirty="0">
                <a:solidFill>
                  <a:srgbClr val="595959"/>
                </a:solidFill>
                <a:latin typeface="Calibri" panose="020F0502020204030204" pitchFamily="34" charset="0"/>
              </a:rPr>
              <a:t>nach SGB II, SGB XII und AsylbLG) </a:t>
            </a:r>
            <a:r>
              <a:rPr lang="de-DE" sz="2140" b="1" dirty="0" smtClean="0"/>
              <a:t>im Kreis Coesfeld</a:t>
            </a:r>
            <a:endParaRPr lang="de-DE" sz="2140" b="1" dirty="0"/>
          </a:p>
        </p:txBody>
      </p:sp>
    </p:spTree>
    <p:extLst>
      <p:ext uri="{BB962C8B-B14F-4D97-AF65-F5344CB8AC3E}">
        <p14:creationId xmlns:p14="http://schemas.microsoft.com/office/powerpoint/2010/main" val="39530445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Inhaltsplatzhalter 5"/>
          <p:cNvGraphicFramePr>
            <a:graphicFrameLocks noGrp="1"/>
          </p:cNvGraphicFramePr>
          <p:nvPr>
            <p:ph idx="1"/>
            <p:extLst>
              <p:ext uri="{D42A27DB-BD31-4B8C-83A1-F6EECF244321}">
                <p14:modId xmlns:p14="http://schemas.microsoft.com/office/powerpoint/2010/main" val="829847151"/>
              </p:ext>
            </p:extLst>
          </p:nvPr>
        </p:nvGraphicFramePr>
        <p:xfrm>
          <a:off x="609600" y="2025451"/>
          <a:ext cx="10972800" cy="3833812"/>
        </p:xfrm>
        <a:graphic>
          <a:graphicData uri="http://schemas.openxmlformats.org/drawingml/2006/chart">
            <c:chart xmlns:c="http://schemas.openxmlformats.org/drawingml/2006/chart" xmlns:r="http://schemas.openxmlformats.org/officeDocument/2006/relationships" r:id="rId2"/>
          </a:graphicData>
        </a:graphic>
      </p:graphicFrame>
      <p:sp>
        <p:nvSpPr>
          <p:cNvPr id="8" name="Foliennummernplatzhalter 7"/>
          <p:cNvSpPr>
            <a:spLocks noGrp="1"/>
          </p:cNvSpPr>
          <p:nvPr>
            <p:ph type="sldNum" sz="quarter" idx="11"/>
          </p:nvPr>
        </p:nvSpPr>
        <p:spPr/>
        <p:txBody>
          <a:bodyPr/>
          <a:lstStyle/>
          <a:p>
            <a:fld id="{1B3FEDAE-B31B-4587-8729-B09E5E178275}" type="slidenum">
              <a:rPr lang="de-DE" smtClean="0"/>
              <a:t>16</a:t>
            </a:fld>
            <a:endParaRPr lang="de-DE" dirty="0"/>
          </a:p>
        </p:txBody>
      </p:sp>
      <p:sp>
        <p:nvSpPr>
          <p:cNvPr id="14" name="Textfeld 13"/>
          <p:cNvSpPr txBox="1"/>
          <p:nvPr/>
        </p:nvSpPr>
        <p:spPr>
          <a:xfrm>
            <a:off x="609598" y="1203852"/>
            <a:ext cx="11123365" cy="747897"/>
          </a:xfrm>
          <a:prstGeom prst="rect">
            <a:avLst/>
          </a:prstGeom>
          <a:noFill/>
        </p:spPr>
        <p:txBody>
          <a:bodyPr wrap="square" rtlCol="0">
            <a:spAutoFit/>
          </a:bodyPr>
          <a:lstStyle/>
          <a:p>
            <a:r>
              <a:rPr lang="de-DE" sz="2130" b="1" dirty="0">
                <a:solidFill>
                  <a:srgbClr val="595959"/>
                </a:solidFill>
                <a:latin typeface="Calibri" panose="020F0502020204030204" pitchFamily="34" charset="0"/>
              </a:rPr>
              <a:t>Zahl der </a:t>
            </a:r>
            <a:r>
              <a:rPr lang="de-DE" sz="2130" b="1" dirty="0" smtClean="0">
                <a:solidFill>
                  <a:srgbClr val="595959"/>
                </a:solidFill>
                <a:latin typeface="Calibri" panose="020F0502020204030204" pitchFamily="34" charset="0"/>
              </a:rPr>
              <a:t>ukrainischen Geflüchteten im Leistungsbezug (nach SGB II, SGB XII und AsylbLG) aufgeteilt auf die Städte und Gemeinden des Kreises Coesfeld</a:t>
            </a:r>
            <a:endParaRPr lang="de-DE" sz="2130" b="1" dirty="0">
              <a:solidFill>
                <a:srgbClr val="595959"/>
              </a:solidFill>
              <a:latin typeface="Calibri" panose="020F0502020204030204" pitchFamily="34" charset="0"/>
            </a:endParaRPr>
          </a:p>
        </p:txBody>
      </p:sp>
      <p:sp>
        <p:nvSpPr>
          <p:cNvPr id="9" name="Textfeld 8"/>
          <p:cNvSpPr txBox="1"/>
          <p:nvPr/>
        </p:nvSpPr>
        <p:spPr>
          <a:xfrm>
            <a:off x="4590288" y="6152818"/>
            <a:ext cx="3070261" cy="400110"/>
          </a:xfrm>
          <a:prstGeom prst="rect">
            <a:avLst/>
          </a:prstGeom>
          <a:noFill/>
        </p:spPr>
        <p:txBody>
          <a:bodyPr wrap="square" rtlCol="0">
            <a:spAutoFit/>
          </a:bodyPr>
          <a:lstStyle/>
          <a:p>
            <a:r>
              <a:rPr lang="de-DE" sz="2000" b="1" dirty="0" smtClean="0">
                <a:solidFill>
                  <a:srgbClr val="595959"/>
                </a:solidFill>
              </a:rPr>
              <a:t>2.271 </a:t>
            </a:r>
            <a:r>
              <a:rPr lang="de-DE" sz="2000" b="1" dirty="0" smtClean="0">
                <a:solidFill>
                  <a:srgbClr val="595959"/>
                </a:solidFill>
              </a:rPr>
              <a:t>Personen; </a:t>
            </a:r>
            <a:r>
              <a:rPr lang="de-DE" sz="2000" b="1" dirty="0" smtClean="0">
                <a:solidFill>
                  <a:srgbClr val="595959"/>
                </a:solidFill>
              </a:rPr>
              <a:t>1.175 </a:t>
            </a:r>
            <a:r>
              <a:rPr lang="de-DE" sz="2000" b="1" dirty="0" smtClean="0">
                <a:solidFill>
                  <a:srgbClr val="595959"/>
                </a:solidFill>
              </a:rPr>
              <a:t>Fälle </a:t>
            </a:r>
            <a:endParaRPr lang="de-DE" sz="2000" b="1" dirty="0">
              <a:solidFill>
                <a:srgbClr val="595959"/>
              </a:solidFill>
            </a:endParaRPr>
          </a:p>
        </p:txBody>
      </p:sp>
      <p:sp>
        <p:nvSpPr>
          <p:cNvPr id="10" name="Foliennummernplatzhalter 7"/>
          <p:cNvSpPr txBox="1">
            <a:spLocks/>
          </p:cNvSpPr>
          <p:nvPr/>
        </p:nvSpPr>
        <p:spPr>
          <a:xfrm>
            <a:off x="609600" y="715589"/>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de-DE" sz="1200" dirty="0">
              <a:solidFill>
                <a:schemeClr val="bg1"/>
              </a:solidFill>
            </a:endParaRPr>
          </a:p>
        </p:txBody>
      </p:sp>
      <p:sp>
        <p:nvSpPr>
          <p:cNvPr id="11" name="Textfeld 10"/>
          <p:cNvSpPr txBox="1"/>
          <p:nvPr/>
        </p:nvSpPr>
        <p:spPr>
          <a:xfrm>
            <a:off x="484742" y="278278"/>
            <a:ext cx="11446525" cy="707886"/>
          </a:xfrm>
          <a:prstGeom prst="rect">
            <a:avLst/>
          </a:prstGeom>
          <a:noFill/>
        </p:spPr>
        <p:txBody>
          <a:bodyPr wrap="square" rtlCol="0">
            <a:spAutoFit/>
          </a:bodyPr>
          <a:lstStyle/>
          <a:p>
            <a:r>
              <a:rPr lang="de-DE" sz="2400" b="1" dirty="0" smtClean="0">
                <a:solidFill>
                  <a:schemeClr val="bg1"/>
                </a:solidFill>
              </a:rPr>
              <a:t>						         </a:t>
            </a:r>
            <a:r>
              <a:rPr lang="de-DE" sz="2800" b="1" dirty="0" smtClean="0">
                <a:solidFill>
                  <a:schemeClr val="bg1"/>
                </a:solidFill>
              </a:rPr>
              <a:t>Zahl der ukrainischen Geflüchteten</a:t>
            </a:r>
            <a:endParaRPr lang="de-DE" sz="1200" dirty="0" smtClean="0">
              <a:solidFill>
                <a:schemeClr val="bg1"/>
              </a:solidFill>
            </a:endParaRPr>
          </a:p>
          <a:p>
            <a:r>
              <a:rPr lang="de-DE" sz="1200" dirty="0" smtClean="0">
                <a:solidFill>
                  <a:schemeClr val="bg1"/>
                </a:solidFill>
              </a:rPr>
              <a:t>Stand </a:t>
            </a:r>
            <a:r>
              <a:rPr lang="de-DE" sz="1200" dirty="0" smtClean="0">
                <a:solidFill>
                  <a:schemeClr val="bg1"/>
                </a:solidFill>
              </a:rPr>
              <a:t>14.11.2022</a:t>
            </a:r>
            <a:endParaRPr lang="de-DE" sz="1100" dirty="0">
              <a:solidFill>
                <a:schemeClr val="bg1"/>
              </a:solidFill>
            </a:endParaRPr>
          </a:p>
        </p:txBody>
      </p:sp>
    </p:spTree>
    <p:extLst>
      <p:ext uri="{BB962C8B-B14F-4D97-AF65-F5344CB8AC3E}">
        <p14:creationId xmlns:p14="http://schemas.microsoft.com/office/powerpoint/2010/main" val="2476702285"/>
      </p:ext>
    </p:extLst>
  </p:cSld>
  <p:clrMapOvr>
    <a:masterClrMapping/>
  </p:clrMapOvr>
  <p:transition spd="med">
    <p:pull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Inhaltsplatzhalter 17"/>
          <p:cNvGraphicFramePr>
            <a:graphicFrameLocks noGrp="1"/>
          </p:cNvGraphicFramePr>
          <p:nvPr>
            <p:ph idx="1"/>
            <p:extLst>
              <p:ext uri="{D42A27DB-BD31-4B8C-83A1-F6EECF244321}">
                <p14:modId xmlns:p14="http://schemas.microsoft.com/office/powerpoint/2010/main" val="3292872942"/>
              </p:ext>
            </p:extLst>
          </p:nvPr>
        </p:nvGraphicFramePr>
        <p:xfrm>
          <a:off x="1555489" y="1887570"/>
          <a:ext cx="9432000" cy="4263010"/>
        </p:xfrm>
        <a:graphic>
          <a:graphicData uri="http://schemas.openxmlformats.org/drawingml/2006/chart">
            <c:chart xmlns:c="http://schemas.openxmlformats.org/drawingml/2006/chart" xmlns:r="http://schemas.openxmlformats.org/officeDocument/2006/relationships" r:id="rId2"/>
          </a:graphicData>
        </a:graphic>
      </p:graphicFrame>
      <p:sp>
        <p:nvSpPr>
          <p:cNvPr id="8" name="Foliennummernplatzhalter 7"/>
          <p:cNvSpPr>
            <a:spLocks noGrp="1"/>
          </p:cNvSpPr>
          <p:nvPr>
            <p:ph type="sldNum" sz="quarter" idx="11"/>
          </p:nvPr>
        </p:nvSpPr>
        <p:spPr/>
        <p:txBody>
          <a:bodyPr/>
          <a:lstStyle/>
          <a:p>
            <a:fld id="{1B3FEDAE-B31B-4587-8729-B09E5E178275}" type="slidenum">
              <a:rPr lang="de-DE" smtClean="0"/>
              <a:t>17</a:t>
            </a:fld>
            <a:endParaRPr lang="de-DE" dirty="0"/>
          </a:p>
        </p:txBody>
      </p:sp>
      <p:sp>
        <p:nvSpPr>
          <p:cNvPr id="14" name="Textfeld 13"/>
          <p:cNvSpPr txBox="1"/>
          <p:nvPr/>
        </p:nvSpPr>
        <p:spPr>
          <a:xfrm>
            <a:off x="609600" y="1234223"/>
            <a:ext cx="10484387" cy="747897"/>
          </a:xfrm>
          <a:prstGeom prst="rect">
            <a:avLst/>
          </a:prstGeom>
          <a:noFill/>
        </p:spPr>
        <p:txBody>
          <a:bodyPr wrap="square" rtlCol="0">
            <a:spAutoFit/>
          </a:bodyPr>
          <a:lstStyle/>
          <a:p>
            <a:r>
              <a:rPr lang="de-DE" sz="2130" b="1" dirty="0">
                <a:solidFill>
                  <a:srgbClr val="595959"/>
                </a:solidFill>
                <a:latin typeface="Calibri" panose="020F0502020204030204" pitchFamily="34" charset="0"/>
              </a:rPr>
              <a:t>Zahl der </a:t>
            </a:r>
            <a:r>
              <a:rPr lang="de-DE" sz="2130" b="1" dirty="0" smtClean="0">
                <a:solidFill>
                  <a:srgbClr val="595959"/>
                </a:solidFill>
                <a:latin typeface="Calibri" panose="020F0502020204030204" pitchFamily="34" charset="0"/>
              </a:rPr>
              <a:t>ukrainischen Geflüchteten im Leistungsbezug nach SGB II, SGB XII und AsylbLG </a:t>
            </a:r>
            <a:endParaRPr lang="de-DE" sz="2130" b="1" dirty="0">
              <a:solidFill>
                <a:srgbClr val="595959"/>
              </a:solidFill>
              <a:latin typeface="Calibri" panose="020F0502020204030204" pitchFamily="34" charset="0"/>
            </a:endParaRPr>
          </a:p>
          <a:p>
            <a:endParaRPr lang="de-DE" sz="2130" b="1" dirty="0">
              <a:solidFill>
                <a:srgbClr val="595959"/>
              </a:solidFill>
              <a:latin typeface="Calibri" panose="020F0502020204030204" pitchFamily="34" charset="0"/>
            </a:endParaRPr>
          </a:p>
        </p:txBody>
      </p:sp>
      <p:sp>
        <p:nvSpPr>
          <p:cNvPr id="5" name="Textfeld 4"/>
          <p:cNvSpPr txBox="1"/>
          <p:nvPr/>
        </p:nvSpPr>
        <p:spPr>
          <a:xfrm>
            <a:off x="5153691" y="6203913"/>
            <a:ext cx="1884618" cy="400110"/>
          </a:xfrm>
          <a:prstGeom prst="rect">
            <a:avLst/>
          </a:prstGeom>
          <a:noFill/>
        </p:spPr>
        <p:txBody>
          <a:bodyPr wrap="none" rtlCol="0">
            <a:spAutoFit/>
          </a:bodyPr>
          <a:lstStyle/>
          <a:p>
            <a:r>
              <a:rPr lang="de-DE" sz="2000" b="1" dirty="0" smtClean="0">
                <a:solidFill>
                  <a:srgbClr val="595959"/>
                </a:solidFill>
              </a:rPr>
              <a:t>2.271 </a:t>
            </a:r>
            <a:r>
              <a:rPr lang="de-DE" sz="2000" b="1" dirty="0" smtClean="0">
                <a:solidFill>
                  <a:srgbClr val="595959"/>
                </a:solidFill>
              </a:rPr>
              <a:t>Personen </a:t>
            </a:r>
            <a:endParaRPr lang="de-DE" sz="2000" b="1" dirty="0">
              <a:solidFill>
                <a:srgbClr val="595959"/>
              </a:solidFill>
            </a:endParaRPr>
          </a:p>
        </p:txBody>
      </p:sp>
      <p:sp>
        <p:nvSpPr>
          <p:cNvPr id="6" name="Foliennummernplatzhalter 7"/>
          <p:cNvSpPr txBox="1">
            <a:spLocks/>
          </p:cNvSpPr>
          <p:nvPr/>
        </p:nvSpPr>
        <p:spPr>
          <a:xfrm>
            <a:off x="609600" y="715589"/>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de-DE" sz="1200" dirty="0">
              <a:solidFill>
                <a:schemeClr val="bg1"/>
              </a:solidFill>
            </a:endParaRPr>
          </a:p>
        </p:txBody>
      </p:sp>
      <p:sp>
        <p:nvSpPr>
          <p:cNvPr id="9" name="Textfeld 8"/>
          <p:cNvSpPr txBox="1"/>
          <p:nvPr/>
        </p:nvSpPr>
        <p:spPr>
          <a:xfrm>
            <a:off x="484742" y="278278"/>
            <a:ext cx="11446525" cy="707886"/>
          </a:xfrm>
          <a:prstGeom prst="rect">
            <a:avLst/>
          </a:prstGeom>
          <a:noFill/>
        </p:spPr>
        <p:txBody>
          <a:bodyPr wrap="square" rtlCol="0">
            <a:spAutoFit/>
          </a:bodyPr>
          <a:lstStyle/>
          <a:p>
            <a:r>
              <a:rPr lang="de-DE" sz="2400" b="1" dirty="0" smtClean="0">
                <a:solidFill>
                  <a:schemeClr val="bg1"/>
                </a:solidFill>
              </a:rPr>
              <a:t>						         </a:t>
            </a:r>
            <a:r>
              <a:rPr lang="de-DE" sz="2800" b="1" dirty="0" smtClean="0">
                <a:solidFill>
                  <a:schemeClr val="bg1"/>
                </a:solidFill>
              </a:rPr>
              <a:t>Zahl der ukrainischen Geflüchteten</a:t>
            </a:r>
            <a:endParaRPr lang="de-DE" sz="1200" dirty="0" smtClean="0">
              <a:solidFill>
                <a:schemeClr val="bg1"/>
              </a:solidFill>
            </a:endParaRPr>
          </a:p>
          <a:p>
            <a:r>
              <a:rPr lang="de-DE" sz="1200" dirty="0">
                <a:solidFill>
                  <a:schemeClr val="bg1"/>
                </a:solidFill>
              </a:rPr>
              <a:t>Stand </a:t>
            </a:r>
            <a:r>
              <a:rPr lang="de-DE" sz="1200" dirty="0" smtClean="0">
                <a:solidFill>
                  <a:schemeClr val="bg1"/>
                </a:solidFill>
              </a:rPr>
              <a:t>14.11.2022</a:t>
            </a:r>
            <a:endParaRPr lang="de-DE" sz="1100" dirty="0">
              <a:solidFill>
                <a:schemeClr val="bg1"/>
              </a:solidFill>
            </a:endParaRPr>
          </a:p>
        </p:txBody>
      </p:sp>
    </p:spTree>
    <p:extLst>
      <p:ext uri="{BB962C8B-B14F-4D97-AF65-F5344CB8AC3E}">
        <p14:creationId xmlns:p14="http://schemas.microsoft.com/office/powerpoint/2010/main" val="31001186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Inhaltsplatzhalter 17"/>
          <p:cNvGraphicFramePr>
            <a:graphicFrameLocks noGrp="1"/>
          </p:cNvGraphicFramePr>
          <p:nvPr>
            <p:ph idx="1"/>
            <p:extLst>
              <p:ext uri="{D42A27DB-BD31-4B8C-83A1-F6EECF244321}">
                <p14:modId xmlns:p14="http://schemas.microsoft.com/office/powerpoint/2010/main" val="708810251"/>
              </p:ext>
            </p:extLst>
          </p:nvPr>
        </p:nvGraphicFramePr>
        <p:xfrm>
          <a:off x="1555489" y="1887570"/>
          <a:ext cx="9432000" cy="4263010"/>
        </p:xfrm>
        <a:graphic>
          <a:graphicData uri="http://schemas.openxmlformats.org/drawingml/2006/chart">
            <c:chart xmlns:c="http://schemas.openxmlformats.org/drawingml/2006/chart" xmlns:r="http://schemas.openxmlformats.org/officeDocument/2006/relationships" r:id="rId2"/>
          </a:graphicData>
        </a:graphic>
      </p:graphicFrame>
      <p:sp>
        <p:nvSpPr>
          <p:cNvPr id="8" name="Foliennummernplatzhalter 7"/>
          <p:cNvSpPr>
            <a:spLocks noGrp="1"/>
          </p:cNvSpPr>
          <p:nvPr>
            <p:ph type="sldNum" sz="quarter" idx="11"/>
          </p:nvPr>
        </p:nvSpPr>
        <p:spPr/>
        <p:txBody>
          <a:bodyPr/>
          <a:lstStyle/>
          <a:p>
            <a:fld id="{1B3FEDAE-B31B-4587-8729-B09E5E178275}" type="slidenum">
              <a:rPr lang="de-DE" smtClean="0"/>
              <a:t>18</a:t>
            </a:fld>
            <a:endParaRPr lang="de-DE" dirty="0"/>
          </a:p>
        </p:txBody>
      </p:sp>
      <p:sp>
        <p:nvSpPr>
          <p:cNvPr id="14" name="Textfeld 13"/>
          <p:cNvSpPr txBox="1"/>
          <p:nvPr/>
        </p:nvSpPr>
        <p:spPr>
          <a:xfrm>
            <a:off x="609600" y="1143960"/>
            <a:ext cx="10484387" cy="747897"/>
          </a:xfrm>
          <a:prstGeom prst="rect">
            <a:avLst/>
          </a:prstGeom>
          <a:noFill/>
        </p:spPr>
        <p:txBody>
          <a:bodyPr wrap="square" rtlCol="0">
            <a:spAutoFit/>
          </a:bodyPr>
          <a:lstStyle/>
          <a:p>
            <a:r>
              <a:rPr lang="de-DE" sz="2130" b="1" dirty="0">
                <a:solidFill>
                  <a:srgbClr val="595959"/>
                </a:solidFill>
                <a:latin typeface="Calibri" panose="020F0502020204030204" pitchFamily="34" charset="0"/>
              </a:rPr>
              <a:t>Zahl der </a:t>
            </a:r>
            <a:r>
              <a:rPr lang="de-DE" sz="2130" b="1" dirty="0" smtClean="0">
                <a:solidFill>
                  <a:srgbClr val="595959"/>
                </a:solidFill>
                <a:latin typeface="Calibri" panose="020F0502020204030204" pitchFamily="34" charset="0"/>
              </a:rPr>
              <a:t>ukrainischen Geflüchteten im Leistungsbezug nach SGB II, SGB XII und AsylbLG - Minderjährige</a:t>
            </a:r>
            <a:endParaRPr lang="de-DE" sz="2130" b="1" dirty="0">
              <a:solidFill>
                <a:srgbClr val="595959"/>
              </a:solidFill>
              <a:latin typeface="Calibri" panose="020F0502020204030204" pitchFamily="34" charset="0"/>
            </a:endParaRPr>
          </a:p>
        </p:txBody>
      </p:sp>
      <p:sp>
        <p:nvSpPr>
          <p:cNvPr id="5" name="Textfeld 4"/>
          <p:cNvSpPr txBox="1"/>
          <p:nvPr/>
        </p:nvSpPr>
        <p:spPr>
          <a:xfrm>
            <a:off x="5153691" y="6203913"/>
            <a:ext cx="1685846" cy="400110"/>
          </a:xfrm>
          <a:prstGeom prst="rect">
            <a:avLst/>
          </a:prstGeom>
          <a:noFill/>
        </p:spPr>
        <p:txBody>
          <a:bodyPr wrap="none" rtlCol="0">
            <a:spAutoFit/>
          </a:bodyPr>
          <a:lstStyle/>
          <a:p>
            <a:r>
              <a:rPr lang="de-DE" sz="2000" b="1" dirty="0" smtClean="0">
                <a:solidFill>
                  <a:srgbClr val="595959"/>
                </a:solidFill>
              </a:rPr>
              <a:t>834 </a:t>
            </a:r>
            <a:r>
              <a:rPr lang="de-DE" sz="2000" b="1" dirty="0" smtClean="0">
                <a:solidFill>
                  <a:srgbClr val="595959"/>
                </a:solidFill>
              </a:rPr>
              <a:t>Personen </a:t>
            </a:r>
            <a:endParaRPr lang="de-DE" sz="2000" b="1" dirty="0">
              <a:solidFill>
                <a:srgbClr val="595959"/>
              </a:solidFill>
            </a:endParaRPr>
          </a:p>
        </p:txBody>
      </p:sp>
      <p:sp>
        <p:nvSpPr>
          <p:cNvPr id="6" name="Foliennummernplatzhalter 7"/>
          <p:cNvSpPr txBox="1">
            <a:spLocks/>
          </p:cNvSpPr>
          <p:nvPr/>
        </p:nvSpPr>
        <p:spPr>
          <a:xfrm>
            <a:off x="609600" y="715589"/>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de-DE" sz="1200" dirty="0">
              <a:solidFill>
                <a:schemeClr val="bg1"/>
              </a:solidFill>
            </a:endParaRPr>
          </a:p>
        </p:txBody>
      </p:sp>
      <p:sp>
        <p:nvSpPr>
          <p:cNvPr id="9" name="Textfeld 8"/>
          <p:cNvSpPr txBox="1"/>
          <p:nvPr/>
        </p:nvSpPr>
        <p:spPr>
          <a:xfrm>
            <a:off x="484742" y="278278"/>
            <a:ext cx="11446525" cy="707886"/>
          </a:xfrm>
          <a:prstGeom prst="rect">
            <a:avLst/>
          </a:prstGeom>
          <a:noFill/>
        </p:spPr>
        <p:txBody>
          <a:bodyPr wrap="square" rtlCol="0">
            <a:spAutoFit/>
          </a:bodyPr>
          <a:lstStyle/>
          <a:p>
            <a:r>
              <a:rPr lang="de-DE" sz="2400" b="1" dirty="0" smtClean="0">
                <a:solidFill>
                  <a:schemeClr val="bg1"/>
                </a:solidFill>
              </a:rPr>
              <a:t>						         </a:t>
            </a:r>
            <a:r>
              <a:rPr lang="de-DE" sz="2800" b="1" dirty="0" smtClean="0">
                <a:solidFill>
                  <a:schemeClr val="bg1"/>
                </a:solidFill>
              </a:rPr>
              <a:t>Zahl der ukrainischen Geflüchteten</a:t>
            </a:r>
            <a:endParaRPr lang="de-DE" sz="1200" dirty="0" smtClean="0">
              <a:solidFill>
                <a:schemeClr val="bg1"/>
              </a:solidFill>
            </a:endParaRPr>
          </a:p>
          <a:p>
            <a:r>
              <a:rPr lang="de-DE" sz="1200" dirty="0">
                <a:solidFill>
                  <a:schemeClr val="bg1"/>
                </a:solidFill>
              </a:rPr>
              <a:t>Stand </a:t>
            </a:r>
            <a:r>
              <a:rPr lang="de-DE" sz="1200" dirty="0" smtClean="0">
                <a:solidFill>
                  <a:schemeClr val="bg1"/>
                </a:solidFill>
              </a:rPr>
              <a:t>14.11.2022</a:t>
            </a:r>
            <a:endParaRPr lang="de-DE" sz="1100" dirty="0">
              <a:solidFill>
                <a:schemeClr val="bg1"/>
              </a:solidFill>
            </a:endParaRPr>
          </a:p>
        </p:txBody>
      </p:sp>
    </p:spTree>
    <p:extLst>
      <p:ext uri="{BB962C8B-B14F-4D97-AF65-F5344CB8AC3E}">
        <p14:creationId xmlns:p14="http://schemas.microsoft.com/office/powerpoint/2010/main" val="30040734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p:cNvSpPr>
            <a:spLocks noGrp="1"/>
          </p:cNvSpPr>
          <p:nvPr>
            <p:ph type="sldNum" sz="quarter" idx="11"/>
          </p:nvPr>
        </p:nvSpPr>
        <p:spPr/>
        <p:txBody>
          <a:bodyPr/>
          <a:lstStyle/>
          <a:p>
            <a:fld id="{75808A2D-28BB-8C45-89D8-6932D0C55E73}" type="slidenum">
              <a:rPr lang="de-DE" smtClean="0"/>
              <a:t>19</a:t>
            </a:fld>
            <a:endParaRPr lang="de-DE"/>
          </a:p>
        </p:txBody>
      </p:sp>
      <p:sp>
        <p:nvSpPr>
          <p:cNvPr id="4" name="Titel 3"/>
          <p:cNvSpPr>
            <a:spLocks noGrp="1"/>
          </p:cNvSpPr>
          <p:nvPr>
            <p:ph type="title"/>
          </p:nvPr>
        </p:nvSpPr>
        <p:spPr/>
        <p:txBody>
          <a:bodyPr>
            <a:normAutofit fontScale="90000"/>
          </a:bodyPr>
          <a:lstStyle/>
          <a:p>
            <a:pPr lvl="0" algn="l">
              <a:spcBef>
                <a:spcPts val="0"/>
              </a:spcBef>
            </a:pP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endParaRPr lang="de-DE" dirty="0"/>
          </a:p>
        </p:txBody>
      </p:sp>
      <p:graphicFrame>
        <p:nvGraphicFramePr>
          <p:cNvPr id="6" name="Inhaltsplatzhalter 5"/>
          <p:cNvGraphicFramePr>
            <a:graphicFrameLocks noGrp="1"/>
          </p:cNvGraphicFramePr>
          <p:nvPr>
            <p:ph idx="1"/>
            <p:extLst>
              <p:ext uri="{D42A27DB-BD31-4B8C-83A1-F6EECF244321}">
                <p14:modId xmlns:p14="http://schemas.microsoft.com/office/powerpoint/2010/main" val="3350673937"/>
              </p:ext>
            </p:extLst>
          </p:nvPr>
        </p:nvGraphicFramePr>
        <p:xfrm>
          <a:off x="609599" y="1736551"/>
          <a:ext cx="10972800" cy="4525962"/>
        </p:xfrm>
        <a:graphic>
          <a:graphicData uri="http://schemas.openxmlformats.org/drawingml/2006/chart">
            <c:chart xmlns:c="http://schemas.openxmlformats.org/drawingml/2006/chart" xmlns:r="http://schemas.openxmlformats.org/officeDocument/2006/relationships" r:id="rId2"/>
          </a:graphicData>
        </a:graphic>
      </p:graphicFrame>
      <p:sp>
        <p:nvSpPr>
          <p:cNvPr id="7" name="Rechteck 6"/>
          <p:cNvSpPr/>
          <p:nvPr/>
        </p:nvSpPr>
        <p:spPr>
          <a:xfrm>
            <a:off x="609599" y="1264441"/>
            <a:ext cx="10612915" cy="750975"/>
          </a:xfrm>
          <a:prstGeom prst="rect">
            <a:avLst/>
          </a:prstGeom>
        </p:spPr>
        <p:txBody>
          <a:bodyPr wrap="square">
            <a:spAutoFit/>
          </a:bodyPr>
          <a:lstStyle/>
          <a:p>
            <a:pPr>
              <a:defRPr sz="1862" b="0" i="0" u="none" strike="noStrike" kern="1200" spc="0" baseline="0">
                <a:solidFill>
                  <a:prstClr val="black">
                    <a:lumMod val="65000"/>
                    <a:lumOff val="35000"/>
                  </a:prstClr>
                </a:solidFill>
                <a:latin typeface="+mn-lt"/>
                <a:ea typeface="+mn-ea"/>
                <a:cs typeface="+mn-cs"/>
              </a:defRPr>
            </a:pPr>
            <a:r>
              <a:rPr lang="de-DE" sz="2140" b="1" dirty="0"/>
              <a:t>Zahl der ukrainischen Geflüchteten im Kreis Coesfeld aufgeteilt auf die </a:t>
            </a:r>
            <a:r>
              <a:rPr lang="de-DE" sz="2140" b="1" dirty="0" smtClean="0"/>
              <a:t>Rechtskreise SGB II, SGB XII und AsylbLG</a:t>
            </a:r>
            <a:endParaRPr lang="de-DE" sz="2140" b="1" dirty="0"/>
          </a:p>
        </p:txBody>
      </p:sp>
      <p:sp>
        <p:nvSpPr>
          <p:cNvPr id="12" name="Titel 3"/>
          <p:cNvSpPr txBox="1">
            <a:spLocks/>
          </p:cNvSpPr>
          <p:nvPr/>
        </p:nvSpPr>
        <p:spPr>
          <a:xfrm>
            <a:off x="609599" y="1"/>
            <a:ext cx="11365735" cy="1080000"/>
          </a:xfrm>
          <a:prstGeom prst="rect">
            <a:avLst/>
          </a:prstGeom>
        </p:spPr>
        <p:txBody>
          <a:bodyPr vert="horz" lIns="91440" tIns="45720" rIns="91440" bIns="45720" rtlCol="0" anchor="ctr">
            <a:normAutofit fontScale="97500"/>
          </a:bodyPr>
          <a:lstStyle>
            <a:lvl1pPr algn="r" defTabSz="914400" rtl="0" eaLnBrk="1" latinLnBrk="0" hangingPunct="1">
              <a:spcBef>
                <a:spcPct val="0"/>
              </a:spcBef>
              <a:buNone/>
              <a:defRPr sz="3200" b="1" kern="1200" baseline="0">
                <a:solidFill>
                  <a:schemeClr val="bg1"/>
                </a:solidFill>
                <a:latin typeface="Calibri" panose="020F0502020204030204" pitchFamily="34" charset="0"/>
                <a:ea typeface="+mj-ea"/>
                <a:cs typeface="Calibri" panose="020F0502020204030204" pitchFamily="34" charset="0"/>
              </a:defRPr>
            </a:lvl1pPr>
          </a:lstStyle>
          <a:p>
            <a:pPr algn="l">
              <a:spcBef>
                <a:spcPts val="0"/>
              </a:spcBef>
            </a:pP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endParaRPr lang="de-DE" dirty="0"/>
          </a:p>
        </p:txBody>
      </p:sp>
      <p:sp>
        <p:nvSpPr>
          <p:cNvPr id="13" name="Textfeld 12"/>
          <p:cNvSpPr txBox="1"/>
          <p:nvPr/>
        </p:nvSpPr>
        <p:spPr>
          <a:xfrm>
            <a:off x="484742" y="278278"/>
            <a:ext cx="11446525" cy="707886"/>
          </a:xfrm>
          <a:prstGeom prst="rect">
            <a:avLst/>
          </a:prstGeom>
          <a:noFill/>
        </p:spPr>
        <p:txBody>
          <a:bodyPr wrap="square" rtlCol="0">
            <a:spAutoFit/>
          </a:bodyPr>
          <a:lstStyle/>
          <a:p>
            <a:r>
              <a:rPr lang="de-DE" sz="2400" b="1" dirty="0" smtClean="0">
                <a:solidFill>
                  <a:schemeClr val="bg1"/>
                </a:solidFill>
              </a:rPr>
              <a:t>						         	</a:t>
            </a:r>
            <a:r>
              <a:rPr lang="de-DE" sz="2800" b="1" dirty="0" smtClean="0">
                <a:solidFill>
                  <a:schemeClr val="bg1"/>
                </a:solidFill>
              </a:rPr>
              <a:t>Verteilung auf die Rechtskreise</a:t>
            </a:r>
            <a:endParaRPr lang="de-DE" sz="1200" dirty="0" smtClean="0">
              <a:solidFill>
                <a:schemeClr val="bg1"/>
              </a:solidFill>
            </a:endParaRPr>
          </a:p>
          <a:p>
            <a:r>
              <a:rPr lang="de-DE" sz="1200" dirty="0">
                <a:solidFill>
                  <a:schemeClr val="bg1"/>
                </a:solidFill>
              </a:rPr>
              <a:t>Stand </a:t>
            </a:r>
            <a:r>
              <a:rPr lang="de-DE" sz="1200" dirty="0" smtClean="0">
                <a:solidFill>
                  <a:schemeClr val="bg1"/>
                </a:solidFill>
              </a:rPr>
              <a:t>14.11.2022</a:t>
            </a:r>
            <a:endParaRPr lang="de-DE" sz="1100" dirty="0">
              <a:solidFill>
                <a:schemeClr val="bg1"/>
              </a:solidFill>
            </a:endParaRPr>
          </a:p>
        </p:txBody>
      </p:sp>
    </p:spTree>
    <p:extLst>
      <p:ext uri="{BB962C8B-B14F-4D97-AF65-F5344CB8AC3E}">
        <p14:creationId xmlns:p14="http://schemas.microsoft.com/office/powerpoint/2010/main" val="5067969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Inhaltsplatzhalter 17"/>
          <p:cNvGraphicFramePr>
            <a:graphicFrameLocks noGrp="1"/>
          </p:cNvGraphicFramePr>
          <p:nvPr>
            <p:ph idx="1"/>
            <p:extLst>
              <p:ext uri="{D42A27DB-BD31-4B8C-83A1-F6EECF244321}">
                <p14:modId xmlns:p14="http://schemas.microsoft.com/office/powerpoint/2010/main" val="1778214436"/>
              </p:ext>
            </p:extLst>
          </p:nvPr>
        </p:nvGraphicFramePr>
        <p:xfrm>
          <a:off x="1555489" y="1887570"/>
          <a:ext cx="9432000" cy="4263010"/>
        </p:xfrm>
        <a:graphic>
          <a:graphicData uri="http://schemas.openxmlformats.org/drawingml/2006/chart">
            <c:chart xmlns:c="http://schemas.openxmlformats.org/drawingml/2006/chart" xmlns:r="http://schemas.openxmlformats.org/officeDocument/2006/relationships" r:id="rId2"/>
          </a:graphicData>
        </a:graphic>
      </p:graphicFrame>
      <p:sp>
        <p:nvSpPr>
          <p:cNvPr id="8" name="Foliennummernplatzhalter 7"/>
          <p:cNvSpPr>
            <a:spLocks noGrp="1"/>
          </p:cNvSpPr>
          <p:nvPr>
            <p:ph type="sldNum" sz="quarter" idx="11"/>
          </p:nvPr>
        </p:nvSpPr>
        <p:spPr/>
        <p:txBody>
          <a:bodyPr/>
          <a:lstStyle/>
          <a:p>
            <a:fld id="{1B3FEDAE-B31B-4587-8729-B09E5E178275}" type="slidenum">
              <a:rPr lang="de-DE" smtClean="0"/>
              <a:t>20</a:t>
            </a:fld>
            <a:endParaRPr lang="de-DE" dirty="0"/>
          </a:p>
        </p:txBody>
      </p:sp>
      <p:sp>
        <p:nvSpPr>
          <p:cNvPr id="14" name="Textfeld 13"/>
          <p:cNvSpPr txBox="1"/>
          <p:nvPr/>
        </p:nvSpPr>
        <p:spPr>
          <a:xfrm>
            <a:off x="609600" y="1143960"/>
            <a:ext cx="10484387" cy="747897"/>
          </a:xfrm>
          <a:prstGeom prst="rect">
            <a:avLst/>
          </a:prstGeom>
          <a:noFill/>
        </p:spPr>
        <p:txBody>
          <a:bodyPr wrap="square" rtlCol="0">
            <a:spAutoFit/>
          </a:bodyPr>
          <a:lstStyle/>
          <a:p>
            <a:r>
              <a:rPr lang="de-DE" sz="2130" b="1" dirty="0" smtClean="0">
                <a:solidFill>
                  <a:srgbClr val="595959"/>
                </a:solidFill>
                <a:latin typeface="Calibri" panose="020F0502020204030204" pitchFamily="34" charset="0"/>
              </a:rPr>
              <a:t>Geschlechterverteilung und Altersstruktur der ukrainischen Geflüchteten im Leistungsbezug </a:t>
            </a:r>
            <a:r>
              <a:rPr lang="de-DE" sz="2130" b="1" u="sng" dirty="0" smtClean="0">
                <a:solidFill>
                  <a:srgbClr val="595959"/>
                </a:solidFill>
                <a:latin typeface="Calibri" panose="020F0502020204030204" pitchFamily="34" charset="0"/>
              </a:rPr>
              <a:t>nach AsylbLG</a:t>
            </a:r>
            <a:endParaRPr lang="de-DE" sz="2130" b="1" dirty="0">
              <a:solidFill>
                <a:srgbClr val="595959"/>
              </a:solidFill>
              <a:latin typeface="Calibri" panose="020F0502020204030204" pitchFamily="34" charset="0"/>
            </a:endParaRPr>
          </a:p>
        </p:txBody>
      </p:sp>
      <p:sp>
        <p:nvSpPr>
          <p:cNvPr id="5" name="Textfeld 4"/>
          <p:cNvSpPr txBox="1"/>
          <p:nvPr/>
        </p:nvSpPr>
        <p:spPr>
          <a:xfrm>
            <a:off x="5153691" y="6203913"/>
            <a:ext cx="1685846" cy="400110"/>
          </a:xfrm>
          <a:prstGeom prst="rect">
            <a:avLst/>
          </a:prstGeom>
          <a:noFill/>
        </p:spPr>
        <p:txBody>
          <a:bodyPr wrap="none" rtlCol="0">
            <a:spAutoFit/>
          </a:bodyPr>
          <a:lstStyle/>
          <a:p>
            <a:r>
              <a:rPr lang="de-DE" sz="2000" b="1" dirty="0" smtClean="0">
                <a:solidFill>
                  <a:srgbClr val="595959"/>
                </a:solidFill>
              </a:rPr>
              <a:t>638 </a:t>
            </a:r>
            <a:r>
              <a:rPr lang="de-DE" sz="2000" b="1" dirty="0" smtClean="0">
                <a:solidFill>
                  <a:srgbClr val="595959"/>
                </a:solidFill>
              </a:rPr>
              <a:t>Personen </a:t>
            </a:r>
            <a:endParaRPr lang="de-DE" sz="2000" b="1" dirty="0">
              <a:solidFill>
                <a:srgbClr val="595959"/>
              </a:solidFill>
            </a:endParaRPr>
          </a:p>
        </p:txBody>
      </p:sp>
      <p:sp>
        <p:nvSpPr>
          <p:cNvPr id="6" name="Foliennummernplatzhalter 7"/>
          <p:cNvSpPr txBox="1">
            <a:spLocks/>
          </p:cNvSpPr>
          <p:nvPr/>
        </p:nvSpPr>
        <p:spPr>
          <a:xfrm>
            <a:off x="609600" y="715589"/>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de-DE" sz="1200" dirty="0">
              <a:solidFill>
                <a:schemeClr val="bg1"/>
              </a:solidFill>
            </a:endParaRPr>
          </a:p>
        </p:txBody>
      </p:sp>
      <p:sp>
        <p:nvSpPr>
          <p:cNvPr id="9" name="Textfeld 8"/>
          <p:cNvSpPr txBox="1"/>
          <p:nvPr/>
        </p:nvSpPr>
        <p:spPr>
          <a:xfrm>
            <a:off x="484742" y="278278"/>
            <a:ext cx="11446525" cy="707886"/>
          </a:xfrm>
          <a:prstGeom prst="rect">
            <a:avLst/>
          </a:prstGeom>
          <a:noFill/>
        </p:spPr>
        <p:txBody>
          <a:bodyPr wrap="square" rtlCol="0">
            <a:spAutoFit/>
          </a:bodyPr>
          <a:lstStyle/>
          <a:p>
            <a:r>
              <a:rPr lang="de-DE" sz="2400" b="1" dirty="0" smtClean="0">
                <a:solidFill>
                  <a:schemeClr val="bg1"/>
                </a:solidFill>
              </a:rPr>
              <a:t>						       </a:t>
            </a:r>
            <a:r>
              <a:rPr lang="de-DE" sz="2800" b="1" dirty="0" smtClean="0">
                <a:solidFill>
                  <a:schemeClr val="bg1"/>
                </a:solidFill>
              </a:rPr>
              <a:t>Ukrainische Geflüchtete im AsylbLG</a:t>
            </a:r>
            <a:endParaRPr lang="de-DE" sz="1200" dirty="0" smtClean="0">
              <a:solidFill>
                <a:schemeClr val="bg1"/>
              </a:solidFill>
            </a:endParaRPr>
          </a:p>
          <a:p>
            <a:r>
              <a:rPr lang="de-DE" sz="1200" dirty="0">
                <a:solidFill>
                  <a:schemeClr val="bg1"/>
                </a:solidFill>
              </a:rPr>
              <a:t>Stand </a:t>
            </a:r>
            <a:r>
              <a:rPr lang="de-DE" sz="1200" dirty="0" smtClean="0">
                <a:solidFill>
                  <a:schemeClr val="bg1"/>
                </a:solidFill>
              </a:rPr>
              <a:t>14.11.2022</a:t>
            </a:r>
            <a:endParaRPr lang="de-DE" sz="1100" dirty="0">
              <a:solidFill>
                <a:schemeClr val="bg1"/>
              </a:solidFill>
            </a:endParaRPr>
          </a:p>
        </p:txBody>
      </p:sp>
    </p:spTree>
    <p:extLst>
      <p:ext uri="{BB962C8B-B14F-4D97-AF65-F5344CB8AC3E}">
        <p14:creationId xmlns:p14="http://schemas.microsoft.com/office/powerpoint/2010/main" val="8030918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Inhaltsplatzhalter 17"/>
          <p:cNvGraphicFramePr>
            <a:graphicFrameLocks noGrp="1"/>
          </p:cNvGraphicFramePr>
          <p:nvPr>
            <p:ph idx="1"/>
            <p:extLst>
              <p:ext uri="{D42A27DB-BD31-4B8C-83A1-F6EECF244321}">
                <p14:modId xmlns:p14="http://schemas.microsoft.com/office/powerpoint/2010/main" val="840357011"/>
              </p:ext>
            </p:extLst>
          </p:nvPr>
        </p:nvGraphicFramePr>
        <p:xfrm>
          <a:off x="1555489" y="1887570"/>
          <a:ext cx="9432000" cy="4263010"/>
        </p:xfrm>
        <a:graphic>
          <a:graphicData uri="http://schemas.openxmlformats.org/drawingml/2006/chart">
            <c:chart xmlns:c="http://schemas.openxmlformats.org/drawingml/2006/chart" xmlns:r="http://schemas.openxmlformats.org/officeDocument/2006/relationships" r:id="rId2"/>
          </a:graphicData>
        </a:graphic>
      </p:graphicFrame>
      <p:sp>
        <p:nvSpPr>
          <p:cNvPr id="8" name="Foliennummernplatzhalter 7"/>
          <p:cNvSpPr>
            <a:spLocks noGrp="1"/>
          </p:cNvSpPr>
          <p:nvPr>
            <p:ph type="sldNum" sz="quarter" idx="11"/>
          </p:nvPr>
        </p:nvSpPr>
        <p:spPr/>
        <p:txBody>
          <a:bodyPr/>
          <a:lstStyle/>
          <a:p>
            <a:fld id="{1B3FEDAE-B31B-4587-8729-B09E5E178275}" type="slidenum">
              <a:rPr lang="de-DE" smtClean="0"/>
              <a:t>21</a:t>
            </a:fld>
            <a:endParaRPr lang="de-DE" dirty="0"/>
          </a:p>
        </p:txBody>
      </p:sp>
      <p:sp>
        <p:nvSpPr>
          <p:cNvPr id="14" name="Textfeld 13"/>
          <p:cNvSpPr txBox="1"/>
          <p:nvPr/>
        </p:nvSpPr>
        <p:spPr>
          <a:xfrm>
            <a:off x="609600" y="1143960"/>
            <a:ext cx="10484387" cy="747897"/>
          </a:xfrm>
          <a:prstGeom prst="rect">
            <a:avLst/>
          </a:prstGeom>
          <a:noFill/>
        </p:spPr>
        <p:txBody>
          <a:bodyPr wrap="square" rtlCol="0">
            <a:spAutoFit/>
          </a:bodyPr>
          <a:lstStyle/>
          <a:p>
            <a:r>
              <a:rPr lang="de-DE" sz="2130" b="1" dirty="0" smtClean="0">
                <a:solidFill>
                  <a:srgbClr val="595959"/>
                </a:solidFill>
                <a:latin typeface="Calibri" panose="020F0502020204030204" pitchFamily="34" charset="0"/>
              </a:rPr>
              <a:t>Geschlechterverteilung und Altersstruktur der ukrainischen Geflüchteten im Leistungsbezug </a:t>
            </a:r>
            <a:r>
              <a:rPr lang="de-DE" sz="2130" b="1" u="sng" dirty="0" smtClean="0">
                <a:solidFill>
                  <a:srgbClr val="595959"/>
                </a:solidFill>
                <a:latin typeface="Calibri" panose="020F0502020204030204" pitchFamily="34" charset="0"/>
              </a:rPr>
              <a:t>nach SGB XII</a:t>
            </a:r>
            <a:endParaRPr lang="de-DE" sz="2130" b="1" dirty="0">
              <a:solidFill>
                <a:srgbClr val="595959"/>
              </a:solidFill>
              <a:latin typeface="Calibri" panose="020F0502020204030204" pitchFamily="34" charset="0"/>
            </a:endParaRPr>
          </a:p>
        </p:txBody>
      </p:sp>
      <p:sp>
        <p:nvSpPr>
          <p:cNvPr id="5" name="Textfeld 4"/>
          <p:cNvSpPr txBox="1"/>
          <p:nvPr/>
        </p:nvSpPr>
        <p:spPr>
          <a:xfrm>
            <a:off x="5153691" y="6203913"/>
            <a:ext cx="1685846" cy="400110"/>
          </a:xfrm>
          <a:prstGeom prst="rect">
            <a:avLst/>
          </a:prstGeom>
          <a:noFill/>
        </p:spPr>
        <p:txBody>
          <a:bodyPr wrap="none" rtlCol="0">
            <a:spAutoFit/>
          </a:bodyPr>
          <a:lstStyle/>
          <a:p>
            <a:r>
              <a:rPr lang="de-DE" sz="2000" b="1" dirty="0" smtClean="0">
                <a:solidFill>
                  <a:srgbClr val="595959"/>
                </a:solidFill>
              </a:rPr>
              <a:t>155</a:t>
            </a:r>
            <a:r>
              <a:rPr lang="de-DE" sz="2000" b="1" dirty="0" smtClean="0">
                <a:solidFill>
                  <a:srgbClr val="595959"/>
                </a:solidFill>
              </a:rPr>
              <a:t> </a:t>
            </a:r>
            <a:r>
              <a:rPr lang="de-DE" sz="2000" b="1" dirty="0" smtClean="0">
                <a:solidFill>
                  <a:srgbClr val="595959"/>
                </a:solidFill>
              </a:rPr>
              <a:t>Personen </a:t>
            </a:r>
            <a:endParaRPr lang="de-DE" sz="2000" b="1" dirty="0">
              <a:solidFill>
                <a:srgbClr val="595959"/>
              </a:solidFill>
            </a:endParaRPr>
          </a:p>
        </p:txBody>
      </p:sp>
      <p:sp>
        <p:nvSpPr>
          <p:cNvPr id="6" name="Foliennummernplatzhalter 7"/>
          <p:cNvSpPr txBox="1">
            <a:spLocks/>
          </p:cNvSpPr>
          <p:nvPr/>
        </p:nvSpPr>
        <p:spPr>
          <a:xfrm>
            <a:off x="609600" y="715589"/>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de-DE" sz="1200" dirty="0">
              <a:solidFill>
                <a:schemeClr val="bg1"/>
              </a:solidFill>
            </a:endParaRPr>
          </a:p>
        </p:txBody>
      </p:sp>
      <p:sp>
        <p:nvSpPr>
          <p:cNvPr id="9" name="Textfeld 8"/>
          <p:cNvSpPr txBox="1"/>
          <p:nvPr/>
        </p:nvSpPr>
        <p:spPr>
          <a:xfrm>
            <a:off x="484742" y="278278"/>
            <a:ext cx="11446525" cy="707886"/>
          </a:xfrm>
          <a:prstGeom prst="rect">
            <a:avLst/>
          </a:prstGeom>
          <a:noFill/>
        </p:spPr>
        <p:txBody>
          <a:bodyPr wrap="square" rtlCol="0">
            <a:spAutoFit/>
          </a:bodyPr>
          <a:lstStyle/>
          <a:p>
            <a:r>
              <a:rPr lang="de-DE" sz="2400" b="1" dirty="0" smtClean="0">
                <a:solidFill>
                  <a:schemeClr val="bg1"/>
                </a:solidFill>
              </a:rPr>
              <a:t>						         </a:t>
            </a:r>
            <a:r>
              <a:rPr lang="de-DE" sz="2800" b="1" dirty="0" smtClean="0">
                <a:solidFill>
                  <a:schemeClr val="bg1"/>
                </a:solidFill>
              </a:rPr>
              <a:t>Ukrainische Geflüchtete im SGB XII</a:t>
            </a:r>
            <a:endParaRPr lang="de-DE" sz="1200" dirty="0" smtClean="0">
              <a:solidFill>
                <a:schemeClr val="bg1"/>
              </a:solidFill>
            </a:endParaRPr>
          </a:p>
          <a:p>
            <a:r>
              <a:rPr lang="de-DE" sz="1200" dirty="0">
                <a:solidFill>
                  <a:schemeClr val="bg1"/>
                </a:solidFill>
              </a:rPr>
              <a:t>Stand </a:t>
            </a:r>
            <a:r>
              <a:rPr lang="de-DE" sz="1200" dirty="0" smtClean="0">
                <a:solidFill>
                  <a:schemeClr val="bg1"/>
                </a:solidFill>
              </a:rPr>
              <a:t>14.11.2022</a:t>
            </a:r>
            <a:endParaRPr lang="de-DE" sz="1100" dirty="0">
              <a:solidFill>
                <a:schemeClr val="bg1"/>
              </a:solidFill>
            </a:endParaRPr>
          </a:p>
        </p:txBody>
      </p:sp>
    </p:spTree>
    <p:extLst>
      <p:ext uri="{BB962C8B-B14F-4D97-AF65-F5344CB8AC3E}">
        <p14:creationId xmlns:p14="http://schemas.microsoft.com/office/powerpoint/2010/main" val="24347579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p:cNvSpPr>
            <a:spLocks noGrp="1"/>
          </p:cNvSpPr>
          <p:nvPr>
            <p:ph type="sldNum" sz="quarter" idx="11"/>
          </p:nvPr>
        </p:nvSpPr>
        <p:spPr/>
        <p:txBody>
          <a:bodyPr/>
          <a:lstStyle/>
          <a:p>
            <a:fld id="{75808A2D-28BB-8C45-89D8-6932D0C55E73}" type="slidenum">
              <a:rPr lang="de-DE" smtClean="0"/>
              <a:t>22</a:t>
            </a:fld>
            <a:endParaRPr lang="de-DE"/>
          </a:p>
        </p:txBody>
      </p:sp>
      <p:sp>
        <p:nvSpPr>
          <p:cNvPr id="4" name="Titel 3"/>
          <p:cNvSpPr>
            <a:spLocks noGrp="1"/>
          </p:cNvSpPr>
          <p:nvPr>
            <p:ph type="title"/>
          </p:nvPr>
        </p:nvSpPr>
        <p:spPr/>
        <p:txBody>
          <a:bodyPr>
            <a:normAutofit fontScale="90000"/>
          </a:bodyPr>
          <a:lstStyle/>
          <a:p>
            <a:pPr lvl="0" algn="l">
              <a:spcBef>
                <a:spcPts val="0"/>
              </a:spcBef>
            </a:pP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endParaRPr lang="de-DE" dirty="0"/>
          </a:p>
        </p:txBody>
      </p:sp>
      <p:graphicFrame>
        <p:nvGraphicFramePr>
          <p:cNvPr id="6" name="Inhaltsplatzhalter 5"/>
          <p:cNvGraphicFramePr>
            <a:graphicFrameLocks noGrp="1"/>
          </p:cNvGraphicFramePr>
          <p:nvPr>
            <p:ph idx="1"/>
            <p:extLst>
              <p:ext uri="{D42A27DB-BD31-4B8C-83A1-F6EECF244321}">
                <p14:modId xmlns:p14="http://schemas.microsoft.com/office/powerpoint/2010/main" val="1608543787"/>
              </p:ext>
            </p:extLst>
          </p:nvPr>
        </p:nvGraphicFramePr>
        <p:xfrm>
          <a:off x="609600" y="1736400"/>
          <a:ext cx="10972800" cy="4525962"/>
        </p:xfrm>
        <a:graphic>
          <a:graphicData uri="http://schemas.openxmlformats.org/drawingml/2006/chart">
            <c:chart xmlns:c="http://schemas.openxmlformats.org/drawingml/2006/chart" xmlns:r="http://schemas.openxmlformats.org/officeDocument/2006/relationships" r:id="rId2"/>
          </a:graphicData>
        </a:graphic>
      </p:graphicFrame>
      <p:sp>
        <p:nvSpPr>
          <p:cNvPr id="7" name="Rechteck 6"/>
          <p:cNvSpPr/>
          <p:nvPr/>
        </p:nvSpPr>
        <p:spPr>
          <a:xfrm>
            <a:off x="609599" y="1150455"/>
            <a:ext cx="10612915" cy="421654"/>
          </a:xfrm>
          <a:prstGeom prst="rect">
            <a:avLst/>
          </a:prstGeom>
        </p:spPr>
        <p:txBody>
          <a:bodyPr wrap="square">
            <a:spAutoFit/>
          </a:bodyPr>
          <a:lstStyle/>
          <a:p>
            <a:pPr>
              <a:defRPr sz="1862" b="0" i="0" u="none" strike="noStrike" kern="1200" spc="0" baseline="0">
                <a:solidFill>
                  <a:prstClr val="black">
                    <a:lumMod val="65000"/>
                    <a:lumOff val="35000"/>
                  </a:prstClr>
                </a:solidFill>
                <a:latin typeface="+mn-lt"/>
                <a:ea typeface="+mn-ea"/>
                <a:cs typeface="+mn-cs"/>
              </a:defRPr>
            </a:pPr>
            <a:r>
              <a:rPr lang="de-DE" sz="2140" b="1" dirty="0"/>
              <a:t>Zahl der ukrainischen </a:t>
            </a:r>
            <a:r>
              <a:rPr lang="de-DE" sz="2140" b="1" dirty="0">
                <a:solidFill>
                  <a:srgbClr val="595959"/>
                </a:solidFill>
              </a:rPr>
              <a:t>Geflüchteten</a:t>
            </a:r>
            <a:r>
              <a:rPr lang="de-DE" sz="2140" b="1" dirty="0"/>
              <a:t> im Kreis </a:t>
            </a:r>
            <a:r>
              <a:rPr lang="de-DE" sz="2140" b="1" dirty="0" smtClean="0"/>
              <a:t>Coesfeld im SGB XII</a:t>
            </a:r>
            <a:endParaRPr lang="de-DE" sz="2140" b="1" dirty="0"/>
          </a:p>
        </p:txBody>
      </p:sp>
      <p:sp>
        <p:nvSpPr>
          <p:cNvPr id="12" name="Titel 3"/>
          <p:cNvSpPr txBox="1">
            <a:spLocks/>
          </p:cNvSpPr>
          <p:nvPr/>
        </p:nvSpPr>
        <p:spPr>
          <a:xfrm>
            <a:off x="609599" y="1"/>
            <a:ext cx="11365735" cy="1080000"/>
          </a:xfrm>
          <a:prstGeom prst="rect">
            <a:avLst/>
          </a:prstGeom>
        </p:spPr>
        <p:txBody>
          <a:bodyPr vert="horz" lIns="91440" tIns="45720" rIns="91440" bIns="45720" rtlCol="0" anchor="ctr">
            <a:normAutofit fontScale="97500"/>
          </a:bodyPr>
          <a:lstStyle>
            <a:lvl1pPr algn="r" defTabSz="914400" rtl="0" eaLnBrk="1" latinLnBrk="0" hangingPunct="1">
              <a:spcBef>
                <a:spcPct val="0"/>
              </a:spcBef>
              <a:buNone/>
              <a:defRPr sz="3200" b="1" kern="1200" baseline="0">
                <a:solidFill>
                  <a:schemeClr val="bg1"/>
                </a:solidFill>
                <a:latin typeface="Calibri" panose="020F0502020204030204" pitchFamily="34" charset="0"/>
                <a:ea typeface="+mj-ea"/>
                <a:cs typeface="Calibri" panose="020F0502020204030204" pitchFamily="34" charset="0"/>
              </a:defRPr>
            </a:lvl1pPr>
          </a:lstStyle>
          <a:p>
            <a:pPr algn="l">
              <a:spcBef>
                <a:spcPts val="0"/>
              </a:spcBef>
            </a:pP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r>
              <a:rPr lang="de-DE" sz="1200" b="0" dirty="0" smtClean="0">
                <a:solidFill>
                  <a:prstClr val="white"/>
                </a:solidFill>
                <a:latin typeface="Calibri"/>
                <a:ea typeface="+mn-ea"/>
                <a:cs typeface="+mn-cs"/>
              </a:rPr>
              <a:t/>
            </a:r>
            <a:br>
              <a:rPr lang="de-DE" sz="1200" b="0" dirty="0" smtClean="0">
                <a:solidFill>
                  <a:prstClr val="white"/>
                </a:solidFill>
                <a:latin typeface="Calibri"/>
                <a:ea typeface="+mn-ea"/>
                <a:cs typeface="+mn-cs"/>
              </a:rPr>
            </a:br>
            <a:endParaRPr lang="de-DE" dirty="0"/>
          </a:p>
        </p:txBody>
      </p:sp>
      <p:sp>
        <p:nvSpPr>
          <p:cNvPr id="13" name="Textfeld 12"/>
          <p:cNvSpPr txBox="1"/>
          <p:nvPr/>
        </p:nvSpPr>
        <p:spPr>
          <a:xfrm>
            <a:off x="484742" y="278278"/>
            <a:ext cx="11446525" cy="707886"/>
          </a:xfrm>
          <a:prstGeom prst="rect">
            <a:avLst/>
          </a:prstGeom>
          <a:noFill/>
        </p:spPr>
        <p:txBody>
          <a:bodyPr wrap="square" rtlCol="0">
            <a:spAutoFit/>
          </a:bodyPr>
          <a:lstStyle/>
          <a:p>
            <a:r>
              <a:rPr lang="de-DE" sz="2400" b="1" dirty="0" smtClean="0">
                <a:solidFill>
                  <a:schemeClr val="bg1"/>
                </a:solidFill>
              </a:rPr>
              <a:t>						         </a:t>
            </a:r>
            <a:r>
              <a:rPr lang="de-DE" sz="2800" b="1" dirty="0" smtClean="0">
                <a:solidFill>
                  <a:schemeClr val="bg1"/>
                </a:solidFill>
              </a:rPr>
              <a:t>Ukrainische </a:t>
            </a:r>
            <a:r>
              <a:rPr lang="de-DE" sz="2800" b="1" dirty="0">
                <a:solidFill>
                  <a:schemeClr val="bg1"/>
                </a:solidFill>
              </a:rPr>
              <a:t>Geflüchtete im SGB </a:t>
            </a:r>
            <a:r>
              <a:rPr lang="de-DE" sz="2800" b="1" dirty="0" smtClean="0">
                <a:solidFill>
                  <a:schemeClr val="bg1"/>
                </a:solidFill>
              </a:rPr>
              <a:t>XII</a:t>
            </a:r>
            <a:endParaRPr lang="de-DE" sz="1200" dirty="0">
              <a:solidFill>
                <a:schemeClr val="bg1"/>
              </a:solidFill>
            </a:endParaRPr>
          </a:p>
          <a:p>
            <a:r>
              <a:rPr lang="de-DE" sz="1200" dirty="0">
                <a:solidFill>
                  <a:schemeClr val="bg1"/>
                </a:solidFill>
              </a:rPr>
              <a:t>Stand </a:t>
            </a:r>
            <a:r>
              <a:rPr lang="de-DE" sz="1200" dirty="0" smtClean="0">
                <a:solidFill>
                  <a:schemeClr val="bg1"/>
                </a:solidFill>
              </a:rPr>
              <a:t>14.11.2022</a:t>
            </a:r>
            <a:endParaRPr lang="de-DE" sz="1100" dirty="0">
              <a:solidFill>
                <a:schemeClr val="bg1"/>
              </a:solidFill>
            </a:endParaRPr>
          </a:p>
        </p:txBody>
      </p:sp>
    </p:spTree>
    <p:extLst>
      <p:ext uri="{BB962C8B-B14F-4D97-AF65-F5344CB8AC3E}">
        <p14:creationId xmlns:p14="http://schemas.microsoft.com/office/powerpoint/2010/main" val="39134212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Inhaltsplatzhalter 17"/>
          <p:cNvGraphicFramePr>
            <a:graphicFrameLocks noGrp="1"/>
          </p:cNvGraphicFramePr>
          <p:nvPr>
            <p:ph idx="1"/>
            <p:extLst>
              <p:ext uri="{D42A27DB-BD31-4B8C-83A1-F6EECF244321}">
                <p14:modId xmlns:p14="http://schemas.microsoft.com/office/powerpoint/2010/main" val="884090415"/>
              </p:ext>
            </p:extLst>
          </p:nvPr>
        </p:nvGraphicFramePr>
        <p:xfrm>
          <a:off x="1555489" y="1887570"/>
          <a:ext cx="9432000" cy="4263010"/>
        </p:xfrm>
        <a:graphic>
          <a:graphicData uri="http://schemas.openxmlformats.org/drawingml/2006/chart">
            <c:chart xmlns:c="http://schemas.openxmlformats.org/drawingml/2006/chart" xmlns:r="http://schemas.openxmlformats.org/officeDocument/2006/relationships" r:id="rId2"/>
          </a:graphicData>
        </a:graphic>
      </p:graphicFrame>
      <p:sp>
        <p:nvSpPr>
          <p:cNvPr id="8" name="Foliennummernplatzhalter 7"/>
          <p:cNvSpPr>
            <a:spLocks noGrp="1"/>
          </p:cNvSpPr>
          <p:nvPr>
            <p:ph type="sldNum" sz="quarter" idx="11"/>
          </p:nvPr>
        </p:nvSpPr>
        <p:spPr/>
        <p:txBody>
          <a:bodyPr/>
          <a:lstStyle/>
          <a:p>
            <a:fld id="{1B3FEDAE-B31B-4587-8729-B09E5E178275}" type="slidenum">
              <a:rPr lang="de-DE" smtClean="0"/>
              <a:t>23</a:t>
            </a:fld>
            <a:endParaRPr lang="de-DE" dirty="0"/>
          </a:p>
        </p:txBody>
      </p:sp>
      <p:sp>
        <p:nvSpPr>
          <p:cNvPr id="14" name="Textfeld 13"/>
          <p:cNvSpPr txBox="1"/>
          <p:nvPr/>
        </p:nvSpPr>
        <p:spPr>
          <a:xfrm>
            <a:off x="609600" y="1143960"/>
            <a:ext cx="10484387" cy="747897"/>
          </a:xfrm>
          <a:prstGeom prst="rect">
            <a:avLst/>
          </a:prstGeom>
          <a:noFill/>
        </p:spPr>
        <p:txBody>
          <a:bodyPr wrap="square" rtlCol="0">
            <a:spAutoFit/>
          </a:bodyPr>
          <a:lstStyle/>
          <a:p>
            <a:r>
              <a:rPr lang="de-DE" sz="2130" b="1" dirty="0" smtClean="0">
                <a:solidFill>
                  <a:srgbClr val="595959"/>
                </a:solidFill>
                <a:latin typeface="Calibri" panose="020F0502020204030204" pitchFamily="34" charset="0"/>
              </a:rPr>
              <a:t>Geschlechterverteilung und Altersstruktur </a:t>
            </a:r>
            <a:r>
              <a:rPr lang="de-DE" sz="2130" b="1" dirty="0">
                <a:solidFill>
                  <a:srgbClr val="595959"/>
                </a:solidFill>
                <a:latin typeface="Calibri" panose="020F0502020204030204" pitchFamily="34" charset="0"/>
              </a:rPr>
              <a:t>der </a:t>
            </a:r>
            <a:r>
              <a:rPr lang="de-DE" sz="2130" b="1" dirty="0" smtClean="0">
                <a:solidFill>
                  <a:srgbClr val="595959"/>
                </a:solidFill>
                <a:latin typeface="Calibri" panose="020F0502020204030204" pitchFamily="34" charset="0"/>
              </a:rPr>
              <a:t>ukrainischen Geflüchteten im Leistungsbezug </a:t>
            </a:r>
            <a:r>
              <a:rPr lang="de-DE" sz="2130" b="1" u="sng" dirty="0" smtClean="0">
                <a:solidFill>
                  <a:srgbClr val="595959"/>
                </a:solidFill>
                <a:latin typeface="Calibri" panose="020F0502020204030204" pitchFamily="34" charset="0"/>
              </a:rPr>
              <a:t>nach SGB II</a:t>
            </a:r>
            <a:endParaRPr lang="de-DE" sz="2130" b="1" dirty="0">
              <a:solidFill>
                <a:srgbClr val="595959"/>
              </a:solidFill>
              <a:latin typeface="Calibri" panose="020F0502020204030204" pitchFamily="34" charset="0"/>
            </a:endParaRPr>
          </a:p>
        </p:txBody>
      </p:sp>
      <p:sp>
        <p:nvSpPr>
          <p:cNvPr id="5" name="Textfeld 4"/>
          <p:cNvSpPr txBox="1"/>
          <p:nvPr/>
        </p:nvSpPr>
        <p:spPr>
          <a:xfrm>
            <a:off x="5153691" y="6203913"/>
            <a:ext cx="1884618" cy="400110"/>
          </a:xfrm>
          <a:prstGeom prst="rect">
            <a:avLst/>
          </a:prstGeom>
          <a:noFill/>
        </p:spPr>
        <p:txBody>
          <a:bodyPr wrap="none" rtlCol="0">
            <a:spAutoFit/>
          </a:bodyPr>
          <a:lstStyle/>
          <a:p>
            <a:r>
              <a:rPr lang="de-DE" sz="2000" b="1" dirty="0" smtClean="0">
                <a:solidFill>
                  <a:srgbClr val="595959"/>
                </a:solidFill>
              </a:rPr>
              <a:t>1.478 </a:t>
            </a:r>
            <a:r>
              <a:rPr lang="de-DE" sz="2000" b="1" dirty="0" smtClean="0">
                <a:solidFill>
                  <a:srgbClr val="595959"/>
                </a:solidFill>
              </a:rPr>
              <a:t>Personen </a:t>
            </a:r>
            <a:endParaRPr lang="de-DE" sz="2000" b="1" dirty="0">
              <a:solidFill>
                <a:srgbClr val="595959"/>
              </a:solidFill>
            </a:endParaRPr>
          </a:p>
        </p:txBody>
      </p:sp>
      <p:sp>
        <p:nvSpPr>
          <p:cNvPr id="6" name="Foliennummernplatzhalter 7"/>
          <p:cNvSpPr txBox="1">
            <a:spLocks/>
          </p:cNvSpPr>
          <p:nvPr/>
        </p:nvSpPr>
        <p:spPr>
          <a:xfrm>
            <a:off x="609600" y="715589"/>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de-DE" sz="1200" dirty="0">
              <a:solidFill>
                <a:schemeClr val="bg1"/>
              </a:solidFill>
            </a:endParaRPr>
          </a:p>
        </p:txBody>
      </p:sp>
      <p:sp>
        <p:nvSpPr>
          <p:cNvPr id="9" name="Textfeld 8"/>
          <p:cNvSpPr txBox="1"/>
          <p:nvPr/>
        </p:nvSpPr>
        <p:spPr>
          <a:xfrm>
            <a:off x="484742" y="278278"/>
            <a:ext cx="11446525" cy="707886"/>
          </a:xfrm>
          <a:prstGeom prst="rect">
            <a:avLst/>
          </a:prstGeom>
          <a:noFill/>
        </p:spPr>
        <p:txBody>
          <a:bodyPr wrap="square" rtlCol="0">
            <a:spAutoFit/>
          </a:bodyPr>
          <a:lstStyle/>
          <a:p>
            <a:r>
              <a:rPr lang="de-DE" sz="2400" b="1" dirty="0" smtClean="0">
                <a:solidFill>
                  <a:schemeClr val="bg1"/>
                </a:solidFill>
              </a:rPr>
              <a:t>						         </a:t>
            </a:r>
            <a:r>
              <a:rPr lang="de-DE" sz="2800" b="1" dirty="0" smtClean="0">
                <a:solidFill>
                  <a:schemeClr val="bg1"/>
                </a:solidFill>
              </a:rPr>
              <a:t>Ukrainische Geflüchtete im SGB II</a:t>
            </a:r>
            <a:endParaRPr lang="de-DE" sz="1200" dirty="0" smtClean="0">
              <a:solidFill>
                <a:schemeClr val="bg1"/>
              </a:solidFill>
            </a:endParaRPr>
          </a:p>
          <a:p>
            <a:r>
              <a:rPr lang="de-DE" sz="1200" dirty="0">
                <a:solidFill>
                  <a:schemeClr val="bg1"/>
                </a:solidFill>
              </a:rPr>
              <a:t>Stand </a:t>
            </a:r>
            <a:r>
              <a:rPr lang="de-DE" sz="1200" dirty="0" smtClean="0">
                <a:solidFill>
                  <a:schemeClr val="bg1"/>
                </a:solidFill>
              </a:rPr>
              <a:t>14.11.2022</a:t>
            </a:r>
            <a:endParaRPr lang="de-DE" sz="1100" dirty="0">
              <a:solidFill>
                <a:schemeClr val="bg1"/>
              </a:solidFill>
            </a:endParaRPr>
          </a:p>
        </p:txBody>
      </p:sp>
    </p:spTree>
    <p:extLst>
      <p:ext uri="{BB962C8B-B14F-4D97-AF65-F5344CB8AC3E}">
        <p14:creationId xmlns:p14="http://schemas.microsoft.com/office/powerpoint/2010/main" val="36574807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Inhaltsplatzhalter 17"/>
          <p:cNvGraphicFramePr>
            <a:graphicFrameLocks noGrp="1"/>
          </p:cNvGraphicFramePr>
          <p:nvPr>
            <p:ph idx="1"/>
            <p:extLst>
              <p:ext uri="{D42A27DB-BD31-4B8C-83A1-F6EECF244321}">
                <p14:modId xmlns:p14="http://schemas.microsoft.com/office/powerpoint/2010/main" val="3486398693"/>
              </p:ext>
            </p:extLst>
          </p:nvPr>
        </p:nvGraphicFramePr>
        <p:xfrm>
          <a:off x="1555489" y="1887570"/>
          <a:ext cx="9432000" cy="4263010"/>
        </p:xfrm>
        <a:graphic>
          <a:graphicData uri="http://schemas.openxmlformats.org/drawingml/2006/chart">
            <c:chart xmlns:c="http://schemas.openxmlformats.org/drawingml/2006/chart" xmlns:r="http://schemas.openxmlformats.org/officeDocument/2006/relationships" r:id="rId2"/>
          </a:graphicData>
        </a:graphic>
      </p:graphicFrame>
      <p:sp>
        <p:nvSpPr>
          <p:cNvPr id="8" name="Foliennummernplatzhalter 7"/>
          <p:cNvSpPr>
            <a:spLocks noGrp="1"/>
          </p:cNvSpPr>
          <p:nvPr>
            <p:ph type="sldNum" sz="quarter" idx="11"/>
          </p:nvPr>
        </p:nvSpPr>
        <p:spPr/>
        <p:txBody>
          <a:bodyPr/>
          <a:lstStyle/>
          <a:p>
            <a:fld id="{1B3FEDAE-B31B-4587-8729-B09E5E178275}" type="slidenum">
              <a:rPr lang="de-DE" smtClean="0"/>
              <a:t>24</a:t>
            </a:fld>
            <a:endParaRPr lang="de-DE" dirty="0"/>
          </a:p>
        </p:txBody>
      </p:sp>
      <p:sp>
        <p:nvSpPr>
          <p:cNvPr id="14" name="Textfeld 13"/>
          <p:cNvSpPr txBox="1"/>
          <p:nvPr/>
        </p:nvSpPr>
        <p:spPr>
          <a:xfrm>
            <a:off x="609600" y="1143960"/>
            <a:ext cx="10484387" cy="420115"/>
          </a:xfrm>
          <a:prstGeom prst="rect">
            <a:avLst/>
          </a:prstGeom>
          <a:noFill/>
        </p:spPr>
        <p:txBody>
          <a:bodyPr wrap="square" rtlCol="0">
            <a:spAutoFit/>
          </a:bodyPr>
          <a:lstStyle/>
          <a:p>
            <a:r>
              <a:rPr lang="de-DE" sz="2130" b="1" dirty="0" smtClean="0">
                <a:solidFill>
                  <a:srgbClr val="595959"/>
                </a:solidFill>
                <a:latin typeface="Calibri" panose="020F0502020204030204" pitchFamily="34" charset="0"/>
              </a:rPr>
              <a:t>Erwerbsfähigkeit </a:t>
            </a:r>
            <a:r>
              <a:rPr lang="de-DE" sz="2130" b="1" dirty="0">
                <a:solidFill>
                  <a:srgbClr val="595959"/>
                </a:solidFill>
                <a:latin typeface="Calibri" panose="020F0502020204030204" pitchFamily="34" charset="0"/>
              </a:rPr>
              <a:t>der </a:t>
            </a:r>
            <a:r>
              <a:rPr lang="de-DE" sz="2130" b="1" dirty="0" smtClean="0">
                <a:solidFill>
                  <a:srgbClr val="595959"/>
                </a:solidFill>
                <a:latin typeface="Calibri" panose="020F0502020204030204" pitchFamily="34" charset="0"/>
              </a:rPr>
              <a:t>ukrainischen Geflüchteten im Leistungsbezug </a:t>
            </a:r>
            <a:r>
              <a:rPr lang="de-DE" sz="2130" b="1" u="sng" dirty="0" smtClean="0">
                <a:solidFill>
                  <a:srgbClr val="595959"/>
                </a:solidFill>
                <a:latin typeface="Calibri" panose="020F0502020204030204" pitchFamily="34" charset="0"/>
              </a:rPr>
              <a:t>nach SGB II</a:t>
            </a:r>
            <a:endParaRPr lang="de-DE" sz="2130" b="1" dirty="0">
              <a:solidFill>
                <a:srgbClr val="595959"/>
              </a:solidFill>
              <a:latin typeface="Calibri" panose="020F0502020204030204" pitchFamily="34" charset="0"/>
            </a:endParaRPr>
          </a:p>
        </p:txBody>
      </p:sp>
      <p:sp>
        <p:nvSpPr>
          <p:cNvPr id="5" name="Textfeld 4"/>
          <p:cNvSpPr txBox="1"/>
          <p:nvPr/>
        </p:nvSpPr>
        <p:spPr>
          <a:xfrm>
            <a:off x="5153691" y="6203913"/>
            <a:ext cx="1884618" cy="400110"/>
          </a:xfrm>
          <a:prstGeom prst="rect">
            <a:avLst/>
          </a:prstGeom>
          <a:noFill/>
        </p:spPr>
        <p:txBody>
          <a:bodyPr wrap="none" rtlCol="0">
            <a:spAutoFit/>
          </a:bodyPr>
          <a:lstStyle/>
          <a:p>
            <a:r>
              <a:rPr lang="de-DE" sz="2000" b="1" dirty="0" smtClean="0">
                <a:solidFill>
                  <a:srgbClr val="595959"/>
                </a:solidFill>
              </a:rPr>
              <a:t>1.478 </a:t>
            </a:r>
            <a:r>
              <a:rPr lang="de-DE" sz="2000" b="1" dirty="0" smtClean="0">
                <a:solidFill>
                  <a:srgbClr val="595959"/>
                </a:solidFill>
              </a:rPr>
              <a:t>Personen </a:t>
            </a:r>
            <a:endParaRPr lang="de-DE" sz="2000" b="1" dirty="0">
              <a:solidFill>
                <a:srgbClr val="595959"/>
              </a:solidFill>
            </a:endParaRPr>
          </a:p>
        </p:txBody>
      </p:sp>
      <p:sp>
        <p:nvSpPr>
          <p:cNvPr id="6" name="Foliennummernplatzhalter 7"/>
          <p:cNvSpPr txBox="1">
            <a:spLocks/>
          </p:cNvSpPr>
          <p:nvPr/>
        </p:nvSpPr>
        <p:spPr>
          <a:xfrm>
            <a:off x="609600" y="715589"/>
            <a:ext cx="2844800" cy="365125"/>
          </a:xfrm>
          <a:prstGeom prst="rect">
            <a:avLst/>
          </a:prstGeom>
        </p:spPr>
        <p:txBody>
          <a:bodyPr vert="horz" lIns="91440" tIns="45720" rIns="91440" bIns="45720" rtlCol="0" anchor="ctr"/>
          <a:lstStyle>
            <a:defPPr>
              <a:defRPr lang="de-DE"/>
            </a:defPPr>
            <a:lvl1pPr marL="0" algn="r" defTabSz="914400" rtl="0" eaLnBrk="1" latinLnBrk="0" hangingPunct="1">
              <a:defRPr sz="1050" kern="1200">
                <a:solidFill>
                  <a:schemeClr val="tx1">
                    <a:tint val="75000"/>
                  </a:schemeClr>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de-DE" sz="1200" dirty="0">
              <a:solidFill>
                <a:schemeClr val="bg1"/>
              </a:solidFill>
            </a:endParaRPr>
          </a:p>
        </p:txBody>
      </p:sp>
      <p:sp>
        <p:nvSpPr>
          <p:cNvPr id="9" name="Textfeld 8"/>
          <p:cNvSpPr txBox="1"/>
          <p:nvPr/>
        </p:nvSpPr>
        <p:spPr>
          <a:xfrm>
            <a:off x="484742" y="278278"/>
            <a:ext cx="11446525" cy="707886"/>
          </a:xfrm>
          <a:prstGeom prst="rect">
            <a:avLst/>
          </a:prstGeom>
          <a:noFill/>
        </p:spPr>
        <p:txBody>
          <a:bodyPr wrap="square" rtlCol="0">
            <a:spAutoFit/>
          </a:bodyPr>
          <a:lstStyle/>
          <a:p>
            <a:r>
              <a:rPr lang="de-DE" sz="2400" b="1" dirty="0" smtClean="0">
                <a:solidFill>
                  <a:schemeClr val="bg1"/>
                </a:solidFill>
              </a:rPr>
              <a:t>						         </a:t>
            </a:r>
            <a:r>
              <a:rPr lang="de-DE" sz="2800" b="1" dirty="0" smtClean="0">
                <a:solidFill>
                  <a:schemeClr val="bg1"/>
                </a:solidFill>
              </a:rPr>
              <a:t>Ukrainische Geflüchtete im SGB II</a:t>
            </a:r>
            <a:endParaRPr lang="de-DE" sz="1200" dirty="0" smtClean="0">
              <a:solidFill>
                <a:schemeClr val="bg1"/>
              </a:solidFill>
            </a:endParaRPr>
          </a:p>
          <a:p>
            <a:r>
              <a:rPr lang="de-DE" sz="1200" dirty="0">
                <a:solidFill>
                  <a:schemeClr val="bg1"/>
                </a:solidFill>
              </a:rPr>
              <a:t>Stand </a:t>
            </a:r>
            <a:r>
              <a:rPr lang="de-DE" sz="1200" dirty="0" smtClean="0">
                <a:solidFill>
                  <a:schemeClr val="bg1"/>
                </a:solidFill>
              </a:rPr>
              <a:t>14.11.2022</a:t>
            </a:r>
            <a:endParaRPr lang="de-DE" sz="1100" dirty="0">
              <a:solidFill>
                <a:schemeClr val="bg1"/>
              </a:solidFill>
            </a:endParaRPr>
          </a:p>
        </p:txBody>
      </p:sp>
    </p:spTree>
    <p:extLst>
      <p:ext uri="{BB962C8B-B14F-4D97-AF65-F5344CB8AC3E}">
        <p14:creationId xmlns:p14="http://schemas.microsoft.com/office/powerpoint/2010/main" val="14019004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liennummernplatzhalter 2"/>
          <p:cNvSpPr>
            <a:spLocks noGrp="1"/>
          </p:cNvSpPr>
          <p:nvPr>
            <p:ph type="sldNum" sz="quarter" idx="11"/>
          </p:nvPr>
        </p:nvSpPr>
        <p:spPr/>
        <p:txBody>
          <a:bodyPr/>
          <a:lstStyle/>
          <a:p>
            <a:fld id="{75808A2D-28BB-8C45-89D8-6932D0C55E73}" type="slidenum">
              <a:rPr lang="de-DE" smtClean="0"/>
              <a:t>25</a:t>
            </a:fld>
            <a:endParaRPr lang="de-DE" dirty="0"/>
          </a:p>
        </p:txBody>
      </p:sp>
      <p:graphicFrame>
        <p:nvGraphicFramePr>
          <p:cNvPr id="8" name="Inhaltsplatzhalter 7"/>
          <p:cNvGraphicFramePr>
            <a:graphicFrameLocks noGrp="1"/>
          </p:cNvGraphicFramePr>
          <p:nvPr>
            <p:ph idx="1"/>
            <p:extLst>
              <p:ext uri="{D42A27DB-BD31-4B8C-83A1-F6EECF244321}">
                <p14:modId xmlns:p14="http://schemas.microsoft.com/office/powerpoint/2010/main" val="3883701271"/>
              </p:ext>
            </p:extLst>
          </p:nvPr>
        </p:nvGraphicFramePr>
        <p:xfrm>
          <a:off x="771180" y="1795750"/>
          <a:ext cx="10811219" cy="4248000"/>
        </p:xfrm>
        <a:graphic>
          <a:graphicData uri="http://schemas.openxmlformats.org/drawingml/2006/chart">
            <c:chart xmlns:c="http://schemas.openxmlformats.org/drawingml/2006/chart" xmlns:r="http://schemas.openxmlformats.org/officeDocument/2006/relationships" r:id="rId2"/>
          </a:graphicData>
        </a:graphic>
      </p:graphicFrame>
      <p:sp>
        <p:nvSpPr>
          <p:cNvPr id="9" name="Rechteck 8"/>
          <p:cNvSpPr/>
          <p:nvPr/>
        </p:nvSpPr>
        <p:spPr>
          <a:xfrm>
            <a:off x="771180" y="1173762"/>
            <a:ext cx="11273928" cy="421654"/>
          </a:xfrm>
          <a:prstGeom prst="rect">
            <a:avLst/>
          </a:prstGeom>
        </p:spPr>
        <p:txBody>
          <a:bodyPr wrap="square">
            <a:spAutoFit/>
          </a:bodyPr>
          <a:lstStyle/>
          <a:p>
            <a:pPr>
              <a:defRPr sz="1862" b="0" i="0" u="none" strike="noStrike" kern="1200" spc="0" baseline="0">
                <a:solidFill>
                  <a:prstClr val="black">
                    <a:lumMod val="65000"/>
                    <a:lumOff val="35000"/>
                  </a:prstClr>
                </a:solidFill>
                <a:latin typeface="+mn-lt"/>
                <a:ea typeface="+mn-ea"/>
                <a:cs typeface="+mn-cs"/>
              </a:defRPr>
            </a:pPr>
            <a:r>
              <a:rPr lang="de-DE" sz="2140" b="1" dirty="0"/>
              <a:t>Zahl der </a:t>
            </a:r>
            <a:r>
              <a:rPr lang="de-DE" sz="2140" b="1" dirty="0" smtClean="0"/>
              <a:t>Vermittlungen von ukrainischen </a:t>
            </a:r>
            <a:r>
              <a:rPr lang="de-DE" sz="2140" b="1" dirty="0"/>
              <a:t>Geflüchteten im Kreis Coesfeld </a:t>
            </a:r>
            <a:r>
              <a:rPr lang="de-DE" sz="2140" b="1" dirty="0" smtClean="0"/>
              <a:t>seit dem 01.06.2022</a:t>
            </a:r>
            <a:endParaRPr lang="de-DE" sz="2140" b="1" dirty="0"/>
          </a:p>
        </p:txBody>
      </p:sp>
      <p:sp>
        <p:nvSpPr>
          <p:cNvPr id="10" name="Textfeld 9"/>
          <p:cNvSpPr txBox="1"/>
          <p:nvPr/>
        </p:nvSpPr>
        <p:spPr>
          <a:xfrm>
            <a:off x="484742" y="278278"/>
            <a:ext cx="11446525" cy="707886"/>
          </a:xfrm>
          <a:prstGeom prst="rect">
            <a:avLst/>
          </a:prstGeom>
          <a:noFill/>
        </p:spPr>
        <p:txBody>
          <a:bodyPr wrap="square" rtlCol="0">
            <a:spAutoFit/>
          </a:bodyPr>
          <a:lstStyle/>
          <a:p>
            <a:r>
              <a:rPr lang="de-DE" sz="2400" b="1" dirty="0" smtClean="0">
                <a:solidFill>
                  <a:schemeClr val="bg1"/>
                </a:solidFill>
              </a:rPr>
              <a:t>		</a:t>
            </a:r>
            <a:r>
              <a:rPr lang="de-DE" sz="2400" b="1" dirty="0">
                <a:solidFill>
                  <a:schemeClr val="bg1"/>
                </a:solidFill>
              </a:rPr>
              <a:t>	</a:t>
            </a:r>
            <a:r>
              <a:rPr lang="de-DE" sz="2800" b="1" dirty="0" smtClean="0">
                <a:solidFill>
                  <a:schemeClr val="bg1"/>
                </a:solidFill>
              </a:rPr>
              <a:t>Zahl der Vermittlungen der ukrainischen Geflüchteten</a:t>
            </a:r>
            <a:endParaRPr lang="de-DE" sz="1200" dirty="0" smtClean="0">
              <a:solidFill>
                <a:schemeClr val="bg1"/>
              </a:solidFill>
            </a:endParaRPr>
          </a:p>
          <a:p>
            <a:r>
              <a:rPr lang="de-DE" sz="1200" dirty="0">
                <a:solidFill>
                  <a:schemeClr val="bg1"/>
                </a:solidFill>
              </a:rPr>
              <a:t>Stand </a:t>
            </a:r>
            <a:r>
              <a:rPr lang="de-DE" sz="1200" dirty="0" smtClean="0">
                <a:solidFill>
                  <a:schemeClr val="bg1"/>
                </a:solidFill>
              </a:rPr>
              <a:t>14.11.2022</a:t>
            </a:r>
            <a:endParaRPr lang="de-DE" sz="1100" dirty="0">
              <a:solidFill>
                <a:schemeClr val="bg1"/>
              </a:solidFill>
            </a:endParaRPr>
          </a:p>
        </p:txBody>
      </p:sp>
      <p:sp>
        <p:nvSpPr>
          <p:cNvPr id="6" name="Textfeld 8"/>
          <p:cNvSpPr txBox="1"/>
          <p:nvPr/>
        </p:nvSpPr>
        <p:spPr>
          <a:xfrm>
            <a:off x="5397955" y="6043750"/>
            <a:ext cx="2978536" cy="400110"/>
          </a:xfrm>
          <a:prstGeom prst="rect">
            <a:avLst/>
          </a:prstGeom>
          <a:noFill/>
        </p:spPr>
        <p:txBody>
          <a:bodyPr wrap="square"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de-DE" sz="2000" b="1" dirty="0" smtClean="0">
                <a:solidFill>
                  <a:srgbClr val="595959"/>
                </a:solidFill>
              </a:rPr>
              <a:t>346 </a:t>
            </a:r>
            <a:r>
              <a:rPr lang="de-DE" sz="2000" b="1" dirty="0" smtClean="0">
                <a:solidFill>
                  <a:srgbClr val="595959"/>
                </a:solidFill>
              </a:rPr>
              <a:t>vermittelte Personen</a:t>
            </a:r>
            <a:endParaRPr lang="de-DE" sz="2000" b="1" dirty="0">
              <a:solidFill>
                <a:srgbClr val="595959"/>
              </a:solidFill>
            </a:endParaRPr>
          </a:p>
        </p:txBody>
      </p:sp>
    </p:spTree>
    <p:extLst>
      <p:ext uri="{BB962C8B-B14F-4D97-AF65-F5344CB8AC3E}">
        <p14:creationId xmlns:p14="http://schemas.microsoft.com/office/powerpoint/2010/main" val="241262334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Untertitel 6"/>
          <p:cNvSpPr>
            <a:spLocks noGrp="1"/>
          </p:cNvSpPr>
          <p:nvPr>
            <p:ph idx="1"/>
          </p:nvPr>
        </p:nvSpPr>
        <p:spPr>
          <a:xfrm>
            <a:off x="609600" y="1166019"/>
            <a:ext cx="10972800" cy="4525963"/>
          </a:xfrm>
        </p:spPr>
        <p:txBody>
          <a:bodyPr>
            <a:noAutofit/>
          </a:bodyPr>
          <a:lstStyle/>
          <a:p>
            <a:pPr marL="0" indent="0" algn="ctr">
              <a:buNone/>
            </a:pPr>
            <a:endParaRPr lang="de-DE" sz="6600" b="1" dirty="0" smtClean="0">
              <a:solidFill>
                <a:srgbClr val="002060"/>
              </a:solidFill>
            </a:endParaRPr>
          </a:p>
          <a:p>
            <a:pPr marL="0" indent="0" algn="ctr">
              <a:buNone/>
            </a:pPr>
            <a:r>
              <a:rPr lang="de-DE" sz="6000" b="1" dirty="0" smtClean="0">
                <a:solidFill>
                  <a:schemeClr val="tx1">
                    <a:lumMod val="75000"/>
                    <a:lumOff val="25000"/>
                  </a:schemeClr>
                </a:solidFill>
              </a:rPr>
              <a:t>Vielen </a:t>
            </a:r>
            <a:r>
              <a:rPr lang="de-DE" sz="6000" b="1" dirty="0">
                <a:solidFill>
                  <a:schemeClr val="tx1">
                    <a:lumMod val="75000"/>
                    <a:lumOff val="25000"/>
                  </a:schemeClr>
                </a:solidFill>
              </a:rPr>
              <a:t>Dank</a:t>
            </a:r>
            <a:br>
              <a:rPr lang="de-DE" sz="6000" b="1" dirty="0">
                <a:solidFill>
                  <a:schemeClr val="tx1">
                    <a:lumMod val="75000"/>
                    <a:lumOff val="25000"/>
                  </a:schemeClr>
                </a:solidFill>
              </a:rPr>
            </a:br>
            <a:r>
              <a:rPr lang="de-DE" sz="6000" b="1" dirty="0">
                <a:solidFill>
                  <a:schemeClr val="tx1">
                    <a:lumMod val="75000"/>
                    <a:lumOff val="25000"/>
                  </a:schemeClr>
                </a:solidFill>
              </a:rPr>
              <a:t>für Ihre </a:t>
            </a:r>
            <a:r>
              <a:rPr lang="de-DE" sz="6000" b="1" dirty="0" smtClean="0">
                <a:solidFill>
                  <a:schemeClr val="tx1">
                    <a:lumMod val="75000"/>
                    <a:lumOff val="25000"/>
                  </a:schemeClr>
                </a:solidFill>
              </a:rPr>
              <a:t>Aufmerksamkeit!</a:t>
            </a:r>
            <a:endParaRPr lang="de-DE" sz="6600" b="1" dirty="0">
              <a:solidFill>
                <a:schemeClr val="tx1">
                  <a:lumMod val="75000"/>
                  <a:lumOff val="25000"/>
                </a:schemeClr>
              </a:solidFill>
            </a:endParaRPr>
          </a:p>
        </p:txBody>
      </p:sp>
      <p:sp>
        <p:nvSpPr>
          <p:cNvPr id="4" name="Foliennummernplatzhalter 3"/>
          <p:cNvSpPr>
            <a:spLocks noGrp="1"/>
          </p:cNvSpPr>
          <p:nvPr>
            <p:ph type="sldNum" sz="quarter" idx="11"/>
          </p:nvPr>
        </p:nvSpPr>
        <p:spPr/>
        <p:txBody>
          <a:bodyPr/>
          <a:lstStyle/>
          <a:p>
            <a:fld id="{1B3FEDAE-B31B-4587-8729-B09E5E178275}" type="slidenum">
              <a:rPr lang="de-DE" smtClean="0"/>
              <a:t>26</a:t>
            </a:fld>
            <a:endParaRPr lang="de-DE"/>
          </a:p>
        </p:txBody>
      </p:sp>
      <p:sp>
        <p:nvSpPr>
          <p:cNvPr id="2" name="Titel 1"/>
          <p:cNvSpPr>
            <a:spLocks noGrp="1"/>
          </p:cNvSpPr>
          <p:nvPr>
            <p:ph type="title"/>
          </p:nvPr>
        </p:nvSpPr>
        <p:spPr/>
        <p:txBody>
          <a:bodyPr/>
          <a:lstStyle/>
          <a:p>
            <a:endParaRPr lang="de-DE"/>
          </a:p>
        </p:txBody>
      </p:sp>
    </p:spTree>
    <p:extLst>
      <p:ext uri="{BB962C8B-B14F-4D97-AF65-F5344CB8AC3E}">
        <p14:creationId xmlns:p14="http://schemas.microsoft.com/office/powerpoint/2010/main" val="9062925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PowerPoint-Vorlage-KR_COE-blau">
  <a:themeElements>
    <a:clrScheme name="Jobcenter_PPT">
      <a:dk1>
        <a:sysClr val="windowText" lastClr="000000"/>
      </a:dk1>
      <a:lt1>
        <a:sysClr val="window" lastClr="FFFFFF"/>
      </a:lt1>
      <a:dk2>
        <a:srgbClr val="323232"/>
      </a:dk2>
      <a:lt2>
        <a:srgbClr val="E3DED1"/>
      </a:lt2>
      <a:accent1>
        <a:srgbClr val="1B587C"/>
      </a:accent1>
      <a:accent2>
        <a:srgbClr val="9F2936"/>
      </a:accent2>
      <a:accent3>
        <a:srgbClr val="4E8542"/>
      </a:accent3>
      <a:accent4>
        <a:srgbClr val="F07F09"/>
      </a:accent4>
      <a:accent5>
        <a:srgbClr val="604878"/>
      </a:accent5>
      <a:accent6>
        <a:srgbClr val="00B0F0"/>
      </a:accent6>
      <a:hlink>
        <a:srgbClr val="6B9F25"/>
      </a:hlink>
      <a:folHlink>
        <a:srgbClr val="B26B02"/>
      </a:folHlink>
    </a:clrScheme>
    <a:fontScheme name="Benutzerdefiniert 1">
      <a:majorFont>
        <a:latin typeface="Calibri"/>
        <a:ea typeface=""/>
        <a:cs typeface=""/>
      </a:majorFont>
      <a:minorFont>
        <a:latin typeface="Calibri"/>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PT_Ausschuss_ab 01.09.2021" id="{E02A10BB-1595-416A-BDE3-6C5CA1A59466}" vid="{A91B659B-8CC5-41AA-B708-9D67DC033DB0}"/>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788</Words>
  <Application>Microsoft Office PowerPoint</Application>
  <PresentationFormat>Breitbild</PresentationFormat>
  <Paragraphs>163</Paragraphs>
  <Slides>26</Slides>
  <Notes>3</Notes>
  <HiddenSlides>0</HiddenSlides>
  <MMClips>0</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26</vt:i4>
      </vt:variant>
    </vt:vector>
  </HeadingPairs>
  <TitlesOfParts>
    <vt:vector size="29" baseType="lpstr">
      <vt:lpstr>Arial</vt:lpstr>
      <vt:lpstr>Calibri</vt:lpstr>
      <vt:lpstr>PowerPoint-Vorlage-KR_COE-blau</vt:lpstr>
      <vt:lpstr>Betreuung geflüchteter Menschen im Kreis Coesfeld</vt:lpstr>
      <vt:lpstr>Inhaltsverzeichnis</vt:lpstr>
      <vt:lpstr>Betreuung geflüchteter Menschen im AsylbLG und SGB II</vt:lpstr>
      <vt:lpstr>Themengruppe Asyl</vt:lpstr>
      <vt:lpstr>Themengruppe Asyl</vt:lpstr>
      <vt:lpstr>Themengruppe Flüchtlinge im SGB II</vt:lpstr>
      <vt:lpstr>Themengruppe Flüchtlinge im SGB II</vt:lpstr>
      <vt:lpstr>Themengruppe Flüchtlinge im SGB II</vt:lpstr>
      <vt:lpstr>Themengruppe Flüchtlinge im SGB II</vt:lpstr>
      <vt:lpstr>Themengruppe Flüchtlinge im SGB II</vt:lpstr>
      <vt:lpstr>Themengruppe Flüchtlinge im SGB II</vt:lpstr>
      <vt:lpstr>Themengruppe Flüchtlinge im SGB II</vt:lpstr>
      <vt:lpstr>Themengruppe Flüchtlinge im SGB II</vt:lpstr>
      <vt:lpstr>Betreuung ukrainischer Flüchtlinge in den Rechtskreisen AsylbLG, SGB II und SGB XII</vt:lpstr>
      <vt:lpstr>       </vt:lpstr>
      <vt:lpstr>PowerPoint-Präsentation</vt:lpstr>
      <vt:lpstr>PowerPoint-Präsentation</vt:lpstr>
      <vt:lpstr>PowerPoint-Präsentation</vt:lpstr>
      <vt:lpstr>     </vt:lpstr>
      <vt:lpstr>PowerPoint-Präsentation</vt:lpstr>
      <vt:lpstr>PowerPoint-Präsentation</vt:lpstr>
      <vt:lpstr>     </vt:lpstr>
      <vt:lpstr>PowerPoint-Präsentation</vt:lpstr>
      <vt:lpstr>PowerPoint-Präsentation</vt:lpstr>
      <vt:lpstr>PowerPoint-Präsentation</vt:lpstr>
      <vt:lpstr>PowerPoint-Präsentation</vt:lpstr>
    </vt:vector>
  </TitlesOfParts>
  <Company>Kreis Coesfeld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Betreuung geflüchteter Menschen im Kreis Coesfeld</dc:title>
  <dc:creator>Fehmer, Nicole</dc:creator>
  <cp:lastModifiedBy>Fehmer, Nicole</cp:lastModifiedBy>
  <cp:revision>16</cp:revision>
  <dcterms:created xsi:type="dcterms:W3CDTF">2022-11-11T08:21:33Z</dcterms:created>
  <dcterms:modified xsi:type="dcterms:W3CDTF">2022-11-14T15:12:34Z</dcterms:modified>
</cp:coreProperties>
</file>