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1" r:id="rId3"/>
    <p:sldId id="272" r:id="rId4"/>
    <p:sldId id="273" r:id="rId5"/>
    <p:sldId id="275" r:id="rId6"/>
    <p:sldId id="278" r:id="rId7"/>
    <p:sldId id="276" r:id="rId8"/>
    <p:sldId id="279" r:id="rId9"/>
    <p:sldId id="277" r:id="rId10"/>
    <p:sldId id="265" r:id="rId11"/>
    <p:sldId id="274" r:id="rId12"/>
  </p:sldIdLst>
  <p:sldSz cx="12192000" cy="6858000"/>
  <p:notesSz cx="6858000" cy="9144000"/>
  <p:defaultTextStyle>
    <a:defPPr>
      <a:defRPr lang="de-DE"/>
    </a:defPPr>
    <a:lvl1pPr algn="l" rtl="0" eaLnBrk="0" fontAlgn="base" hangingPunct="0">
      <a:spcBef>
        <a:spcPct val="0"/>
      </a:spcBef>
      <a:spcAft>
        <a:spcPct val="0"/>
      </a:spcAft>
      <a:defRPr kern="1200">
        <a:solidFill>
          <a:schemeClr val="tx1"/>
        </a:solidFill>
        <a:latin typeface="Aptos" pitchFamily="34" charset="0"/>
        <a:ea typeface="+mn-ea"/>
        <a:cs typeface="+mn-cs"/>
      </a:defRPr>
    </a:lvl1pPr>
    <a:lvl2pPr marL="457200" algn="l" rtl="0" eaLnBrk="0" fontAlgn="base" hangingPunct="0">
      <a:spcBef>
        <a:spcPct val="0"/>
      </a:spcBef>
      <a:spcAft>
        <a:spcPct val="0"/>
      </a:spcAft>
      <a:defRPr kern="1200">
        <a:solidFill>
          <a:schemeClr val="tx1"/>
        </a:solidFill>
        <a:latin typeface="Aptos" pitchFamily="34" charset="0"/>
        <a:ea typeface="+mn-ea"/>
        <a:cs typeface="+mn-cs"/>
      </a:defRPr>
    </a:lvl2pPr>
    <a:lvl3pPr marL="914400" algn="l" rtl="0" eaLnBrk="0" fontAlgn="base" hangingPunct="0">
      <a:spcBef>
        <a:spcPct val="0"/>
      </a:spcBef>
      <a:spcAft>
        <a:spcPct val="0"/>
      </a:spcAft>
      <a:defRPr kern="1200">
        <a:solidFill>
          <a:schemeClr val="tx1"/>
        </a:solidFill>
        <a:latin typeface="Aptos" pitchFamily="34" charset="0"/>
        <a:ea typeface="+mn-ea"/>
        <a:cs typeface="+mn-cs"/>
      </a:defRPr>
    </a:lvl3pPr>
    <a:lvl4pPr marL="1371600" algn="l" rtl="0" eaLnBrk="0" fontAlgn="base" hangingPunct="0">
      <a:spcBef>
        <a:spcPct val="0"/>
      </a:spcBef>
      <a:spcAft>
        <a:spcPct val="0"/>
      </a:spcAft>
      <a:defRPr kern="1200">
        <a:solidFill>
          <a:schemeClr val="tx1"/>
        </a:solidFill>
        <a:latin typeface="Aptos" pitchFamily="34" charset="0"/>
        <a:ea typeface="+mn-ea"/>
        <a:cs typeface="+mn-cs"/>
      </a:defRPr>
    </a:lvl4pPr>
    <a:lvl5pPr marL="1828800" algn="l" rtl="0" eaLnBrk="0" fontAlgn="base" hangingPunct="0">
      <a:spcBef>
        <a:spcPct val="0"/>
      </a:spcBef>
      <a:spcAft>
        <a:spcPct val="0"/>
      </a:spcAft>
      <a:defRPr kern="1200">
        <a:solidFill>
          <a:schemeClr val="tx1"/>
        </a:solidFill>
        <a:latin typeface="Aptos" pitchFamily="34" charset="0"/>
        <a:ea typeface="+mn-ea"/>
        <a:cs typeface="+mn-cs"/>
      </a:defRPr>
    </a:lvl5pPr>
    <a:lvl6pPr marL="2286000" algn="l" defTabSz="914400" rtl="0" eaLnBrk="1" latinLnBrk="0" hangingPunct="1">
      <a:defRPr kern="1200">
        <a:solidFill>
          <a:schemeClr val="tx1"/>
        </a:solidFill>
        <a:latin typeface="Aptos" pitchFamily="34" charset="0"/>
        <a:ea typeface="+mn-ea"/>
        <a:cs typeface="+mn-cs"/>
      </a:defRPr>
    </a:lvl6pPr>
    <a:lvl7pPr marL="2743200" algn="l" defTabSz="914400" rtl="0" eaLnBrk="1" latinLnBrk="0" hangingPunct="1">
      <a:defRPr kern="1200">
        <a:solidFill>
          <a:schemeClr val="tx1"/>
        </a:solidFill>
        <a:latin typeface="Aptos" pitchFamily="34" charset="0"/>
        <a:ea typeface="+mn-ea"/>
        <a:cs typeface="+mn-cs"/>
      </a:defRPr>
    </a:lvl7pPr>
    <a:lvl8pPr marL="3200400" algn="l" defTabSz="914400" rtl="0" eaLnBrk="1" latinLnBrk="0" hangingPunct="1">
      <a:defRPr kern="1200">
        <a:solidFill>
          <a:schemeClr val="tx1"/>
        </a:solidFill>
        <a:latin typeface="Aptos" pitchFamily="34" charset="0"/>
        <a:ea typeface="+mn-ea"/>
        <a:cs typeface="+mn-cs"/>
      </a:defRPr>
    </a:lvl8pPr>
    <a:lvl9pPr marL="3657600" algn="l" defTabSz="914400" rtl="0" eaLnBrk="1" latinLnBrk="0" hangingPunct="1">
      <a:defRPr kern="1200">
        <a:solidFill>
          <a:schemeClr val="tx1"/>
        </a:solidFill>
        <a:latin typeface="Aptos"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62" d="100"/>
          <a:sy n="62" d="100"/>
        </p:scale>
        <p:origin x="10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pic>
        <p:nvPicPr>
          <p:cNvPr id="4" name="Grafik 6" descr="Ein Bild, das Text, Schrift, Logo, Grafiken enthält.&#10;&#10;KI-generierte Inhalte können fehlerhaft sein.">
            <a:extLst>
              <a:ext uri="{FF2B5EF4-FFF2-40B4-BE49-F238E27FC236}">
                <a16:creationId xmlns:a16="http://schemas.microsoft.com/office/drawing/2014/main" id="{A7EC04C2-951C-4068-A13C-B665570A3961}"/>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500938" y="325438"/>
            <a:ext cx="4470400" cy="101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p>
        </p:txBody>
      </p:sp>
      <p:sp>
        <p:nvSpPr>
          <p:cNvPr id="3" name="Untertitel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p>
        </p:txBody>
      </p:sp>
      <p:sp>
        <p:nvSpPr>
          <p:cNvPr id="5" name="Datumsplatzhalter 3">
            <a:extLst>
              <a:ext uri="{FF2B5EF4-FFF2-40B4-BE49-F238E27FC236}">
                <a16:creationId xmlns:a16="http://schemas.microsoft.com/office/drawing/2014/main" id="{93053A6C-DD62-46AA-85CE-65C4E37271DF}"/>
              </a:ext>
            </a:extLst>
          </p:cNvPr>
          <p:cNvSpPr>
            <a:spLocks noGrp="1"/>
          </p:cNvSpPr>
          <p:nvPr>
            <p:ph type="dt" sz="half" idx="10"/>
          </p:nvPr>
        </p:nvSpPr>
        <p:spPr/>
        <p:txBody>
          <a:bodyPr/>
          <a:lstStyle>
            <a:lvl1pPr>
              <a:defRPr/>
            </a:lvl1pPr>
          </a:lstStyle>
          <a:p>
            <a:pPr>
              <a:defRPr/>
            </a:pPr>
            <a:r>
              <a:rPr lang="de-DE" dirty="0"/>
              <a:t>27.01.2025</a:t>
            </a:r>
          </a:p>
        </p:txBody>
      </p:sp>
      <p:sp>
        <p:nvSpPr>
          <p:cNvPr id="6" name="Fußzeilenplatzhalter 4">
            <a:extLst>
              <a:ext uri="{FF2B5EF4-FFF2-40B4-BE49-F238E27FC236}">
                <a16:creationId xmlns:a16="http://schemas.microsoft.com/office/drawing/2014/main" id="{3ECCEEDA-AB0E-4094-B34D-E0335FB57A56}"/>
              </a:ext>
            </a:extLst>
          </p:cNvPr>
          <p:cNvSpPr>
            <a:spLocks noGrp="1"/>
          </p:cNvSpPr>
          <p:nvPr>
            <p:ph type="ftr" sz="quarter" idx="11"/>
          </p:nvPr>
        </p:nvSpPr>
        <p:spPr/>
        <p:txBody>
          <a:bodyPr/>
          <a:lstStyle>
            <a:lvl1pPr>
              <a:defRPr/>
            </a:lvl1pPr>
          </a:lstStyle>
          <a:p>
            <a:pPr>
              <a:defRPr/>
            </a:pPr>
            <a:r>
              <a:rPr lang="de-DE" dirty="0"/>
              <a:t>Kreissportbund Coesfeld</a:t>
            </a:r>
          </a:p>
        </p:txBody>
      </p:sp>
      <p:sp>
        <p:nvSpPr>
          <p:cNvPr id="7" name="Foliennummernplatzhalter 5">
            <a:extLst>
              <a:ext uri="{FF2B5EF4-FFF2-40B4-BE49-F238E27FC236}">
                <a16:creationId xmlns:a16="http://schemas.microsoft.com/office/drawing/2014/main" id="{05524546-4B76-4E33-8F04-C77A1C486167}"/>
              </a:ext>
            </a:extLst>
          </p:cNvPr>
          <p:cNvSpPr>
            <a:spLocks noGrp="1"/>
          </p:cNvSpPr>
          <p:nvPr>
            <p:ph type="sldNum" sz="quarter" idx="12"/>
          </p:nvPr>
        </p:nvSpPr>
        <p:spPr/>
        <p:txBody>
          <a:bodyPr/>
          <a:lstStyle>
            <a:lvl1pPr>
              <a:defRPr/>
            </a:lvl1pPr>
          </a:lstStyle>
          <a:p>
            <a:pPr>
              <a:defRPr/>
            </a:pPr>
            <a:fld id="{9E510C32-4034-42A4-92A8-351EA26EF9A3}" type="slidenum">
              <a:rPr lang="de-DE"/>
              <a:pPr>
                <a:defRPr/>
              </a:pPr>
              <a:t>‹Nr.›</a:t>
            </a:fld>
            <a:endParaRPr lang="de-DE" dirty="0"/>
          </a:p>
        </p:txBody>
      </p:sp>
    </p:spTree>
    <p:extLst>
      <p:ext uri="{BB962C8B-B14F-4D97-AF65-F5344CB8AC3E}">
        <p14:creationId xmlns:p14="http://schemas.microsoft.com/office/powerpoint/2010/main" val="11644818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pic>
        <p:nvPicPr>
          <p:cNvPr id="4" name="Grafik 6" descr="Ein Bild, das Text, Schrift, Logo, Grafiken enthält.&#10;&#10;KI-generierte Inhalte können fehlerhaft sein.">
            <a:extLst>
              <a:ext uri="{FF2B5EF4-FFF2-40B4-BE49-F238E27FC236}">
                <a16:creationId xmlns:a16="http://schemas.microsoft.com/office/drawing/2014/main" id="{F9588EC3-ADFB-4526-86B3-8E467458BF6A}"/>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500938" y="325438"/>
            <a:ext cx="4470400" cy="101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p:cNvSpPr>
            <a:spLocks noGrp="1"/>
          </p:cNvSpPr>
          <p:nvPr>
            <p:ph type="title"/>
          </p:nvPr>
        </p:nvSpPr>
        <p:spPr/>
        <p:txBody>
          <a:bodyPr/>
          <a:lstStyle/>
          <a:p>
            <a:r>
              <a:rPr lang="de-DE"/>
              <a:t>Mastertitelformat bearbeiten</a:t>
            </a:r>
          </a:p>
        </p:txBody>
      </p:sp>
      <p:sp>
        <p:nvSpPr>
          <p:cNvPr id="3" name="Inhaltsplatzhalter 2"/>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Datumsplatzhalter 3">
            <a:extLst>
              <a:ext uri="{FF2B5EF4-FFF2-40B4-BE49-F238E27FC236}">
                <a16:creationId xmlns:a16="http://schemas.microsoft.com/office/drawing/2014/main" id="{A1F43BC0-37DD-4945-8160-C4717780DB9F}"/>
              </a:ext>
            </a:extLst>
          </p:cNvPr>
          <p:cNvSpPr>
            <a:spLocks noGrp="1"/>
          </p:cNvSpPr>
          <p:nvPr>
            <p:ph type="dt" sz="half" idx="10"/>
          </p:nvPr>
        </p:nvSpPr>
        <p:spPr/>
        <p:txBody>
          <a:bodyPr/>
          <a:lstStyle>
            <a:lvl1pPr>
              <a:defRPr/>
            </a:lvl1pPr>
          </a:lstStyle>
          <a:p>
            <a:pPr>
              <a:defRPr/>
            </a:pPr>
            <a:fld id="{DF6B86E8-7E82-4E24-97C8-26DA68F7C0E3}" type="datetimeFigureOut">
              <a:rPr lang="de-DE"/>
              <a:pPr>
                <a:defRPr/>
              </a:pPr>
              <a:t>02.06.2025</a:t>
            </a:fld>
            <a:endParaRPr lang="de-DE" dirty="0"/>
          </a:p>
        </p:txBody>
      </p:sp>
      <p:sp>
        <p:nvSpPr>
          <p:cNvPr id="6" name="Fußzeilenplatzhalter 4">
            <a:extLst>
              <a:ext uri="{FF2B5EF4-FFF2-40B4-BE49-F238E27FC236}">
                <a16:creationId xmlns:a16="http://schemas.microsoft.com/office/drawing/2014/main" id="{6262F82F-22F9-4916-9066-12EF2E90A71A}"/>
              </a:ext>
            </a:extLst>
          </p:cNvPr>
          <p:cNvSpPr>
            <a:spLocks noGrp="1"/>
          </p:cNvSpPr>
          <p:nvPr>
            <p:ph type="ftr" sz="quarter" idx="11"/>
          </p:nvPr>
        </p:nvSpPr>
        <p:spPr/>
        <p:txBody>
          <a:bodyPr/>
          <a:lstStyle>
            <a:lvl1pPr>
              <a:defRPr/>
            </a:lvl1pPr>
          </a:lstStyle>
          <a:p>
            <a:pPr>
              <a:defRPr/>
            </a:pPr>
            <a:endParaRPr lang="de-DE" dirty="0"/>
          </a:p>
        </p:txBody>
      </p:sp>
      <p:sp>
        <p:nvSpPr>
          <p:cNvPr id="7" name="Foliennummernplatzhalter 5">
            <a:extLst>
              <a:ext uri="{FF2B5EF4-FFF2-40B4-BE49-F238E27FC236}">
                <a16:creationId xmlns:a16="http://schemas.microsoft.com/office/drawing/2014/main" id="{67FDC309-4C79-4740-86D5-DA0F4816049C}"/>
              </a:ext>
            </a:extLst>
          </p:cNvPr>
          <p:cNvSpPr>
            <a:spLocks noGrp="1"/>
          </p:cNvSpPr>
          <p:nvPr>
            <p:ph type="sldNum" sz="quarter" idx="12"/>
          </p:nvPr>
        </p:nvSpPr>
        <p:spPr/>
        <p:txBody>
          <a:bodyPr/>
          <a:lstStyle>
            <a:lvl1pPr>
              <a:defRPr/>
            </a:lvl1pPr>
          </a:lstStyle>
          <a:p>
            <a:pPr>
              <a:defRPr/>
            </a:pPr>
            <a:fld id="{ED5F9A43-7AA9-46E6-99E9-0213AB6E1855}" type="slidenum">
              <a:rPr lang="de-DE"/>
              <a:pPr>
                <a:defRPr/>
              </a:pPr>
              <a:t>‹Nr.›</a:t>
            </a:fld>
            <a:endParaRPr lang="de-DE" dirty="0"/>
          </a:p>
        </p:txBody>
      </p:sp>
    </p:spTree>
    <p:extLst>
      <p:ext uri="{BB962C8B-B14F-4D97-AF65-F5344CB8AC3E}">
        <p14:creationId xmlns:p14="http://schemas.microsoft.com/office/powerpoint/2010/main" val="11366966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pic>
        <p:nvPicPr>
          <p:cNvPr id="4" name="Grafik 6" descr="Ein Bild, das Text, Schrift, Logo, Grafiken enthält.&#10;&#10;KI-generierte Inhalte können fehlerhaft sein.">
            <a:extLst>
              <a:ext uri="{FF2B5EF4-FFF2-40B4-BE49-F238E27FC236}">
                <a16:creationId xmlns:a16="http://schemas.microsoft.com/office/drawing/2014/main" id="{2A2B632B-102D-4079-B129-CF5843BB5F38}"/>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500938" y="325438"/>
            <a:ext cx="4470400" cy="101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p:cNvSpPr>
            <a:spLocks noGrp="1"/>
          </p:cNvSpPr>
          <p:nvPr>
            <p:ph type="title"/>
          </p:nvPr>
        </p:nvSpPr>
        <p:spPr>
          <a:xfrm>
            <a:off x="831850" y="1709738"/>
            <a:ext cx="10515600" cy="2852737"/>
          </a:xfrm>
        </p:spPr>
        <p:txBody>
          <a:bodyPr anchor="b"/>
          <a:lstStyle>
            <a:lvl1pPr>
              <a:defRPr sz="6000"/>
            </a:lvl1pPr>
          </a:lstStyle>
          <a:p>
            <a:r>
              <a:rPr lang="de-DE"/>
              <a:t>Mastertitelformat bearbeiten</a:t>
            </a:r>
          </a:p>
        </p:txBody>
      </p:sp>
      <p:sp>
        <p:nvSpPr>
          <p:cNvPr id="3" name="Textplatzhalt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de-DE"/>
              <a:t>Mastertextformat bearbeiten</a:t>
            </a:r>
          </a:p>
        </p:txBody>
      </p:sp>
      <p:sp>
        <p:nvSpPr>
          <p:cNvPr id="5" name="Datumsplatzhalter 3">
            <a:extLst>
              <a:ext uri="{FF2B5EF4-FFF2-40B4-BE49-F238E27FC236}">
                <a16:creationId xmlns:a16="http://schemas.microsoft.com/office/drawing/2014/main" id="{4773C5E9-876E-43E7-9BAC-25564FFD3F70}"/>
              </a:ext>
            </a:extLst>
          </p:cNvPr>
          <p:cNvSpPr>
            <a:spLocks noGrp="1"/>
          </p:cNvSpPr>
          <p:nvPr>
            <p:ph type="dt" sz="half" idx="10"/>
          </p:nvPr>
        </p:nvSpPr>
        <p:spPr/>
        <p:txBody>
          <a:bodyPr/>
          <a:lstStyle>
            <a:lvl1pPr>
              <a:defRPr/>
            </a:lvl1pPr>
          </a:lstStyle>
          <a:p>
            <a:pPr>
              <a:defRPr/>
            </a:pPr>
            <a:fld id="{6BC4771D-5653-4134-9243-086366F7FC14}" type="datetimeFigureOut">
              <a:rPr lang="de-DE"/>
              <a:pPr>
                <a:defRPr/>
              </a:pPr>
              <a:t>02.06.2025</a:t>
            </a:fld>
            <a:endParaRPr lang="de-DE" dirty="0"/>
          </a:p>
        </p:txBody>
      </p:sp>
      <p:sp>
        <p:nvSpPr>
          <p:cNvPr id="6" name="Fußzeilenplatzhalter 4">
            <a:extLst>
              <a:ext uri="{FF2B5EF4-FFF2-40B4-BE49-F238E27FC236}">
                <a16:creationId xmlns:a16="http://schemas.microsoft.com/office/drawing/2014/main" id="{A64FD049-59E9-46C2-B065-7D8E67BF1C52}"/>
              </a:ext>
            </a:extLst>
          </p:cNvPr>
          <p:cNvSpPr>
            <a:spLocks noGrp="1"/>
          </p:cNvSpPr>
          <p:nvPr>
            <p:ph type="ftr" sz="quarter" idx="11"/>
          </p:nvPr>
        </p:nvSpPr>
        <p:spPr/>
        <p:txBody>
          <a:bodyPr/>
          <a:lstStyle>
            <a:lvl1pPr>
              <a:defRPr/>
            </a:lvl1pPr>
          </a:lstStyle>
          <a:p>
            <a:pPr>
              <a:defRPr/>
            </a:pPr>
            <a:endParaRPr lang="de-DE" dirty="0"/>
          </a:p>
        </p:txBody>
      </p:sp>
      <p:sp>
        <p:nvSpPr>
          <p:cNvPr id="7" name="Foliennummernplatzhalter 5">
            <a:extLst>
              <a:ext uri="{FF2B5EF4-FFF2-40B4-BE49-F238E27FC236}">
                <a16:creationId xmlns:a16="http://schemas.microsoft.com/office/drawing/2014/main" id="{4D68844B-2FC3-4DAA-B3F0-2DCB4EAF72C7}"/>
              </a:ext>
            </a:extLst>
          </p:cNvPr>
          <p:cNvSpPr>
            <a:spLocks noGrp="1"/>
          </p:cNvSpPr>
          <p:nvPr>
            <p:ph type="sldNum" sz="quarter" idx="12"/>
          </p:nvPr>
        </p:nvSpPr>
        <p:spPr/>
        <p:txBody>
          <a:bodyPr/>
          <a:lstStyle>
            <a:lvl1pPr>
              <a:defRPr/>
            </a:lvl1pPr>
          </a:lstStyle>
          <a:p>
            <a:pPr>
              <a:defRPr/>
            </a:pPr>
            <a:fld id="{9B75A6AE-C8A8-46B1-84E3-CF4D4C871CED}" type="slidenum">
              <a:rPr lang="de-DE"/>
              <a:pPr>
                <a:defRPr/>
              </a:pPr>
              <a:t>‹Nr.›</a:t>
            </a:fld>
            <a:endParaRPr lang="de-DE" dirty="0"/>
          </a:p>
        </p:txBody>
      </p:sp>
    </p:spTree>
    <p:extLst>
      <p:ext uri="{BB962C8B-B14F-4D97-AF65-F5344CB8AC3E}">
        <p14:creationId xmlns:p14="http://schemas.microsoft.com/office/powerpoint/2010/main" val="17898482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Mastertitelformat bearbeiten</a:t>
            </a:r>
          </a:p>
        </p:txBody>
      </p:sp>
      <p:sp>
        <p:nvSpPr>
          <p:cNvPr id="3" name="Inhaltsplatzhalter 2"/>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Datumsplatzhalter 3">
            <a:extLst>
              <a:ext uri="{FF2B5EF4-FFF2-40B4-BE49-F238E27FC236}">
                <a16:creationId xmlns:a16="http://schemas.microsoft.com/office/drawing/2014/main" id="{84A6FDAE-5CAA-4E7A-A505-C31804792FF9}"/>
              </a:ext>
            </a:extLst>
          </p:cNvPr>
          <p:cNvSpPr>
            <a:spLocks noGrp="1"/>
          </p:cNvSpPr>
          <p:nvPr>
            <p:ph type="dt" sz="half" idx="10"/>
          </p:nvPr>
        </p:nvSpPr>
        <p:spPr/>
        <p:txBody>
          <a:bodyPr/>
          <a:lstStyle>
            <a:lvl1pPr>
              <a:defRPr/>
            </a:lvl1pPr>
          </a:lstStyle>
          <a:p>
            <a:pPr>
              <a:defRPr/>
            </a:pPr>
            <a:fld id="{4D531E92-8DC0-494C-8146-E29A96BD79F8}" type="datetimeFigureOut">
              <a:rPr lang="de-DE"/>
              <a:pPr>
                <a:defRPr/>
              </a:pPr>
              <a:t>02.06.2025</a:t>
            </a:fld>
            <a:endParaRPr lang="de-DE" dirty="0"/>
          </a:p>
        </p:txBody>
      </p:sp>
      <p:sp>
        <p:nvSpPr>
          <p:cNvPr id="6" name="Fußzeilenplatzhalter 4">
            <a:extLst>
              <a:ext uri="{FF2B5EF4-FFF2-40B4-BE49-F238E27FC236}">
                <a16:creationId xmlns:a16="http://schemas.microsoft.com/office/drawing/2014/main" id="{26108A14-2BCC-4998-8CC7-E194AAAB4DCC}"/>
              </a:ext>
            </a:extLst>
          </p:cNvPr>
          <p:cNvSpPr>
            <a:spLocks noGrp="1"/>
          </p:cNvSpPr>
          <p:nvPr>
            <p:ph type="ftr" sz="quarter" idx="11"/>
          </p:nvPr>
        </p:nvSpPr>
        <p:spPr/>
        <p:txBody>
          <a:bodyPr/>
          <a:lstStyle>
            <a:lvl1pPr>
              <a:defRPr/>
            </a:lvl1pPr>
          </a:lstStyle>
          <a:p>
            <a:pPr>
              <a:defRPr/>
            </a:pPr>
            <a:endParaRPr lang="de-DE" dirty="0"/>
          </a:p>
        </p:txBody>
      </p:sp>
      <p:sp>
        <p:nvSpPr>
          <p:cNvPr id="7" name="Foliennummernplatzhalter 5">
            <a:extLst>
              <a:ext uri="{FF2B5EF4-FFF2-40B4-BE49-F238E27FC236}">
                <a16:creationId xmlns:a16="http://schemas.microsoft.com/office/drawing/2014/main" id="{C02EDB34-92CB-4A22-8741-BA35022CD0B5}"/>
              </a:ext>
            </a:extLst>
          </p:cNvPr>
          <p:cNvSpPr>
            <a:spLocks noGrp="1"/>
          </p:cNvSpPr>
          <p:nvPr>
            <p:ph type="sldNum" sz="quarter" idx="12"/>
          </p:nvPr>
        </p:nvSpPr>
        <p:spPr/>
        <p:txBody>
          <a:bodyPr/>
          <a:lstStyle>
            <a:lvl1pPr>
              <a:defRPr/>
            </a:lvl1pPr>
          </a:lstStyle>
          <a:p>
            <a:pPr>
              <a:defRPr/>
            </a:pPr>
            <a:fld id="{719FD6BA-1B06-44E6-914E-8E74FF58858B}" type="slidenum">
              <a:rPr lang="de-DE"/>
              <a:pPr>
                <a:defRPr/>
              </a:pPr>
              <a:t>‹Nr.›</a:t>
            </a:fld>
            <a:endParaRPr lang="de-DE" dirty="0"/>
          </a:p>
        </p:txBody>
      </p:sp>
    </p:spTree>
    <p:extLst>
      <p:ext uri="{BB962C8B-B14F-4D97-AF65-F5344CB8AC3E}">
        <p14:creationId xmlns:p14="http://schemas.microsoft.com/office/powerpoint/2010/main" val="3562495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839788" y="365125"/>
            <a:ext cx="10515600" cy="1325563"/>
          </a:xfrm>
        </p:spPr>
        <p:txBody>
          <a:bodyPr/>
          <a:lstStyle/>
          <a:p>
            <a:r>
              <a:rPr lang="de-DE"/>
              <a:t>Mastertitelformat bearbeiten</a:t>
            </a:r>
          </a:p>
        </p:txBody>
      </p:sp>
      <p:sp>
        <p:nvSpPr>
          <p:cNvPr id="3" name="Textplatzhalt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7" name="Datumsplatzhalter 3">
            <a:extLst>
              <a:ext uri="{FF2B5EF4-FFF2-40B4-BE49-F238E27FC236}">
                <a16:creationId xmlns:a16="http://schemas.microsoft.com/office/drawing/2014/main" id="{D89EDDA7-527A-405D-BDA8-F1967F7E6EB3}"/>
              </a:ext>
            </a:extLst>
          </p:cNvPr>
          <p:cNvSpPr>
            <a:spLocks noGrp="1"/>
          </p:cNvSpPr>
          <p:nvPr>
            <p:ph type="dt" sz="half" idx="10"/>
          </p:nvPr>
        </p:nvSpPr>
        <p:spPr/>
        <p:txBody>
          <a:bodyPr/>
          <a:lstStyle>
            <a:lvl1pPr>
              <a:defRPr/>
            </a:lvl1pPr>
          </a:lstStyle>
          <a:p>
            <a:pPr>
              <a:defRPr/>
            </a:pPr>
            <a:fld id="{0C3505F8-ABA5-4A8A-B319-1F834D5F1B37}" type="datetimeFigureOut">
              <a:rPr lang="de-DE"/>
              <a:pPr>
                <a:defRPr/>
              </a:pPr>
              <a:t>02.06.2025</a:t>
            </a:fld>
            <a:endParaRPr lang="de-DE" dirty="0"/>
          </a:p>
        </p:txBody>
      </p:sp>
      <p:sp>
        <p:nvSpPr>
          <p:cNvPr id="8" name="Fußzeilenplatzhalter 4">
            <a:extLst>
              <a:ext uri="{FF2B5EF4-FFF2-40B4-BE49-F238E27FC236}">
                <a16:creationId xmlns:a16="http://schemas.microsoft.com/office/drawing/2014/main" id="{45197469-B43C-4F20-A946-CE90CCDBC5BB}"/>
              </a:ext>
            </a:extLst>
          </p:cNvPr>
          <p:cNvSpPr>
            <a:spLocks noGrp="1"/>
          </p:cNvSpPr>
          <p:nvPr>
            <p:ph type="ftr" sz="quarter" idx="11"/>
          </p:nvPr>
        </p:nvSpPr>
        <p:spPr/>
        <p:txBody>
          <a:bodyPr/>
          <a:lstStyle>
            <a:lvl1pPr>
              <a:defRPr/>
            </a:lvl1pPr>
          </a:lstStyle>
          <a:p>
            <a:pPr>
              <a:defRPr/>
            </a:pPr>
            <a:endParaRPr lang="de-DE" dirty="0"/>
          </a:p>
        </p:txBody>
      </p:sp>
      <p:sp>
        <p:nvSpPr>
          <p:cNvPr id="9" name="Foliennummernplatzhalter 5">
            <a:extLst>
              <a:ext uri="{FF2B5EF4-FFF2-40B4-BE49-F238E27FC236}">
                <a16:creationId xmlns:a16="http://schemas.microsoft.com/office/drawing/2014/main" id="{EFEE2F07-EC8E-45A4-B765-013F834DD910}"/>
              </a:ext>
            </a:extLst>
          </p:cNvPr>
          <p:cNvSpPr>
            <a:spLocks noGrp="1"/>
          </p:cNvSpPr>
          <p:nvPr>
            <p:ph type="sldNum" sz="quarter" idx="12"/>
          </p:nvPr>
        </p:nvSpPr>
        <p:spPr/>
        <p:txBody>
          <a:bodyPr/>
          <a:lstStyle>
            <a:lvl1pPr>
              <a:defRPr/>
            </a:lvl1pPr>
          </a:lstStyle>
          <a:p>
            <a:pPr>
              <a:defRPr/>
            </a:pPr>
            <a:fld id="{CB229CBF-1698-4201-8CB3-E665C76756E3}" type="slidenum">
              <a:rPr lang="de-DE"/>
              <a:pPr>
                <a:defRPr/>
              </a:pPr>
              <a:t>‹Nr.›</a:t>
            </a:fld>
            <a:endParaRPr lang="de-DE" dirty="0"/>
          </a:p>
        </p:txBody>
      </p:sp>
    </p:spTree>
    <p:extLst>
      <p:ext uri="{BB962C8B-B14F-4D97-AF65-F5344CB8AC3E}">
        <p14:creationId xmlns:p14="http://schemas.microsoft.com/office/powerpoint/2010/main" val="10816116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pic>
        <p:nvPicPr>
          <p:cNvPr id="3" name="Grafik 6" descr="Ein Bild, das Text, Schrift, Logo, Grafiken enthält.&#10;&#10;KI-generierte Inhalte können fehlerhaft sein.">
            <a:extLst>
              <a:ext uri="{FF2B5EF4-FFF2-40B4-BE49-F238E27FC236}">
                <a16:creationId xmlns:a16="http://schemas.microsoft.com/office/drawing/2014/main" id="{2D12DDA6-5798-42C7-B75F-EE293F869D33}"/>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500938" y="325438"/>
            <a:ext cx="4470400" cy="101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p:cNvSpPr>
            <a:spLocks noGrp="1"/>
          </p:cNvSpPr>
          <p:nvPr>
            <p:ph type="title"/>
          </p:nvPr>
        </p:nvSpPr>
        <p:spPr/>
        <p:txBody>
          <a:bodyPr/>
          <a:lstStyle/>
          <a:p>
            <a:r>
              <a:rPr lang="de-DE"/>
              <a:t>Mastertitelformat bearbeiten</a:t>
            </a:r>
          </a:p>
        </p:txBody>
      </p:sp>
      <p:sp>
        <p:nvSpPr>
          <p:cNvPr id="4" name="Datumsplatzhalter 2">
            <a:extLst>
              <a:ext uri="{FF2B5EF4-FFF2-40B4-BE49-F238E27FC236}">
                <a16:creationId xmlns:a16="http://schemas.microsoft.com/office/drawing/2014/main" id="{D2C8A01B-49CE-4C27-9D5E-C86FE573352E}"/>
              </a:ext>
            </a:extLst>
          </p:cNvPr>
          <p:cNvSpPr>
            <a:spLocks noGrp="1"/>
          </p:cNvSpPr>
          <p:nvPr>
            <p:ph type="dt" sz="half" idx="10"/>
          </p:nvPr>
        </p:nvSpPr>
        <p:spPr/>
        <p:txBody>
          <a:bodyPr/>
          <a:lstStyle>
            <a:lvl1pPr>
              <a:defRPr/>
            </a:lvl1pPr>
          </a:lstStyle>
          <a:p>
            <a:pPr>
              <a:defRPr/>
            </a:pPr>
            <a:fld id="{65787A0A-683F-4D75-9D02-BFB5D7658B4D}" type="datetimeFigureOut">
              <a:rPr lang="de-DE"/>
              <a:pPr>
                <a:defRPr/>
              </a:pPr>
              <a:t>02.06.2025</a:t>
            </a:fld>
            <a:endParaRPr lang="de-DE" dirty="0"/>
          </a:p>
        </p:txBody>
      </p:sp>
      <p:sp>
        <p:nvSpPr>
          <p:cNvPr id="5" name="Fußzeilenplatzhalter 3">
            <a:extLst>
              <a:ext uri="{FF2B5EF4-FFF2-40B4-BE49-F238E27FC236}">
                <a16:creationId xmlns:a16="http://schemas.microsoft.com/office/drawing/2014/main" id="{B2187D72-713B-4696-879A-A4E3CC2FB241}"/>
              </a:ext>
            </a:extLst>
          </p:cNvPr>
          <p:cNvSpPr>
            <a:spLocks noGrp="1"/>
          </p:cNvSpPr>
          <p:nvPr>
            <p:ph type="ftr" sz="quarter" idx="11"/>
          </p:nvPr>
        </p:nvSpPr>
        <p:spPr/>
        <p:txBody>
          <a:bodyPr/>
          <a:lstStyle>
            <a:lvl1pPr>
              <a:defRPr/>
            </a:lvl1pPr>
          </a:lstStyle>
          <a:p>
            <a:pPr>
              <a:defRPr/>
            </a:pPr>
            <a:endParaRPr lang="de-DE" dirty="0"/>
          </a:p>
        </p:txBody>
      </p:sp>
      <p:sp>
        <p:nvSpPr>
          <p:cNvPr id="6" name="Foliennummernplatzhalter 4">
            <a:extLst>
              <a:ext uri="{FF2B5EF4-FFF2-40B4-BE49-F238E27FC236}">
                <a16:creationId xmlns:a16="http://schemas.microsoft.com/office/drawing/2014/main" id="{58D4350B-8959-4A22-940F-689682FC40F7}"/>
              </a:ext>
            </a:extLst>
          </p:cNvPr>
          <p:cNvSpPr>
            <a:spLocks noGrp="1"/>
          </p:cNvSpPr>
          <p:nvPr>
            <p:ph type="sldNum" sz="quarter" idx="12"/>
          </p:nvPr>
        </p:nvSpPr>
        <p:spPr/>
        <p:txBody>
          <a:bodyPr/>
          <a:lstStyle>
            <a:lvl1pPr>
              <a:defRPr/>
            </a:lvl1pPr>
          </a:lstStyle>
          <a:p>
            <a:pPr>
              <a:defRPr/>
            </a:pPr>
            <a:fld id="{84FC68F2-2F63-4642-9CED-D7BFBD655ACF}" type="slidenum">
              <a:rPr lang="de-DE"/>
              <a:pPr>
                <a:defRPr/>
              </a:pPr>
              <a:t>‹Nr.›</a:t>
            </a:fld>
            <a:endParaRPr lang="de-DE" dirty="0"/>
          </a:p>
        </p:txBody>
      </p:sp>
    </p:spTree>
    <p:extLst>
      <p:ext uri="{BB962C8B-B14F-4D97-AF65-F5344CB8AC3E}">
        <p14:creationId xmlns:p14="http://schemas.microsoft.com/office/powerpoint/2010/main" val="35099116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pic>
        <p:nvPicPr>
          <p:cNvPr id="2" name="Grafik 6" descr="Ein Bild, das Text, Schrift, Logo, Grafiken enthält.&#10;&#10;KI-generierte Inhalte können fehlerhaft sein.">
            <a:extLst>
              <a:ext uri="{FF2B5EF4-FFF2-40B4-BE49-F238E27FC236}">
                <a16:creationId xmlns:a16="http://schemas.microsoft.com/office/drawing/2014/main" id="{CF0EB94A-EE97-4AA1-A365-FBACD6534C9A}"/>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500938" y="325438"/>
            <a:ext cx="4470400" cy="101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Datumsplatzhalter 1">
            <a:extLst>
              <a:ext uri="{FF2B5EF4-FFF2-40B4-BE49-F238E27FC236}">
                <a16:creationId xmlns:a16="http://schemas.microsoft.com/office/drawing/2014/main" id="{DC35D8CB-97E3-4F2B-A74C-DFA66A5DA497}"/>
              </a:ext>
            </a:extLst>
          </p:cNvPr>
          <p:cNvSpPr>
            <a:spLocks noGrp="1"/>
          </p:cNvSpPr>
          <p:nvPr>
            <p:ph type="dt" sz="half" idx="10"/>
          </p:nvPr>
        </p:nvSpPr>
        <p:spPr/>
        <p:txBody>
          <a:bodyPr/>
          <a:lstStyle>
            <a:lvl1pPr>
              <a:defRPr/>
            </a:lvl1pPr>
          </a:lstStyle>
          <a:p>
            <a:pPr>
              <a:defRPr/>
            </a:pPr>
            <a:fld id="{2D52CB56-04F9-4B19-9C03-6534DF26D200}" type="datetimeFigureOut">
              <a:rPr lang="de-DE"/>
              <a:pPr>
                <a:defRPr/>
              </a:pPr>
              <a:t>02.06.2025</a:t>
            </a:fld>
            <a:endParaRPr lang="de-DE" dirty="0"/>
          </a:p>
        </p:txBody>
      </p:sp>
      <p:sp>
        <p:nvSpPr>
          <p:cNvPr id="4" name="Fußzeilenplatzhalter 2">
            <a:extLst>
              <a:ext uri="{FF2B5EF4-FFF2-40B4-BE49-F238E27FC236}">
                <a16:creationId xmlns:a16="http://schemas.microsoft.com/office/drawing/2014/main" id="{829EE866-F6A0-48E0-95AB-83916D230937}"/>
              </a:ext>
            </a:extLst>
          </p:cNvPr>
          <p:cNvSpPr>
            <a:spLocks noGrp="1"/>
          </p:cNvSpPr>
          <p:nvPr>
            <p:ph type="ftr" sz="quarter" idx="11"/>
          </p:nvPr>
        </p:nvSpPr>
        <p:spPr/>
        <p:txBody>
          <a:bodyPr/>
          <a:lstStyle>
            <a:lvl1pPr>
              <a:defRPr/>
            </a:lvl1pPr>
          </a:lstStyle>
          <a:p>
            <a:pPr>
              <a:defRPr/>
            </a:pPr>
            <a:endParaRPr lang="de-DE" dirty="0"/>
          </a:p>
        </p:txBody>
      </p:sp>
      <p:sp>
        <p:nvSpPr>
          <p:cNvPr id="5" name="Foliennummernplatzhalter 3">
            <a:extLst>
              <a:ext uri="{FF2B5EF4-FFF2-40B4-BE49-F238E27FC236}">
                <a16:creationId xmlns:a16="http://schemas.microsoft.com/office/drawing/2014/main" id="{3DA81843-7B44-4ECB-AFBD-F37EB44CF723}"/>
              </a:ext>
            </a:extLst>
          </p:cNvPr>
          <p:cNvSpPr>
            <a:spLocks noGrp="1"/>
          </p:cNvSpPr>
          <p:nvPr>
            <p:ph type="sldNum" sz="quarter" idx="12"/>
          </p:nvPr>
        </p:nvSpPr>
        <p:spPr/>
        <p:txBody>
          <a:bodyPr/>
          <a:lstStyle>
            <a:lvl1pPr>
              <a:defRPr/>
            </a:lvl1pPr>
          </a:lstStyle>
          <a:p>
            <a:pPr>
              <a:defRPr/>
            </a:pPr>
            <a:fld id="{D2FF9459-E88C-45B8-9C05-1C7BB88B67E7}" type="slidenum">
              <a:rPr lang="de-DE"/>
              <a:pPr>
                <a:defRPr/>
              </a:pPr>
              <a:t>‹Nr.›</a:t>
            </a:fld>
            <a:endParaRPr lang="de-DE" dirty="0"/>
          </a:p>
        </p:txBody>
      </p:sp>
    </p:spTree>
    <p:extLst>
      <p:ext uri="{BB962C8B-B14F-4D97-AF65-F5344CB8AC3E}">
        <p14:creationId xmlns:p14="http://schemas.microsoft.com/office/powerpoint/2010/main" val="39403993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39788" y="457200"/>
            <a:ext cx="3932237" cy="1600200"/>
          </a:xfrm>
        </p:spPr>
        <p:txBody>
          <a:bodyPr anchor="b"/>
          <a:lstStyle>
            <a:lvl1pPr>
              <a:defRPr sz="3200"/>
            </a:lvl1pPr>
          </a:lstStyle>
          <a:p>
            <a:r>
              <a:rPr lang="de-DE"/>
              <a:t>Mastertitelformat bearbeiten</a:t>
            </a:r>
          </a:p>
        </p:txBody>
      </p:sp>
      <p:sp>
        <p:nvSpPr>
          <p:cNvPr id="3" name="Inhaltsplatzhalt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3">
            <a:extLst>
              <a:ext uri="{FF2B5EF4-FFF2-40B4-BE49-F238E27FC236}">
                <a16:creationId xmlns:a16="http://schemas.microsoft.com/office/drawing/2014/main" id="{58D799A4-0EC3-4848-986C-FC10DFDC85FE}"/>
              </a:ext>
            </a:extLst>
          </p:cNvPr>
          <p:cNvSpPr>
            <a:spLocks noGrp="1"/>
          </p:cNvSpPr>
          <p:nvPr>
            <p:ph type="dt" sz="half" idx="10"/>
          </p:nvPr>
        </p:nvSpPr>
        <p:spPr/>
        <p:txBody>
          <a:bodyPr/>
          <a:lstStyle>
            <a:lvl1pPr>
              <a:defRPr/>
            </a:lvl1pPr>
          </a:lstStyle>
          <a:p>
            <a:pPr>
              <a:defRPr/>
            </a:pPr>
            <a:fld id="{542E7A97-819F-4780-8D72-BD2006948B19}" type="datetimeFigureOut">
              <a:rPr lang="de-DE"/>
              <a:pPr>
                <a:defRPr/>
              </a:pPr>
              <a:t>02.06.2025</a:t>
            </a:fld>
            <a:endParaRPr lang="de-DE" dirty="0"/>
          </a:p>
        </p:txBody>
      </p:sp>
      <p:sp>
        <p:nvSpPr>
          <p:cNvPr id="6" name="Fußzeilenplatzhalter 4">
            <a:extLst>
              <a:ext uri="{FF2B5EF4-FFF2-40B4-BE49-F238E27FC236}">
                <a16:creationId xmlns:a16="http://schemas.microsoft.com/office/drawing/2014/main" id="{652D9EEC-4E31-4182-BA76-F378D7C7617B}"/>
              </a:ext>
            </a:extLst>
          </p:cNvPr>
          <p:cNvSpPr>
            <a:spLocks noGrp="1"/>
          </p:cNvSpPr>
          <p:nvPr>
            <p:ph type="ftr" sz="quarter" idx="11"/>
          </p:nvPr>
        </p:nvSpPr>
        <p:spPr/>
        <p:txBody>
          <a:bodyPr/>
          <a:lstStyle>
            <a:lvl1pPr>
              <a:defRPr/>
            </a:lvl1pPr>
          </a:lstStyle>
          <a:p>
            <a:pPr>
              <a:defRPr/>
            </a:pPr>
            <a:endParaRPr lang="de-DE" dirty="0"/>
          </a:p>
        </p:txBody>
      </p:sp>
      <p:sp>
        <p:nvSpPr>
          <p:cNvPr id="7" name="Foliennummernplatzhalter 5">
            <a:extLst>
              <a:ext uri="{FF2B5EF4-FFF2-40B4-BE49-F238E27FC236}">
                <a16:creationId xmlns:a16="http://schemas.microsoft.com/office/drawing/2014/main" id="{E80A38FE-6281-4738-9DF5-44353664E863}"/>
              </a:ext>
            </a:extLst>
          </p:cNvPr>
          <p:cNvSpPr>
            <a:spLocks noGrp="1"/>
          </p:cNvSpPr>
          <p:nvPr>
            <p:ph type="sldNum" sz="quarter" idx="12"/>
          </p:nvPr>
        </p:nvSpPr>
        <p:spPr/>
        <p:txBody>
          <a:bodyPr/>
          <a:lstStyle>
            <a:lvl1pPr>
              <a:defRPr/>
            </a:lvl1pPr>
          </a:lstStyle>
          <a:p>
            <a:pPr>
              <a:defRPr/>
            </a:pPr>
            <a:fld id="{786A42A6-3F72-4162-B496-ACD6F7BC00DD}" type="slidenum">
              <a:rPr lang="de-DE"/>
              <a:pPr>
                <a:defRPr/>
              </a:pPr>
              <a:t>‹Nr.›</a:t>
            </a:fld>
            <a:endParaRPr lang="de-DE" dirty="0"/>
          </a:p>
        </p:txBody>
      </p:sp>
    </p:spTree>
    <p:extLst>
      <p:ext uri="{BB962C8B-B14F-4D97-AF65-F5344CB8AC3E}">
        <p14:creationId xmlns:p14="http://schemas.microsoft.com/office/powerpoint/2010/main" val="8088303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39788" y="457200"/>
            <a:ext cx="3932237" cy="1600200"/>
          </a:xfrm>
        </p:spPr>
        <p:txBody>
          <a:bodyPr anchor="b"/>
          <a:lstStyle>
            <a:lvl1pPr>
              <a:defRPr sz="3200"/>
            </a:lvl1pPr>
          </a:lstStyle>
          <a:p>
            <a:r>
              <a:rPr lang="de-DE"/>
              <a:t>Mastertitelformat bearbeiten</a:t>
            </a:r>
          </a:p>
        </p:txBody>
      </p:sp>
      <p:sp>
        <p:nvSpPr>
          <p:cNvPr id="3" name="Bildplatzhalter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de-DE" noProof="0" dirty="0"/>
          </a:p>
        </p:txBody>
      </p:sp>
      <p:sp>
        <p:nvSpPr>
          <p:cNvPr id="4" name="Textplatzhalt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3">
            <a:extLst>
              <a:ext uri="{FF2B5EF4-FFF2-40B4-BE49-F238E27FC236}">
                <a16:creationId xmlns:a16="http://schemas.microsoft.com/office/drawing/2014/main" id="{3793EB03-1228-4376-A8D0-18C915E6A89C}"/>
              </a:ext>
            </a:extLst>
          </p:cNvPr>
          <p:cNvSpPr>
            <a:spLocks noGrp="1"/>
          </p:cNvSpPr>
          <p:nvPr>
            <p:ph type="dt" sz="half" idx="10"/>
          </p:nvPr>
        </p:nvSpPr>
        <p:spPr/>
        <p:txBody>
          <a:bodyPr/>
          <a:lstStyle>
            <a:lvl1pPr>
              <a:defRPr/>
            </a:lvl1pPr>
          </a:lstStyle>
          <a:p>
            <a:pPr>
              <a:defRPr/>
            </a:pPr>
            <a:fld id="{0F8565E7-D262-4D08-A4C7-7989373A1C08}" type="datetimeFigureOut">
              <a:rPr lang="de-DE"/>
              <a:pPr>
                <a:defRPr/>
              </a:pPr>
              <a:t>02.06.2025</a:t>
            </a:fld>
            <a:endParaRPr lang="de-DE" dirty="0"/>
          </a:p>
        </p:txBody>
      </p:sp>
      <p:sp>
        <p:nvSpPr>
          <p:cNvPr id="6" name="Fußzeilenplatzhalter 4">
            <a:extLst>
              <a:ext uri="{FF2B5EF4-FFF2-40B4-BE49-F238E27FC236}">
                <a16:creationId xmlns:a16="http://schemas.microsoft.com/office/drawing/2014/main" id="{56EF5F2B-A3D4-40D9-AD61-9BF8DDE47B0F}"/>
              </a:ext>
            </a:extLst>
          </p:cNvPr>
          <p:cNvSpPr>
            <a:spLocks noGrp="1"/>
          </p:cNvSpPr>
          <p:nvPr>
            <p:ph type="ftr" sz="quarter" idx="11"/>
          </p:nvPr>
        </p:nvSpPr>
        <p:spPr/>
        <p:txBody>
          <a:bodyPr/>
          <a:lstStyle>
            <a:lvl1pPr>
              <a:defRPr/>
            </a:lvl1pPr>
          </a:lstStyle>
          <a:p>
            <a:pPr>
              <a:defRPr/>
            </a:pPr>
            <a:endParaRPr lang="de-DE" dirty="0"/>
          </a:p>
        </p:txBody>
      </p:sp>
      <p:sp>
        <p:nvSpPr>
          <p:cNvPr id="7" name="Foliennummernplatzhalter 5">
            <a:extLst>
              <a:ext uri="{FF2B5EF4-FFF2-40B4-BE49-F238E27FC236}">
                <a16:creationId xmlns:a16="http://schemas.microsoft.com/office/drawing/2014/main" id="{B712482F-1416-4D97-920F-AC234AB1679D}"/>
              </a:ext>
            </a:extLst>
          </p:cNvPr>
          <p:cNvSpPr>
            <a:spLocks noGrp="1"/>
          </p:cNvSpPr>
          <p:nvPr>
            <p:ph type="sldNum" sz="quarter" idx="12"/>
          </p:nvPr>
        </p:nvSpPr>
        <p:spPr/>
        <p:txBody>
          <a:bodyPr/>
          <a:lstStyle>
            <a:lvl1pPr>
              <a:defRPr/>
            </a:lvl1pPr>
          </a:lstStyle>
          <a:p>
            <a:pPr>
              <a:defRPr/>
            </a:pPr>
            <a:fld id="{BA258191-41FF-4EB4-A32F-6BE5887C8C42}" type="slidenum">
              <a:rPr lang="de-DE"/>
              <a:pPr>
                <a:defRPr/>
              </a:pPr>
              <a:t>‹Nr.›</a:t>
            </a:fld>
            <a:endParaRPr lang="de-DE" dirty="0"/>
          </a:p>
        </p:txBody>
      </p:sp>
    </p:spTree>
    <p:extLst>
      <p:ext uri="{BB962C8B-B14F-4D97-AF65-F5344CB8AC3E}">
        <p14:creationId xmlns:p14="http://schemas.microsoft.com/office/powerpoint/2010/main" val="19862411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Mastertitelformat bearbeiten</a:t>
            </a:r>
          </a:p>
        </p:txBody>
      </p:sp>
      <p:sp>
        <p:nvSpPr>
          <p:cNvPr id="3" name="Vertikaler Textplatzhalter 2"/>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86CC1DAD-E805-4C69-AAAA-5FDDDC659ED6}"/>
              </a:ext>
            </a:extLst>
          </p:cNvPr>
          <p:cNvSpPr>
            <a:spLocks noGrp="1"/>
          </p:cNvSpPr>
          <p:nvPr>
            <p:ph type="dt" sz="half" idx="10"/>
          </p:nvPr>
        </p:nvSpPr>
        <p:spPr/>
        <p:txBody>
          <a:bodyPr/>
          <a:lstStyle>
            <a:lvl1pPr>
              <a:defRPr/>
            </a:lvl1pPr>
          </a:lstStyle>
          <a:p>
            <a:pPr>
              <a:defRPr/>
            </a:pPr>
            <a:fld id="{EE103B47-D081-446F-B5A7-AC4268619453}" type="datetimeFigureOut">
              <a:rPr lang="de-DE"/>
              <a:pPr>
                <a:defRPr/>
              </a:pPr>
              <a:t>02.06.2025</a:t>
            </a:fld>
            <a:endParaRPr lang="de-DE" dirty="0"/>
          </a:p>
        </p:txBody>
      </p:sp>
      <p:sp>
        <p:nvSpPr>
          <p:cNvPr id="5" name="Fußzeilenplatzhalter 4">
            <a:extLst>
              <a:ext uri="{FF2B5EF4-FFF2-40B4-BE49-F238E27FC236}">
                <a16:creationId xmlns:a16="http://schemas.microsoft.com/office/drawing/2014/main" id="{D3D58B1D-DFF7-46BA-A773-BA81CE58AB4D}"/>
              </a:ext>
            </a:extLst>
          </p:cNvPr>
          <p:cNvSpPr>
            <a:spLocks noGrp="1"/>
          </p:cNvSpPr>
          <p:nvPr>
            <p:ph type="ftr" sz="quarter" idx="11"/>
          </p:nvPr>
        </p:nvSpPr>
        <p:spPr/>
        <p:txBody>
          <a:bodyPr/>
          <a:lstStyle>
            <a:lvl1pPr>
              <a:defRPr/>
            </a:lvl1pPr>
          </a:lstStyle>
          <a:p>
            <a:pPr>
              <a:defRPr/>
            </a:pPr>
            <a:endParaRPr lang="de-DE" dirty="0"/>
          </a:p>
        </p:txBody>
      </p:sp>
      <p:sp>
        <p:nvSpPr>
          <p:cNvPr id="6" name="Foliennummernplatzhalter 5">
            <a:extLst>
              <a:ext uri="{FF2B5EF4-FFF2-40B4-BE49-F238E27FC236}">
                <a16:creationId xmlns:a16="http://schemas.microsoft.com/office/drawing/2014/main" id="{33FEBB80-EC52-424E-9EDD-D11F9E42A350}"/>
              </a:ext>
            </a:extLst>
          </p:cNvPr>
          <p:cNvSpPr>
            <a:spLocks noGrp="1"/>
          </p:cNvSpPr>
          <p:nvPr>
            <p:ph type="sldNum" sz="quarter" idx="12"/>
          </p:nvPr>
        </p:nvSpPr>
        <p:spPr/>
        <p:txBody>
          <a:bodyPr/>
          <a:lstStyle>
            <a:lvl1pPr>
              <a:defRPr/>
            </a:lvl1pPr>
          </a:lstStyle>
          <a:p>
            <a:pPr>
              <a:defRPr/>
            </a:pPr>
            <a:fld id="{4E05572A-774D-45FA-84B4-61225BC97B1E}" type="slidenum">
              <a:rPr lang="de-DE"/>
              <a:pPr>
                <a:defRPr/>
              </a:pPr>
              <a:t>‹Nr.›</a:t>
            </a:fld>
            <a:endParaRPr lang="de-DE" dirty="0"/>
          </a:p>
        </p:txBody>
      </p:sp>
    </p:spTree>
    <p:extLst>
      <p:ext uri="{BB962C8B-B14F-4D97-AF65-F5344CB8AC3E}">
        <p14:creationId xmlns:p14="http://schemas.microsoft.com/office/powerpoint/2010/main" val="40409884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8724900" y="365125"/>
            <a:ext cx="2628900" cy="5811838"/>
          </a:xfrm>
        </p:spPr>
        <p:txBody>
          <a:bodyPr vert="eaVert"/>
          <a:lstStyle/>
          <a:p>
            <a:r>
              <a:rPr lang="de-DE"/>
              <a:t>Mastertitelformat bearbeiten</a:t>
            </a:r>
          </a:p>
        </p:txBody>
      </p:sp>
      <p:sp>
        <p:nvSpPr>
          <p:cNvPr id="3" name="Vertikaler Textplatzhalter 2"/>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AEB3263E-A0C5-430A-89BA-76434C19B054}"/>
              </a:ext>
            </a:extLst>
          </p:cNvPr>
          <p:cNvSpPr>
            <a:spLocks noGrp="1"/>
          </p:cNvSpPr>
          <p:nvPr>
            <p:ph type="dt" sz="half" idx="10"/>
          </p:nvPr>
        </p:nvSpPr>
        <p:spPr/>
        <p:txBody>
          <a:bodyPr/>
          <a:lstStyle>
            <a:lvl1pPr>
              <a:defRPr/>
            </a:lvl1pPr>
          </a:lstStyle>
          <a:p>
            <a:pPr>
              <a:defRPr/>
            </a:pPr>
            <a:fld id="{6E3CE6E6-F8FC-4772-A358-9D305F74D629}" type="datetimeFigureOut">
              <a:rPr lang="de-DE"/>
              <a:pPr>
                <a:defRPr/>
              </a:pPr>
              <a:t>02.06.2025</a:t>
            </a:fld>
            <a:endParaRPr lang="de-DE" dirty="0"/>
          </a:p>
        </p:txBody>
      </p:sp>
      <p:sp>
        <p:nvSpPr>
          <p:cNvPr id="5" name="Fußzeilenplatzhalter 4">
            <a:extLst>
              <a:ext uri="{FF2B5EF4-FFF2-40B4-BE49-F238E27FC236}">
                <a16:creationId xmlns:a16="http://schemas.microsoft.com/office/drawing/2014/main" id="{1EC059E4-34D6-46D7-9C9C-689E5E01F663}"/>
              </a:ext>
            </a:extLst>
          </p:cNvPr>
          <p:cNvSpPr>
            <a:spLocks noGrp="1"/>
          </p:cNvSpPr>
          <p:nvPr>
            <p:ph type="ftr" sz="quarter" idx="11"/>
          </p:nvPr>
        </p:nvSpPr>
        <p:spPr/>
        <p:txBody>
          <a:bodyPr/>
          <a:lstStyle>
            <a:lvl1pPr>
              <a:defRPr/>
            </a:lvl1pPr>
          </a:lstStyle>
          <a:p>
            <a:pPr>
              <a:defRPr/>
            </a:pPr>
            <a:endParaRPr lang="de-DE" dirty="0"/>
          </a:p>
        </p:txBody>
      </p:sp>
      <p:sp>
        <p:nvSpPr>
          <p:cNvPr id="6" name="Foliennummernplatzhalter 5">
            <a:extLst>
              <a:ext uri="{FF2B5EF4-FFF2-40B4-BE49-F238E27FC236}">
                <a16:creationId xmlns:a16="http://schemas.microsoft.com/office/drawing/2014/main" id="{5CF281AE-397D-4688-AFA8-745DE64E5259}"/>
              </a:ext>
            </a:extLst>
          </p:cNvPr>
          <p:cNvSpPr>
            <a:spLocks noGrp="1"/>
          </p:cNvSpPr>
          <p:nvPr>
            <p:ph type="sldNum" sz="quarter" idx="12"/>
          </p:nvPr>
        </p:nvSpPr>
        <p:spPr/>
        <p:txBody>
          <a:bodyPr/>
          <a:lstStyle>
            <a:lvl1pPr>
              <a:defRPr/>
            </a:lvl1pPr>
          </a:lstStyle>
          <a:p>
            <a:pPr>
              <a:defRPr/>
            </a:pPr>
            <a:fld id="{8ED7356E-DE22-4812-99A7-FCA4A862765E}" type="slidenum">
              <a:rPr lang="de-DE"/>
              <a:pPr>
                <a:defRPr/>
              </a:pPr>
              <a:t>‹Nr.›</a:t>
            </a:fld>
            <a:endParaRPr lang="de-DE" dirty="0"/>
          </a:p>
        </p:txBody>
      </p:sp>
    </p:spTree>
    <p:extLst>
      <p:ext uri="{BB962C8B-B14F-4D97-AF65-F5344CB8AC3E}">
        <p14:creationId xmlns:p14="http://schemas.microsoft.com/office/powerpoint/2010/main" val="25607839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elplatzhalter 1">
            <a:extLst>
              <a:ext uri="{FF2B5EF4-FFF2-40B4-BE49-F238E27FC236}">
                <a16:creationId xmlns:a16="http://schemas.microsoft.com/office/drawing/2014/main" id="{6A5DE6FD-8954-4FEC-94C0-FCCD822D3CD5}"/>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de-DE" altLang="de-DE"/>
              <a:t>Mastertitelformat bearbeiten</a:t>
            </a:r>
          </a:p>
        </p:txBody>
      </p:sp>
      <p:sp>
        <p:nvSpPr>
          <p:cNvPr id="1027" name="Textplatzhalter 2">
            <a:extLst>
              <a:ext uri="{FF2B5EF4-FFF2-40B4-BE49-F238E27FC236}">
                <a16:creationId xmlns:a16="http://schemas.microsoft.com/office/drawing/2014/main" id="{329180CE-1C69-40E4-AD02-397AEA165BDC}"/>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de-DE" altLang="de-DE"/>
              <a:t>Mastertextformat bearbeiten</a:t>
            </a:r>
          </a:p>
          <a:p>
            <a:pPr lvl="1"/>
            <a:r>
              <a:rPr lang="de-DE" altLang="de-DE"/>
              <a:t>Zweite Ebene</a:t>
            </a:r>
          </a:p>
          <a:p>
            <a:pPr lvl="2"/>
            <a:r>
              <a:rPr lang="de-DE" altLang="de-DE"/>
              <a:t>Dritte Ebene</a:t>
            </a:r>
          </a:p>
          <a:p>
            <a:pPr lvl="3"/>
            <a:r>
              <a:rPr lang="de-DE" altLang="de-DE"/>
              <a:t>Vierte Ebene</a:t>
            </a:r>
          </a:p>
          <a:p>
            <a:pPr lvl="4"/>
            <a:r>
              <a:rPr lang="de-DE" altLang="de-DE"/>
              <a:t>Fünfte Ebene</a:t>
            </a:r>
          </a:p>
        </p:txBody>
      </p:sp>
      <p:sp>
        <p:nvSpPr>
          <p:cNvPr id="4" name="Datumsplatzhalter 3">
            <a:extLst>
              <a:ext uri="{FF2B5EF4-FFF2-40B4-BE49-F238E27FC236}">
                <a16:creationId xmlns:a16="http://schemas.microsoft.com/office/drawing/2014/main" id="{71BB9F84-757A-4259-9255-247E4DFB0FB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82000"/>
                  </a:schemeClr>
                </a:solidFill>
                <a:latin typeface="+mn-lt"/>
              </a:defRPr>
            </a:lvl1pPr>
          </a:lstStyle>
          <a:p>
            <a:pPr>
              <a:defRPr/>
            </a:pPr>
            <a:fld id="{0E5F02B0-B503-4264-AE7A-E1A3443916D3}" type="datetimeFigureOut">
              <a:rPr lang="de-DE"/>
              <a:pPr>
                <a:defRPr/>
              </a:pPr>
              <a:t>02.06.2025</a:t>
            </a:fld>
            <a:endParaRPr lang="de-DE" dirty="0"/>
          </a:p>
        </p:txBody>
      </p:sp>
      <p:sp>
        <p:nvSpPr>
          <p:cNvPr id="5" name="Fußzeilenplatzhalter 4">
            <a:extLst>
              <a:ext uri="{FF2B5EF4-FFF2-40B4-BE49-F238E27FC236}">
                <a16:creationId xmlns:a16="http://schemas.microsoft.com/office/drawing/2014/main" id="{76175A36-7DA6-4639-BA2E-91A36BA648F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82000"/>
                  </a:schemeClr>
                </a:solidFill>
                <a:latin typeface="+mn-lt"/>
              </a:defRPr>
            </a:lvl1pPr>
          </a:lstStyle>
          <a:p>
            <a:pPr>
              <a:defRPr/>
            </a:pPr>
            <a:endParaRPr lang="de-DE" dirty="0"/>
          </a:p>
        </p:txBody>
      </p:sp>
      <p:sp>
        <p:nvSpPr>
          <p:cNvPr id="6" name="Foliennummernplatzhalter 5">
            <a:extLst>
              <a:ext uri="{FF2B5EF4-FFF2-40B4-BE49-F238E27FC236}">
                <a16:creationId xmlns:a16="http://schemas.microsoft.com/office/drawing/2014/main" id="{50292266-3481-43FD-B87F-4ADF2A04A2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a:solidFill>
                  <a:schemeClr val="tx1">
                    <a:tint val="82000"/>
                  </a:schemeClr>
                </a:solidFill>
                <a:latin typeface="+mn-lt"/>
              </a:defRPr>
            </a:lvl1pPr>
          </a:lstStyle>
          <a:p>
            <a:pPr>
              <a:defRPr/>
            </a:pPr>
            <a:fld id="{3F0E0606-CA2E-4856-8499-AEBA1B6E47AC}" type="slidenum">
              <a:rPr lang="de-DE"/>
              <a:pPr>
                <a:defRPr/>
              </a:pPr>
              <a:t>‹Nr.›</a:t>
            </a:fld>
            <a:endParaRPr lang="de-DE" dirty="0"/>
          </a:p>
        </p:txBody>
      </p:sp>
    </p:spTree>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87" r:id="rId4"/>
    <p:sldLayoutId id="2147483688" r:id="rId5"/>
    <p:sldLayoutId id="2147483696" r:id="rId6"/>
    <p:sldLayoutId id="2147483697" r:id="rId7"/>
    <p:sldLayoutId id="2147483689" r:id="rId8"/>
    <p:sldLayoutId id="2147483690" r:id="rId9"/>
    <p:sldLayoutId id="2147483691" r:id="rId10"/>
    <p:sldLayoutId id="2147483692"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Aptos Display" panose="020B0004020202020204" pitchFamily="34" charset="0"/>
        </a:defRPr>
      </a:lvl2pPr>
      <a:lvl3pPr algn="l" rtl="0" eaLnBrk="0" fontAlgn="base" hangingPunct="0">
        <a:lnSpc>
          <a:spcPct val="90000"/>
        </a:lnSpc>
        <a:spcBef>
          <a:spcPct val="0"/>
        </a:spcBef>
        <a:spcAft>
          <a:spcPct val="0"/>
        </a:spcAft>
        <a:defRPr sz="4400">
          <a:solidFill>
            <a:schemeClr val="tx1"/>
          </a:solidFill>
          <a:latin typeface="Aptos Display" panose="020B0004020202020204" pitchFamily="34" charset="0"/>
        </a:defRPr>
      </a:lvl3pPr>
      <a:lvl4pPr algn="l" rtl="0" eaLnBrk="0" fontAlgn="base" hangingPunct="0">
        <a:lnSpc>
          <a:spcPct val="90000"/>
        </a:lnSpc>
        <a:spcBef>
          <a:spcPct val="0"/>
        </a:spcBef>
        <a:spcAft>
          <a:spcPct val="0"/>
        </a:spcAft>
        <a:defRPr sz="4400">
          <a:solidFill>
            <a:schemeClr val="tx1"/>
          </a:solidFill>
          <a:latin typeface="Aptos Display" panose="020B0004020202020204" pitchFamily="34" charset="0"/>
        </a:defRPr>
      </a:lvl4pPr>
      <a:lvl5pPr algn="l" rtl="0" eaLnBrk="0" fontAlgn="base" hangingPunct="0">
        <a:lnSpc>
          <a:spcPct val="90000"/>
        </a:lnSpc>
        <a:spcBef>
          <a:spcPct val="0"/>
        </a:spcBef>
        <a:spcAft>
          <a:spcPct val="0"/>
        </a:spcAft>
        <a:defRPr sz="4400">
          <a:solidFill>
            <a:schemeClr val="tx1"/>
          </a:solidFill>
          <a:latin typeface="Aptos Display" panose="020B0004020202020204" pitchFamily="34" charset="0"/>
        </a:defRPr>
      </a:lvl5pPr>
      <a:lvl6pPr marL="457200" algn="l" rtl="0" fontAlgn="base">
        <a:lnSpc>
          <a:spcPct val="90000"/>
        </a:lnSpc>
        <a:spcBef>
          <a:spcPct val="0"/>
        </a:spcBef>
        <a:spcAft>
          <a:spcPct val="0"/>
        </a:spcAft>
        <a:defRPr sz="4400">
          <a:solidFill>
            <a:schemeClr val="tx1"/>
          </a:solidFill>
          <a:latin typeface="Aptos Display" panose="020B0004020202020204" pitchFamily="34" charset="0"/>
        </a:defRPr>
      </a:lvl6pPr>
      <a:lvl7pPr marL="914400" algn="l" rtl="0" fontAlgn="base">
        <a:lnSpc>
          <a:spcPct val="90000"/>
        </a:lnSpc>
        <a:spcBef>
          <a:spcPct val="0"/>
        </a:spcBef>
        <a:spcAft>
          <a:spcPct val="0"/>
        </a:spcAft>
        <a:defRPr sz="4400">
          <a:solidFill>
            <a:schemeClr val="tx1"/>
          </a:solidFill>
          <a:latin typeface="Aptos Display" panose="020B0004020202020204" pitchFamily="34" charset="0"/>
        </a:defRPr>
      </a:lvl7pPr>
      <a:lvl8pPr marL="1371600" algn="l" rtl="0" fontAlgn="base">
        <a:lnSpc>
          <a:spcPct val="90000"/>
        </a:lnSpc>
        <a:spcBef>
          <a:spcPct val="0"/>
        </a:spcBef>
        <a:spcAft>
          <a:spcPct val="0"/>
        </a:spcAft>
        <a:defRPr sz="4400">
          <a:solidFill>
            <a:schemeClr val="tx1"/>
          </a:solidFill>
          <a:latin typeface="Aptos Display" panose="020B0004020202020204" pitchFamily="34" charset="0"/>
        </a:defRPr>
      </a:lvl8pPr>
      <a:lvl9pPr marL="1828800" algn="l" rtl="0" fontAlgn="base">
        <a:lnSpc>
          <a:spcPct val="90000"/>
        </a:lnSpc>
        <a:spcBef>
          <a:spcPct val="0"/>
        </a:spcBef>
        <a:spcAft>
          <a:spcPct val="0"/>
        </a:spcAft>
        <a:defRPr sz="4400">
          <a:solidFill>
            <a:schemeClr val="tx1"/>
          </a:solidFill>
          <a:latin typeface="Aptos Display" panose="020B000402020202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Untertitel 2">
            <a:extLst>
              <a:ext uri="{FF2B5EF4-FFF2-40B4-BE49-F238E27FC236}">
                <a16:creationId xmlns:a16="http://schemas.microsoft.com/office/drawing/2014/main" id="{6979ED61-50F2-40E3-9E71-3F2F86491EDB}"/>
              </a:ext>
            </a:extLst>
          </p:cNvPr>
          <p:cNvSpPr>
            <a:spLocks noGrp="1" noChangeArrowheads="1"/>
          </p:cNvSpPr>
          <p:nvPr>
            <p:ph type="subTitle" idx="1"/>
          </p:nvPr>
        </p:nvSpPr>
        <p:spPr/>
        <p:txBody>
          <a:bodyPr/>
          <a:lstStyle/>
          <a:p>
            <a:pPr eaLnBrk="1" hangingPunct="1"/>
            <a:endParaRPr lang="de-DE" altLang="de-DE" dirty="0"/>
          </a:p>
        </p:txBody>
      </p:sp>
      <p:pic>
        <p:nvPicPr>
          <p:cNvPr id="7171" name="Grafik 4" descr="Ein Bild, das Grün, Grafiken, Kreis, Vektorgrafiken enthält.&#10;&#10;KI-generierte Inhalte können fehlerhaft sein.">
            <a:extLst>
              <a:ext uri="{FF2B5EF4-FFF2-40B4-BE49-F238E27FC236}">
                <a16:creationId xmlns:a16="http://schemas.microsoft.com/office/drawing/2014/main" id="{44F455A6-64EC-49E0-AACC-4015C30DA28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429000"/>
            <a:ext cx="121920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2" name="Titel 1">
            <a:extLst>
              <a:ext uri="{FF2B5EF4-FFF2-40B4-BE49-F238E27FC236}">
                <a16:creationId xmlns:a16="http://schemas.microsoft.com/office/drawing/2014/main" id="{43064783-71AE-4893-BED1-4F8DA818876E}"/>
              </a:ext>
            </a:extLst>
          </p:cNvPr>
          <p:cNvSpPr>
            <a:spLocks noGrp="1" noChangeArrowheads="1"/>
          </p:cNvSpPr>
          <p:nvPr>
            <p:ph type="ctrTitle"/>
          </p:nvPr>
        </p:nvSpPr>
        <p:spPr>
          <a:xfrm>
            <a:off x="1524000" y="1041400"/>
            <a:ext cx="9144000" cy="2387600"/>
          </a:xfrm>
        </p:spPr>
        <p:txBody>
          <a:bodyPr/>
          <a:lstStyle/>
          <a:p>
            <a:pPr eaLnBrk="1" hangingPunct="1"/>
            <a:r>
              <a:rPr lang="de-DE" sz="4800" dirty="0"/>
              <a:t>Sportvereinsentwicklung 2025</a:t>
            </a:r>
            <a:br>
              <a:rPr lang="de-DE" sz="4800" dirty="0"/>
            </a:br>
            <a:r>
              <a:rPr lang="de-DE" sz="4800" dirty="0"/>
              <a:t>im Kreis Coesfeld</a:t>
            </a:r>
            <a:endParaRPr lang="de-DE" altLang="de-DE" sz="4800" dirty="0"/>
          </a:p>
        </p:txBody>
      </p:sp>
      <p:pic>
        <p:nvPicPr>
          <p:cNvPr id="7173" name="Grafik 6" descr="Ein Bild, das Text, Schrift, Logo, Grafiken enthält.&#10;&#10;KI-generierte Inhalte können fehlerhaft sein.">
            <a:extLst>
              <a:ext uri="{FF2B5EF4-FFF2-40B4-BE49-F238E27FC236}">
                <a16:creationId xmlns:a16="http://schemas.microsoft.com/office/drawing/2014/main" id="{944039F9-F0FE-4B7E-BBA8-255E71F36C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00938" y="325438"/>
            <a:ext cx="4470400" cy="101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EE1C24D-D909-4189-87E4-F751CA82E2D9}"/>
              </a:ext>
            </a:extLst>
          </p:cNvPr>
          <p:cNvSpPr>
            <a:spLocks noGrp="1"/>
          </p:cNvSpPr>
          <p:nvPr>
            <p:ph type="title"/>
          </p:nvPr>
        </p:nvSpPr>
        <p:spPr/>
        <p:txBody>
          <a:bodyPr/>
          <a:lstStyle/>
          <a:p>
            <a:r>
              <a:rPr lang="de-DE" dirty="0"/>
              <a:t>Wesentliche Kennziffern</a:t>
            </a:r>
          </a:p>
        </p:txBody>
      </p:sp>
      <p:sp>
        <p:nvSpPr>
          <p:cNvPr id="3" name="Inhaltsplatzhalter 2">
            <a:extLst>
              <a:ext uri="{FF2B5EF4-FFF2-40B4-BE49-F238E27FC236}">
                <a16:creationId xmlns:a16="http://schemas.microsoft.com/office/drawing/2014/main" id="{4F84B736-A4E3-4627-9577-F89CDAF30616}"/>
              </a:ext>
            </a:extLst>
          </p:cNvPr>
          <p:cNvSpPr>
            <a:spLocks noGrp="1"/>
          </p:cNvSpPr>
          <p:nvPr>
            <p:ph idx="1"/>
          </p:nvPr>
        </p:nvSpPr>
        <p:spPr/>
        <p:txBody>
          <a:bodyPr/>
          <a:lstStyle/>
          <a:p>
            <a:r>
              <a:rPr lang="de-DE" sz="2000" dirty="0"/>
              <a:t>Die Sportvereine im Kreis Coesfeld haben in der DOSB-Bestandserhebung zum 1.1.2025 </a:t>
            </a:r>
            <a:r>
              <a:rPr lang="de-DE" sz="2000" b="1" dirty="0"/>
              <a:t>77.679 Mitgliedschaften </a:t>
            </a:r>
            <a:r>
              <a:rPr lang="de-DE" sz="2000" dirty="0"/>
              <a:t>gemeldet.</a:t>
            </a:r>
          </a:p>
          <a:p>
            <a:r>
              <a:rPr lang="de-DE" sz="2000" dirty="0"/>
              <a:t>Dies ist ein </a:t>
            </a:r>
            <a:r>
              <a:rPr lang="de-DE" sz="2000" b="1" dirty="0"/>
              <a:t>Allzeithöchstwert</a:t>
            </a:r>
            <a:r>
              <a:rPr lang="de-DE" sz="2000" dirty="0"/>
              <a:t> für den Kreis Coesfeld und entspricht einem </a:t>
            </a:r>
            <a:r>
              <a:rPr lang="de-DE" sz="2000" b="1" dirty="0"/>
              <a:t>Organisationsgrad von 34,4 % </a:t>
            </a:r>
            <a:r>
              <a:rPr lang="de-DE" sz="2000" dirty="0"/>
              <a:t>(Anteil Mitgliedschaften zur Bevölkerung). Im Vergleich zum Vorjahr konnte die Zahl der Mitglieder abermals um 2,4 % und über 2.000 Personen gesteigert werden – über die Hälfte der Zugewinne entfällt auf den Kinder- und Jugendbereich.</a:t>
            </a:r>
          </a:p>
          <a:p>
            <a:r>
              <a:rPr lang="de-DE" sz="2000" b="1" dirty="0"/>
              <a:t>34.266 Mitgliedschaften entfallen auf junge Menschen </a:t>
            </a:r>
            <a:r>
              <a:rPr lang="de-DE" sz="2000" dirty="0"/>
              <a:t>– die Sportvereine gehören damit zu den größten Anbietern der Kinder- und Jugendarbeit im Kreis.</a:t>
            </a:r>
          </a:p>
          <a:p>
            <a:r>
              <a:rPr lang="de-DE" sz="2000" dirty="0"/>
              <a:t>Daneben hat der Landessportbund erstmalig die Zahl der Kursteilnehmenden abgefragt: Hier haben die Vereine zusätzlich 21.485 Teilnehmende zurückgemeldet.</a:t>
            </a:r>
          </a:p>
          <a:p>
            <a:r>
              <a:rPr lang="de-DE" sz="2000" b="1" dirty="0"/>
              <a:t>Insgesamt bewegen die Sportvereine im Kreis damit Woche für Woche 99.164 Menschen.</a:t>
            </a:r>
          </a:p>
          <a:p>
            <a:pPr marL="0" indent="0">
              <a:buNone/>
            </a:pPr>
            <a:endParaRPr lang="de-DE" sz="2000" dirty="0"/>
          </a:p>
        </p:txBody>
      </p:sp>
    </p:spTree>
    <p:extLst>
      <p:ext uri="{BB962C8B-B14F-4D97-AF65-F5344CB8AC3E}">
        <p14:creationId xmlns:p14="http://schemas.microsoft.com/office/powerpoint/2010/main" val="4697402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EE1C24D-D909-4189-87E4-F751CA82E2D9}"/>
              </a:ext>
            </a:extLst>
          </p:cNvPr>
          <p:cNvSpPr>
            <a:spLocks noGrp="1"/>
          </p:cNvSpPr>
          <p:nvPr>
            <p:ph type="title"/>
          </p:nvPr>
        </p:nvSpPr>
        <p:spPr/>
        <p:txBody>
          <a:bodyPr/>
          <a:lstStyle/>
          <a:p>
            <a:r>
              <a:rPr lang="de-DE" dirty="0"/>
              <a:t>Verteilung im Kreis</a:t>
            </a:r>
            <a:br>
              <a:rPr lang="de-DE" dirty="0"/>
            </a:br>
            <a:r>
              <a:rPr lang="de-DE" dirty="0"/>
              <a:t>und nach Sportarten</a:t>
            </a:r>
          </a:p>
        </p:txBody>
      </p:sp>
      <p:graphicFrame>
        <p:nvGraphicFramePr>
          <p:cNvPr id="5" name="Tabelle 4">
            <a:extLst>
              <a:ext uri="{FF2B5EF4-FFF2-40B4-BE49-F238E27FC236}">
                <a16:creationId xmlns:a16="http://schemas.microsoft.com/office/drawing/2014/main" id="{04F07121-6E3B-4D93-894D-5F8610263567}"/>
              </a:ext>
            </a:extLst>
          </p:cNvPr>
          <p:cNvGraphicFramePr>
            <a:graphicFrameLocks noGrp="1"/>
          </p:cNvGraphicFramePr>
          <p:nvPr>
            <p:extLst>
              <p:ext uri="{D42A27DB-BD31-4B8C-83A1-F6EECF244321}">
                <p14:modId xmlns:p14="http://schemas.microsoft.com/office/powerpoint/2010/main" val="1086723249"/>
              </p:ext>
            </p:extLst>
          </p:nvPr>
        </p:nvGraphicFramePr>
        <p:xfrm>
          <a:off x="838200" y="2260315"/>
          <a:ext cx="4822738" cy="3289784"/>
        </p:xfrm>
        <a:graphic>
          <a:graphicData uri="http://schemas.openxmlformats.org/drawingml/2006/table">
            <a:tbl>
              <a:tblPr firstRow="1" firstCol="1" bandRow="1">
                <a:tableStyleId>{5C22544A-7EE6-4342-B048-85BDC9FD1C3A}</a:tableStyleId>
              </a:tblPr>
              <a:tblGrid>
                <a:gridCol w="1075111">
                  <a:extLst>
                    <a:ext uri="{9D8B030D-6E8A-4147-A177-3AD203B41FA5}">
                      <a16:colId xmlns:a16="http://schemas.microsoft.com/office/drawing/2014/main" val="1189597307"/>
                    </a:ext>
                  </a:extLst>
                </a:gridCol>
                <a:gridCol w="939481">
                  <a:extLst>
                    <a:ext uri="{9D8B030D-6E8A-4147-A177-3AD203B41FA5}">
                      <a16:colId xmlns:a16="http://schemas.microsoft.com/office/drawing/2014/main" val="4087245707"/>
                    </a:ext>
                  </a:extLst>
                </a:gridCol>
                <a:gridCol w="1569767">
                  <a:extLst>
                    <a:ext uri="{9D8B030D-6E8A-4147-A177-3AD203B41FA5}">
                      <a16:colId xmlns:a16="http://schemas.microsoft.com/office/drawing/2014/main" val="2833444564"/>
                    </a:ext>
                  </a:extLst>
                </a:gridCol>
                <a:gridCol w="1157529">
                  <a:extLst>
                    <a:ext uri="{9D8B030D-6E8A-4147-A177-3AD203B41FA5}">
                      <a16:colId xmlns:a16="http://schemas.microsoft.com/office/drawing/2014/main" val="2449887069"/>
                    </a:ext>
                  </a:extLst>
                </a:gridCol>
                <a:gridCol w="80850">
                  <a:extLst>
                    <a:ext uri="{9D8B030D-6E8A-4147-A177-3AD203B41FA5}">
                      <a16:colId xmlns:a16="http://schemas.microsoft.com/office/drawing/2014/main" val="2125775111"/>
                    </a:ext>
                  </a:extLst>
                </a:gridCol>
              </a:tblGrid>
              <a:tr h="414579">
                <a:tc>
                  <a:txBody>
                    <a:bodyPr/>
                    <a:lstStyle/>
                    <a:p>
                      <a:r>
                        <a:rPr lang="de-DE" sz="1100" dirty="0">
                          <a:effectLst/>
                        </a:rPr>
                        <a:t>Kom</a:t>
                      </a:r>
                      <a:r>
                        <a:rPr lang="de-DE" sz="1100" u="sng" dirty="0">
                          <a:effectLst/>
                        </a:rPr>
                        <a:t>m</a:t>
                      </a:r>
                      <a:r>
                        <a:rPr lang="de-DE" sz="1100" dirty="0">
                          <a:effectLst/>
                        </a:rPr>
                        <a:t>une</a:t>
                      </a:r>
                      <a:endParaRPr lang="de-DE" sz="1200" dirty="0">
                        <a:effectLst/>
                        <a:latin typeface="Calibri" panose="020F0502020204030204" pitchFamily="34" charset="0"/>
                        <a:ea typeface="Times New Roman" panose="02020603050405020304" pitchFamily="18" charset="0"/>
                      </a:endParaRPr>
                    </a:p>
                  </a:txBody>
                  <a:tcPr marL="44450" marR="44450" marT="0" marB="0" anchor="b">
                    <a:solidFill>
                      <a:srgbClr val="00B050"/>
                    </a:solidFill>
                  </a:tcPr>
                </a:tc>
                <a:tc>
                  <a:txBody>
                    <a:bodyPr/>
                    <a:lstStyle/>
                    <a:p>
                      <a:r>
                        <a:rPr lang="de-DE" sz="1100" dirty="0">
                          <a:effectLst/>
                        </a:rPr>
                        <a:t>gemeldete Mitglieder</a:t>
                      </a:r>
                      <a:endParaRPr lang="de-DE" sz="1200" dirty="0">
                        <a:effectLst/>
                        <a:latin typeface="Calibri" panose="020F0502020204030204" pitchFamily="34" charset="0"/>
                        <a:ea typeface="Times New Roman" panose="02020603050405020304" pitchFamily="18" charset="0"/>
                      </a:endParaRPr>
                    </a:p>
                  </a:txBody>
                  <a:tcPr marL="44450" marR="44450" marT="0" marB="0" anchor="b">
                    <a:solidFill>
                      <a:srgbClr val="00B050"/>
                    </a:solidFill>
                  </a:tcPr>
                </a:tc>
                <a:tc>
                  <a:txBody>
                    <a:bodyPr/>
                    <a:lstStyle/>
                    <a:p>
                      <a:r>
                        <a:rPr lang="de-DE" sz="1100" dirty="0">
                          <a:effectLst/>
                        </a:rPr>
                        <a:t>davon junge Menschen (bis 27)</a:t>
                      </a:r>
                      <a:endParaRPr lang="de-DE" sz="1200" dirty="0">
                        <a:effectLst/>
                        <a:latin typeface="Calibri" panose="020F0502020204030204" pitchFamily="34" charset="0"/>
                        <a:ea typeface="Times New Roman" panose="02020603050405020304" pitchFamily="18" charset="0"/>
                      </a:endParaRPr>
                    </a:p>
                  </a:txBody>
                  <a:tcPr marL="44450" marR="44450" marT="0" marB="0" anchor="b">
                    <a:solidFill>
                      <a:srgbClr val="00B050"/>
                    </a:solidFill>
                  </a:tcPr>
                </a:tc>
                <a:tc gridSpan="2">
                  <a:txBody>
                    <a:bodyPr/>
                    <a:lstStyle/>
                    <a:p>
                      <a:r>
                        <a:rPr lang="de-DE" sz="1100" dirty="0">
                          <a:effectLst/>
                        </a:rPr>
                        <a:t>Organisationsgrad</a:t>
                      </a:r>
                      <a:endParaRPr lang="de-DE" sz="1200" dirty="0">
                        <a:effectLst/>
                        <a:latin typeface="Calibri" panose="020F0502020204030204" pitchFamily="34" charset="0"/>
                        <a:ea typeface="Times New Roman" panose="02020603050405020304" pitchFamily="18" charset="0"/>
                      </a:endParaRPr>
                    </a:p>
                  </a:txBody>
                  <a:tcPr marL="44450" marR="44450" marT="0" marB="0" anchor="b">
                    <a:solidFill>
                      <a:srgbClr val="00B050"/>
                    </a:solidFill>
                  </a:tcPr>
                </a:tc>
                <a:tc hMerge="1">
                  <a:txBody>
                    <a:bodyPr/>
                    <a:lstStyle/>
                    <a:p>
                      <a:endParaRPr lang="de-DE"/>
                    </a:p>
                  </a:txBody>
                  <a:tcPr/>
                </a:tc>
                <a:extLst>
                  <a:ext uri="{0D108BD9-81ED-4DB2-BD59-A6C34878D82A}">
                    <a16:rowId xmlns:a16="http://schemas.microsoft.com/office/drawing/2014/main" val="951029873"/>
                  </a:ext>
                </a:extLst>
              </a:tr>
              <a:tr h="226134">
                <a:tc>
                  <a:txBody>
                    <a:bodyPr/>
                    <a:lstStyle/>
                    <a:p>
                      <a:r>
                        <a:rPr lang="de-DE" sz="1100" dirty="0">
                          <a:effectLst/>
                        </a:rPr>
                        <a:t>Ascheberg</a:t>
                      </a:r>
                      <a:endParaRPr lang="de-DE" sz="1200" dirty="0">
                        <a:effectLst/>
                        <a:latin typeface="Calibri" panose="020F0502020204030204" pitchFamily="34" charset="0"/>
                        <a:ea typeface="Times New Roman" panose="02020603050405020304" pitchFamily="18" charset="0"/>
                      </a:endParaRPr>
                    </a:p>
                  </a:txBody>
                  <a:tcPr marL="44450" marR="44450" marT="0" marB="0" anchor="b">
                    <a:solidFill>
                      <a:srgbClr val="00B050"/>
                    </a:solidFill>
                  </a:tcPr>
                </a:tc>
                <a:tc>
                  <a:txBody>
                    <a:bodyPr/>
                    <a:lstStyle/>
                    <a:p>
                      <a:pPr algn="r"/>
                      <a:r>
                        <a:rPr lang="de-DE" sz="1100" dirty="0">
                          <a:effectLst/>
                        </a:rPr>
                        <a:t>5.904</a:t>
                      </a:r>
                      <a:endParaRPr lang="de-DE" sz="1200" dirty="0">
                        <a:effectLst/>
                        <a:latin typeface="Calibri" panose="020F0502020204030204" pitchFamily="34" charset="0"/>
                        <a:ea typeface="Times New Roman" panose="02020603050405020304" pitchFamily="18" charset="0"/>
                      </a:endParaRPr>
                    </a:p>
                  </a:txBody>
                  <a:tcPr marL="44450" marR="44450" marT="0" marB="0" anchor="b"/>
                </a:tc>
                <a:tc>
                  <a:txBody>
                    <a:bodyPr/>
                    <a:lstStyle/>
                    <a:p>
                      <a:pPr algn="r"/>
                      <a:r>
                        <a:rPr lang="de-DE" sz="1100" dirty="0">
                          <a:effectLst/>
                        </a:rPr>
                        <a:t>2.500</a:t>
                      </a:r>
                      <a:endParaRPr lang="de-DE" sz="1200" dirty="0">
                        <a:effectLst/>
                        <a:latin typeface="Calibri" panose="020F0502020204030204" pitchFamily="34" charset="0"/>
                        <a:ea typeface="Times New Roman" panose="02020603050405020304" pitchFamily="18" charset="0"/>
                      </a:endParaRPr>
                    </a:p>
                  </a:txBody>
                  <a:tcPr marL="44450" marR="44450" marT="0" marB="0" anchor="b"/>
                </a:tc>
                <a:tc>
                  <a:txBody>
                    <a:bodyPr/>
                    <a:lstStyle/>
                    <a:p>
                      <a:pPr algn="r"/>
                      <a:r>
                        <a:rPr lang="de-DE" sz="1100" dirty="0">
                          <a:effectLst/>
                        </a:rPr>
                        <a:t>36,9 %</a:t>
                      </a:r>
                      <a:endParaRPr lang="de-DE" sz="1200" dirty="0">
                        <a:effectLst/>
                        <a:latin typeface="Calibri" panose="020F0502020204030204" pitchFamily="34" charset="0"/>
                        <a:ea typeface="Times New Roman" panose="02020603050405020304" pitchFamily="18" charset="0"/>
                      </a:endParaRPr>
                    </a:p>
                  </a:txBody>
                  <a:tcPr marL="44450" marR="44450" marT="0" marB="0" anchor="b"/>
                </a:tc>
                <a:tc>
                  <a:txBody>
                    <a:bodyPr/>
                    <a:lstStyle/>
                    <a:p>
                      <a:r>
                        <a:rPr lang="de-DE" sz="1200" dirty="0">
                          <a:effectLst/>
                        </a:rPr>
                        <a:t> </a:t>
                      </a:r>
                      <a:endParaRPr lang="de-DE" sz="1200" dirty="0">
                        <a:effectLst/>
                        <a:latin typeface="Calibri" panose="020F0502020204030204" pitchFamily="34" charset="0"/>
                        <a:ea typeface="Times New Roman" panose="02020603050405020304" pitchFamily="18" charset="0"/>
                      </a:endParaRPr>
                    </a:p>
                  </a:txBody>
                  <a:tcPr marL="0" marR="0" marT="0" marB="0" anchor="ctr"/>
                </a:tc>
                <a:extLst>
                  <a:ext uri="{0D108BD9-81ED-4DB2-BD59-A6C34878D82A}">
                    <a16:rowId xmlns:a16="http://schemas.microsoft.com/office/drawing/2014/main" val="155768203"/>
                  </a:ext>
                </a:extLst>
              </a:tr>
              <a:tr h="226134">
                <a:tc>
                  <a:txBody>
                    <a:bodyPr/>
                    <a:lstStyle/>
                    <a:p>
                      <a:r>
                        <a:rPr lang="de-DE" sz="1100" dirty="0">
                          <a:effectLst/>
                        </a:rPr>
                        <a:t>Billerbeck</a:t>
                      </a:r>
                      <a:endParaRPr lang="de-DE" sz="1200" dirty="0">
                        <a:effectLst/>
                        <a:latin typeface="Calibri" panose="020F0502020204030204" pitchFamily="34" charset="0"/>
                        <a:ea typeface="Times New Roman" panose="02020603050405020304" pitchFamily="18" charset="0"/>
                      </a:endParaRPr>
                    </a:p>
                  </a:txBody>
                  <a:tcPr marL="44450" marR="44450" marT="0" marB="0" anchor="b">
                    <a:solidFill>
                      <a:srgbClr val="00B050"/>
                    </a:solidFill>
                  </a:tcPr>
                </a:tc>
                <a:tc>
                  <a:txBody>
                    <a:bodyPr/>
                    <a:lstStyle/>
                    <a:p>
                      <a:pPr algn="r"/>
                      <a:r>
                        <a:rPr lang="de-DE" sz="1100" dirty="0">
                          <a:effectLst/>
                        </a:rPr>
                        <a:t>4.284</a:t>
                      </a:r>
                      <a:endParaRPr lang="de-DE" sz="1200" dirty="0">
                        <a:effectLst/>
                        <a:latin typeface="Calibri" panose="020F0502020204030204" pitchFamily="34" charset="0"/>
                        <a:ea typeface="Times New Roman" panose="02020603050405020304" pitchFamily="18" charset="0"/>
                      </a:endParaRPr>
                    </a:p>
                  </a:txBody>
                  <a:tcPr marL="44450" marR="44450" marT="0" marB="0" anchor="b"/>
                </a:tc>
                <a:tc>
                  <a:txBody>
                    <a:bodyPr/>
                    <a:lstStyle/>
                    <a:p>
                      <a:pPr algn="r"/>
                      <a:r>
                        <a:rPr lang="de-DE" sz="1100" dirty="0">
                          <a:effectLst/>
                        </a:rPr>
                        <a:t>1.863</a:t>
                      </a:r>
                      <a:endParaRPr lang="de-DE" sz="1200" dirty="0">
                        <a:effectLst/>
                        <a:latin typeface="Calibri" panose="020F0502020204030204" pitchFamily="34" charset="0"/>
                        <a:ea typeface="Times New Roman" panose="02020603050405020304" pitchFamily="18" charset="0"/>
                      </a:endParaRPr>
                    </a:p>
                  </a:txBody>
                  <a:tcPr marL="44450" marR="44450" marT="0" marB="0" anchor="b"/>
                </a:tc>
                <a:tc>
                  <a:txBody>
                    <a:bodyPr/>
                    <a:lstStyle/>
                    <a:p>
                      <a:pPr algn="r"/>
                      <a:r>
                        <a:rPr lang="de-DE" sz="1100" dirty="0">
                          <a:effectLst/>
                        </a:rPr>
                        <a:t>36,3 %</a:t>
                      </a:r>
                      <a:endParaRPr lang="de-DE" sz="1200" dirty="0">
                        <a:effectLst/>
                        <a:latin typeface="Calibri" panose="020F0502020204030204" pitchFamily="34" charset="0"/>
                        <a:ea typeface="Times New Roman" panose="02020603050405020304" pitchFamily="18" charset="0"/>
                      </a:endParaRPr>
                    </a:p>
                  </a:txBody>
                  <a:tcPr marL="44450" marR="44450" marT="0" marB="0" anchor="b"/>
                </a:tc>
                <a:tc>
                  <a:txBody>
                    <a:bodyPr/>
                    <a:lstStyle/>
                    <a:p>
                      <a:r>
                        <a:rPr lang="de-DE" sz="1200" dirty="0">
                          <a:effectLst/>
                        </a:rPr>
                        <a:t> </a:t>
                      </a:r>
                      <a:endParaRPr lang="de-DE" sz="1200" dirty="0">
                        <a:effectLst/>
                        <a:latin typeface="Calibri" panose="020F0502020204030204" pitchFamily="34" charset="0"/>
                        <a:ea typeface="Times New Roman" panose="02020603050405020304" pitchFamily="18" charset="0"/>
                      </a:endParaRPr>
                    </a:p>
                  </a:txBody>
                  <a:tcPr marL="0" marR="0" marT="0" marB="0" anchor="ctr"/>
                </a:tc>
                <a:extLst>
                  <a:ext uri="{0D108BD9-81ED-4DB2-BD59-A6C34878D82A}">
                    <a16:rowId xmlns:a16="http://schemas.microsoft.com/office/drawing/2014/main" val="2258918341"/>
                  </a:ext>
                </a:extLst>
              </a:tr>
              <a:tr h="387731">
                <a:tc>
                  <a:txBody>
                    <a:bodyPr/>
                    <a:lstStyle/>
                    <a:p>
                      <a:r>
                        <a:rPr lang="de-DE" sz="1100" dirty="0">
                          <a:effectLst/>
                        </a:rPr>
                        <a:t>Coesfeld</a:t>
                      </a:r>
                      <a:endParaRPr lang="de-DE" sz="1200" dirty="0">
                        <a:effectLst/>
                        <a:latin typeface="Calibri" panose="020F0502020204030204" pitchFamily="34" charset="0"/>
                        <a:ea typeface="Times New Roman" panose="02020603050405020304" pitchFamily="18" charset="0"/>
                      </a:endParaRPr>
                    </a:p>
                  </a:txBody>
                  <a:tcPr marL="44450" marR="44450" marT="0" marB="0" anchor="b">
                    <a:solidFill>
                      <a:srgbClr val="00B050"/>
                    </a:solidFill>
                  </a:tcPr>
                </a:tc>
                <a:tc>
                  <a:txBody>
                    <a:bodyPr/>
                    <a:lstStyle/>
                    <a:p>
                      <a:pPr algn="r"/>
                      <a:r>
                        <a:rPr lang="de-DE" sz="1100" dirty="0">
                          <a:effectLst/>
                        </a:rPr>
                        <a:t>15.565</a:t>
                      </a:r>
                      <a:endParaRPr lang="de-DE" sz="1200" dirty="0">
                        <a:effectLst/>
                        <a:latin typeface="Calibri" panose="020F0502020204030204" pitchFamily="34" charset="0"/>
                        <a:ea typeface="Times New Roman" panose="02020603050405020304" pitchFamily="18" charset="0"/>
                      </a:endParaRPr>
                    </a:p>
                  </a:txBody>
                  <a:tcPr marL="44450" marR="44450" marT="0" marB="0" anchor="b"/>
                </a:tc>
                <a:tc>
                  <a:txBody>
                    <a:bodyPr/>
                    <a:lstStyle/>
                    <a:p>
                      <a:pPr algn="r"/>
                      <a:r>
                        <a:rPr lang="de-DE" sz="1100" dirty="0">
                          <a:effectLst/>
                        </a:rPr>
                        <a:t>6.649</a:t>
                      </a:r>
                      <a:endParaRPr lang="de-DE" sz="1200" dirty="0">
                        <a:effectLst/>
                        <a:latin typeface="Calibri" panose="020F0502020204030204" pitchFamily="34" charset="0"/>
                        <a:ea typeface="Times New Roman" panose="02020603050405020304" pitchFamily="18" charset="0"/>
                      </a:endParaRPr>
                    </a:p>
                  </a:txBody>
                  <a:tcPr marL="44450" marR="44450" marT="0" marB="0" anchor="b"/>
                </a:tc>
                <a:tc>
                  <a:txBody>
                    <a:bodyPr/>
                    <a:lstStyle/>
                    <a:p>
                      <a:pPr algn="r"/>
                      <a:r>
                        <a:rPr lang="de-DE" sz="1100" dirty="0">
                          <a:effectLst/>
                        </a:rPr>
                        <a:t>41,8 %</a:t>
                      </a:r>
                      <a:endParaRPr lang="de-DE" sz="1200" dirty="0">
                        <a:effectLst/>
                        <a:latin typeface="Calibri" panose="020F0502020204030204" pitchFamily="34" charset="0"/>
                        <a:ea typeface="Times New Roman" panose="02020603050405020304" pitchFamily="18" charset="0"/>
                      </a:endParaRPr>
                    </a:p>
                  </a:txBody>
                  <a:tcPr marL="44450" marR="44450" marT="0" marB="0" anchor="b"/>
                </a:tc>
                <a:tc>
                  <a:txBody>
                    <a:bodyPr/>
                    <a:lstStyle/>
                    <a:p>
                      <a:r>
                        <a:rPr lang="de-DE" sz="1200" dirty="0">
                          <a:effectLst/>
                        </a:rPr>
                        <a:t> </a:t>
                      </a:r>
                      <a:endParaRPr lang="de-DE" sz="1200" dirty="0">
                        <a:effectLst/>
                        <a:latin typeface="Calibri" panose="020F0502020204030204" pitchFamily="34" charset="0"/>
                        <a:ea typeface="Times New Roman" panose="02020603050405020304" pitchFamily="18" charset="0"/>
                      </a:endParaRPr>
                    </a:p>
                  </a:txBody>
                  <a:tcPr marL="0" marR="0" marT="0" marB="0" anchor="ctr"/>
                </a:tc>
                <a:extLst>
                  <a:ext uri="{0D108BD9-81ED-4DB2-BD59-A6C34878D82A}">
                    <a16:rowId xmlns:a16="http://schemas.microsoft.com/office/drawing/2014/main" val="199151636"/>
                  </a:ext>
                </a:extLst>
              </a:tr>
              <a:tr h="226134">
                <a:tc>
                  <a:txBody>
                    <a:bodyPr/>
                    <a:lstStyle/>
                    <a:p>
                      <a:r>
                        <a:rPr lang="de-DE" sz="1100" dirty="0">
                          <a:effectLst/>
                        </a:rPr>
                        <a:t>Dülmen</a:t>
                      </a:r>
                      <a:endParaRPr lang="de-DE" sz="1200" dirty="0">
                        <a:effectLst/>
                        <a:latin typeface="Calibri" panose="020F0502020204030204" pitchFamily="34" charset="0"/>
                        <a:ea typeface="Times New Roman" panose="02020603050405020304" pitchFamily="18" charset="0"/>
                      </a:endParaRPr>
                    </a:p>
                  </a:txBody>
                  <a:tcPr marL="44450" marR="44450" marT="0" marB="0" anchor="b">
                    <a:solidFill>
                      <a:srgbClr val="00B050"/>
                    </a:solidFill>
                  </a:tcPr>
                </a:tc>
                <a:tc>
                  <a:txBody>
                    <a:bodyPr/>
                    <a:lstStyle/>
                    <a:p>
                      <a:pPr algn="r"/>
                      <a:r>
                        <a:rPr lang="de-DE" sz="1100" dirty="0">
                          <a:effectLst/>
                        </a:rPr>
                        <a:t>16.108</a:t>
                      </a:r>
                      <a:endParaRPr lang="de-DE" sz="1200" dirty="0">
                        <a:effectLst/>
                        <a:latin typeface="Calibri" panose="020F0502020204030204" pitchFamily="34" charset="0"/>
                        <a:ea typeface="Times New Roman" panose="02020603050405020304" pitchFamily="18" charset="0"/>
                      </a:endParaRPr>
                    </a:p>
                  </a:txBody>
                  <a:tcPr marL="44450" marR="44450" marT="0" marB="0" anchor="b"/>
                </a:tc>
                <a:tc>
                  <a:txBody>
                    <a:bodyPr/>
                    <a:lstStyle/>
                    <a:p>
                      <a:pPr algn="r"/>
                      <a:r>
                        <a:rPr lang="de-DE" sz="1100" dirty="0">
                          <a:effectLst/>
                        </a:rPr>
                        <a:t>6.494</a:t>
                      </a:r>
                      <a:endParaRPr lang="de-DE" sz="1200" dirty="0">
                        <a:effectLst/>
                        <a:latin typeface="Calibri" panose="020F0502020204030204" pitchFamily="34" charset="0"/>
                        <a:ea typeface="Times New Roman" panose="02020603050405020304" pitchFamily="18" charset="0"/>
                      </a:endParaRPr>
                    </a:p>
                  </a:txBody>
                  <a:tcPr marL="44450" marR="44450" marT="0" marB="0" anchor="b"/>
                </a:tc>
                <a:tc>
                  <a:txBody>
                    <a:bodyPr/>
                    <a:lstStyle/>
                    <a:p>
                      <a:pPr algn="r"/>
                      <a:r>
                        <a:rPr lang="de-DE" sz="1100" dirty="0">
                          <a:effectLst/>
                        </a:rPr>
                        <a:t>33,6 %</a:t>
                      </a:r>
                      <a:endParaRPr lang="de-DE" sz="1200" dirty="0">
                        <a:effectLst/>
                        <a:latin typeface="Calibri" panose="020F0502020204030204" pitchFamily="34" charset="0"/>
                        <a:ea typeface="Times New Roman" panose="02020603050405020304" pitchFamily="18" charset="0"/>
                      </a:endParaRPr>
                    </a:p>
                  </a:txBody>
                  <a:tcPr marL="44450" marR="44450" marT="0" marB="0" anchor="b"/>
                </a:tc>
                <a:tc>
                  <a:txBody>
                    <a:bodyPr/>
                    <a:lstStyle/>
                    <a:p>
                      <a:r>
                        <a:rPr lang="de-DE" sz="1200" dirty="0">
                          <a:effectLst/>
                        </a:rPr>
                        <a:t> </a:t>
                      </a:r>
                      <a:endParaRPr lang="de-DE" sz="1200" dirty="0">
                        <a:effectLst/>
                        <a:latin typeface="Calibri" panose="020F0502020204030204" pitchFamily="34" charset="0"/>
                        <a:ea typeface="Times New Roman" panose="02020603050405020304" pitchFamily="18" charset="0"/>
                      </a:endParaRPr>
                    </a:p>
                  </a:txBody>
                  <a:tcPr marL="0" marR="0" marT="0" marB="0" anchor="ctr"/>
                </a:tc>
                <a:extLst>
                  <a:ext uri="{0D108BD9-81ED-4DB2-BD59-A6C34878D82A}">
                    <a16:rowId xmlns:a16="http://schemas.microsoft.com/office/drawing/2014/main" val="1540661507"/>
                  </a:ext>
                </a:extLst>
              </a:tr>
              <a:tr h="226134">
                <a:tc>
                  <a:txBody>
                    <a:bodyPr/>
                    <a:lstStyle/>
                    <a:p>
                      <a:r>
                        <a:rPr lang="de-DE" sz="1100" dirty="0">
                          <a:effectLst/>
                        </a:rPr>
                        <a:t>Havixbeck</a:t>
                      </a:r>
                      <a:endParaRPr lang="de-DE" sz="1200" dirty="0">
                        <a:effectLst/>
                        <a:latin typeface="Calibri" panose="020F0502020204030204" pitchFamily="34" charset="0"/>
                        <a:ea typeface="Times New Roman" panose="02020603050405020304" pitchFamily="18" charset="0"/>
                      </a:endParaRPr>
                    </a:p>
                  </a:txBody>
                  <a:tcPr marL="44450" marR="44450" marT="0" marB="0" anchor="b">
                    <a:solidFill>
                      <a:srgbClr val="00B050"/>
                    </a:solidFill>
                  </a:tcPr>
                </a:tc>
                <a:tc>
                  <a:txBody>
                    <a:bodyPr/>
                    <a:lstStyle/>
                    <a:p>
                      <a:pPr algn="r"/>
                      <a:r>
                        <a:rPr lang="de-DE" sz="1100" dirty="0">
                          <a:effectLst/>
                        </a:rPr>
                        <a:t>3.521</a:t>
                      </a:r>
                      <a:endParaRPr lang="de-DE" sz="1200" dirty="0">
                        <a:effectLst/>
                        <a:latin typeface="Calibri" panose="020F0502020204030204" pitchFamily="34" charset="0"/>
                        <a:ea typeface="Times New Roman" panose="02020603050405020304" pitchFamily="18" charset="0"/>
                      </a:endParaRPr>
                    </a:p>
                  </a:txBody>
                  <a:tcPr marL="44450" marR="44450" marT="0" marB="0" anchor="b"/>
                </a:tc>
                <a:tc>
                  <a:txBody>
                    <a:bodyPr/>
                    <a:lstStyle/>
                    <a:p>
                      <a:pPr algn="r"/>
                      <a:r>
                        <a:rPr lang="de-DE" sz="1100" dirty="0">
                          <a:effectLst/>
                        </a:rPr>
                        <a:t>1.748</a:t>
                      </a:r>
                      <a:endParaRPr lang="de-DE" sz="1200" dirty="0">
                        <a:effectLst/>
                        <a:latin typeface="Calibri" panose="020F0502020204030204" pitchFamily="34" charset="0"/>
                        <a:ea typeface="Times New Roman" panose="02020603050405020304" pitchFamily="18" charset="0"/>
                      </a:endParaRPr>
                    </a:p>
                  </a:txBody>
                  <a:tcPr marL="44450" marR="44450" marT="0" marB="0" anchor="b"/>
                </a:tc>
                <a:tc>
                  <a:txBody>
                    <a:bodyPr/>
                    <a:lstStyle/>
                    <a:p>
                      <a:pPr algn="r"/>
                      <a:r>
                        <a:rPr lang="de-DE" sz="1100" dirty="0">
                          <a:effectLst/>
                        </a:rPr>
                        <a:t>28,8 %</a:t>
                      </a:r>
                      <a:endParaRPr lang="de-DE" sz="1200" dirty="0">
                        <a:effectLst/>
                        <a:latin typeface="Calibri" panose="020F0502020204030204" pitchFamily="34" charset="0"/>
                        <a:ea typeface="Times New Roman" panose="02020603050405020304" pitchFamily="18" charset="0"/>
                      </a:endParaRPr>
                    </a:p>
                  </a:txBody>
                  <a:tcPr marL="44450" marR="44450" marT="0" marB="0" anchor="b"/>
                </a:tc>
                <a:tc>
                  <a:txBody>
                    <a:bodyPr/>
                    <a:lstStyle/>
                    <a:p>
                      <a:r>
                        <a:rPr lang="de-DE" sz="1200" dirty="0">
                          <a:effectLst/>
                        </a:rPr>
                        <a:t> </a:t>
                      </a:r>
                      <a:endParaRPr lang="de-DE" sz="1200" dirty="0">
                        <a:effectLst/>
                        <a:latin typeface="Calibri" panose="020F0502020204030204" pitchFamily="34" charset="0"/>
                        <a:ea typeface="Times New Roman" panose="02020603050405020304" pitchFamily="18" charset="0"/>
                      </a:endParaRPr>
                    </a:p>
                  </a:txBody>
                  <a:tcPr marL="0" marR="0" marT="0" marB="0" anchor="ctr"/>
                </a:tc>
                <a:extLst>
                  <a:ext uri="{0D108BD9-81ED-4DB2-BD59-A6C34878D82A}">
                    <a16:rowId xmlns:a16="http://schemas.microsoft.com/office/drawing/2014/main" val="2258401178"/>
                  </a:ext>
                </a:extLst>
              </a:tr>
              <a:tr h="226134">
                <a:tc>
                  <a:txBody>
                    <a:bodyPr/>
                    <a:lstStyle/>
                    <a:p>
                      <a:r>
                        <a:rPr lang="de-DE" sz="1100" dirty="0">
                          <a:effectLst/>
                        </a:rPr>
                        <a:t>Lüdinghausen</a:t>
                      </a:r>
                      <a:endParaRPr lang="de-DE" sz="1200" dirty="0">
                        <a:effectLst/>
                        <a:latin typeface="Calibri" panose="020F0502020204030204" pitchFamily="34" charset="0"/>
                        <a:ea typeface="Times New Roman" panose="02020603050405020304" pitchFamily="18" charset="0"/>
                      </a:endParaRPr>
                    </a:p>
                  </a:txBody>
                  <a:tcPr marL="44450" marR="44450" marT="0" marB="0" anchor="b">
                    <a:solidFill>
                      <a:srgbClr val="00B050"/>
                    </a:solidFill>
                  </a:tcPr>
                </a:tc>
                <a:tc>
                  <a:txBody>
                    <a:bodyPr/>
                    <a:lstStyle/>
                    <a:p>
                      <a:pPr algn="r"/>
                      <a:r>
                        <a:rPr lang="de-DE" sz="1100" dirty="0">
                          <a:effectLst/>
                        </a:rPr>
                        <a:t>6.934</a:t>
                      </a:r>
                      <a:endParaRPr lang="de-DE" sz="1200" dirty="0">
                        <a:effectLst/>
                        <a:latin typeface="Calibri" panose="020F0502020204030204" pitchFamily="34" charset="0"/>
                        <a:ea typeface="Times New Roman" panose="02020603050405020304" pitchFamily="18" charset="0"/>
                      </a:endParaRPr>
                    </a:p>
                  </a:txBody>
                  <a:tcPr marL="44450" marR="44450" marT="0" marB="0" anchor="b"/>
                </a:tc>
                <a:tc>
                  <a:txBody>
                    <a:bodyPr/>
                    <a:lstStyle/>
                    <a:p>
                      <a:pPr algn="r"/>
                      <a:r>
                        <a:rPr lang="de-DE" sz="1100" dirty="0">
                          <a:effectLst/>
                        </a:rPr>
                        <a:t>3.158</a:t>
                      </a:r>
                      <a:endParaRPr lang="de-DE" sz="1200" dirty="0">
                        <a:effectLst/>
                        <a:latin typeface="Calibri" panose="020F0502020204030204" pitchFamily="34" charset="0"/>
                        <a:ea typeface="Times New Roman" panose="02020603050405020304" pitchFamily="18" charset="0"/>
                      </a:endParaRPr>
                    </a:p>
                  </a:txBody>
                  <a:tcPr marL="44450" marR="44450" marT="0" marB="0" anchor="b"/>
                </a:tc>
                <a:tc>
                  <a:txBody>
                    <a:bodyPr/>
                    <a:lstStyle/>
                    <a:p>
                      <a:pPr algn="r"/>
                      <a:r>
                        <a:rPr lang="de-DE" sz="1100" dirty="0">
                          <a:effectLst/>
                        </a:rPr>
                        <a:t>27,4 %</a:t>
                      </a:r>
                      <a:endParaRPr lang="de-DE" sz="1200" dirty="0">
                        <a:effectLst/>
                        <a:latin typeface="Calibri" panose="020F0502020204030204" pitchFamily="34" charset="0"/>
                        <a:ea typeface="Times New Roman" panose="02020603050405020304" pitchFamily="18" charset="0"/>
                      </a:endParaRPr>
                    </a:p>
                  </a:txBody>
                  <a:tcPr marL="44450" marR="44450" marT="0" marB="0" anchor="b"/>
                </a:tc>
                <a:tc>
                  <a:txBody>
                    <a:bodyPr/>
                    <a:lstStyle/>
                    <a:p>
                      <a:r>
                        <a:rPr lang="de-DE" sz="1200" dirty="0">
                          <a:effectLst/>
                        </a:rPr>
                        <a:t> </a:t>
                      </a:r>
                      <a:endParaRPr lang="de-DE" sz="1200" dirty="0">
                        <a:effectLst/>
                        <a:latin typeface="Calibri" panose="020F0502020204030204" pitchFamily="34" charset="0"/>
                        <a:ea typeface="Times New Roman" panose="02020603050405020304" pitchFamily="18" charset="0"/>
                      </a:endParaRPr>
                    </a:p>
                  </a:txBody>
                  <a:tcPr marL="0" marR="0" marT="0" marB="0" anchor="ctr"/>
                </a:tc>
                <a:extLst>
                  <a:ext uri="{0D108BD9-81ED-4DB2-BD59-A6C34878D82A}">
                    <a16:rowId xmlns:a16="http://schemas.microsoft.com/office/drawing/2014/main" val="3799928091"/>
                  </a:ext>
                </a:extLst>
              </a:tr>
              <a:tr h="226134">
                <a:tc>
                  <a:txBody>
                    <a:bodyPr/>
                    <a:lstStyle/>
                    <a:p>
                      <a:r>
                        <a:rPr lang="de-DE" sz="1100" dirty="0">
                          <a:effectLst/>
                        </a:rPr>
                        <a:t>Nordkirchen</a:t>
                      </a:r>
                      <a:endParaRPr lang="de-DE" sz="1200" dirty="0">
                        <a:effectLst/>
                        <a:latin typeface="Calibri" panose="020F0502020204030204" pitchFamily="34" charset="0"/>
                        <a:ea typeface="Times New Roman" panose="02020603050405020304" pitchFamily="18" charset="0"/>
                      </a:endParaRPr>
                    </a:p>
                  </a:txBody>
                  <a:tcPr marL="44450" marR="44450" marT="0" marB="0" anchor="b">
                    <a:solidFill>
                      <a:srgbClr val="00B050"/>
                    </a:solidFill>
                  </a:tcPr>
                </a:tc>
                <a:tc>
                  <a:txBody>
                    <a:bodyPr/>
                    <a:lstStyle/>
                    <a:p>
                      <a:pPr algn="r"/>
                      <a:r>
                        <a:rPr lang="de-DE" sz="1100" dirty="0">
                          <a:effectLst/>
                        </a:rPr>
                        <a:t>3.761</a:t>
                      </a:r>
                      <a:endParaRPr lang="de-DE" sz="1200" dirty="0">
                        <a:effectLst/>
                        <a:latin typeface="Calibri" panose="020F0502020204030204" pitchFamily="34" charset="0"/>
                        <a:ea typeface="Times New Roman" panose="02020603050405020304" pitchFamily="18" charset="0"/>
                      </a:endParaRPr>
                    </a:p>
                  </a:txBody>
                  <a:tcPr marL="44450" marR="44450" marT="0" marB="0" anchor="b"/>
                </a:tc>
                <a:tc>
                  <a:txBody>
                    <a:bodyPr/>
                    <a:lstStyle/>
                    <a:p>
                      <a:pPr algn="r"/>
                      <a:r>
                        <a:rPr lang="de-DE" sz="1100" dirty="0">
                          <a:effectLst/>
                        </a:rPr>
                        <a:t>1.424</a:t>
                      </a:r>
                      <a:endParaRPr lang="de-DE" sz="1200" dirty="0">
                        <a:effectLst/>
                        <a:latin typeface="Calibri" panose="020F0502020204030204" pitchFamily="34" charset="0"/>
                        <a:ea typeface="Times New Roman" panose="02020603050405020304" pitchFamily="18" charset="0"/>
                      </a:endParaRPr>
                    </a:p>
                  </a:txBody>
                  <a:tcPr marL="44450" marR="44450" marT="0" marB="0" anchor="b"/>
                </a:tc>
                <a:tc>
                  <a:txBody>
                    <a:bodyPr/>
                    <a:lstStyle/>
                    <a:p>
                      <a:pPr algn="r"/>
                      <a:r>
                        <a:rPr lang="de-DE" sz="1100" dirty="0">
                          <a:effectLst/>
                        </a:rPr>
                        <a:t>35,7 %</a:t>
                      </a:r>
                      <a:endParaRPr lang="de-DE" sz="1200" dirty="0">
                        <a:effectLst/>
                        <a:latin typeface="Calibri" panose="020F0502020204030204" pitchFamily="34" charset="0"/>
                        <a:ea typeface="Times New Roman" panose="02020603050405020304" pitchFamily="18" charset="0"/>
                      </a:endParaRPr>
                    </a:p>
                  </a:txBody>
                  <a:tcPr marL="44450" marR="44450" marT="0" marB="0" anchor="b"/>
                </a:tc>
                <a:tc>
                  <a:txBody>
                    <a:bodyPr/>
                    <a:lstStyle/>
                    <a:p>
                      <a:r>
                        <a:rPr lang="de-DE" sz="1200" dirty="0">
                          <a:effectLst/>
                        </a:rPr>
                        <a:t> </a:t>
                      </a:r>
                      <a:endParaRPr lang="de-DE" sz="1200" dirty="0">
                        <a:effectLst/>
                        <a:latin typeface="Calibri" panose="020F0502020204030204" pitchFamily="34" charset="0"/>
                        <a:ea typeface="Times New Roman" panose="02020603050405020304" pitchFamily="18" charset="0"/>
                      </a:endParaRPr>
                    </a:p>
                  </a:txBody>
                  <a:tcPr marL="0" marR="0" marT="0" marB="0" anchor="ctr"/>
                </a:tc>
                <a:extLst>
                  <a:ext uri="{0D108BD9-81ED-4DB2-BD59-A6C34878D82A}">
                    <a16:rowId xmlns:a16="http://schemas.microsoft.com/office/drawing/2014/main" val="2842797406"/>
                  </a:ext>
                </a:extLst>
              </a:tr>
              <a:tr h="226134">
                <a:tc>
                  <a:txBody>
                    <a:bodyPr/>
                    <a:lstStyle/>
                    <a:p>
                      <a:r>
                        <a:rPr lang="de-DE" sz="1100" dirty="0">
                          <a:effectLst/>
                        </a:rPr>
                        <a:t>Nottuln</a:t>
                      </a:r>
                      <a:endParaRPr lang="de-DE" sz="1200" dirty="0">
                        <a:effectLst/>
                        <a:latin typeface="Calibri" panose="020F0502020204030204" pitchFamily="34" charset="0"/>
                        <a:ea typeface="Times New Roman" panose="02020603050405020304" pitchFamily="18" charset="0"/>
                      </a:endParaRPr>
                    </a:p>
                  </a:txBody>
                  <a:tcPr marL="44450" marR="44450" marT="0" marB="0" anchor="b">
                    <a:solidFill>
                      <a:srgbClr val="00B050"/>
                    </a:solidFill>
                  </a:tcPr>
                </a:tc>
                <a:tc>
                  <a:txBody>
                    <a:bodyPr/>
                    <a:lstStyle/>
                    <a:p>
                      <a:pPr algn="r"/>
                      <a:r>
                        <a:rPr lang="de-DE" sz="1100" dirty="0">
                          <a:effectLst/>
                        </a:rPr>
                        <a:t>6.433</a:t>
                      </a:r>
                      <a:endParaRPr lang="de-DE" sz="1200" dirty="0">
                        <a:effectLst/>
                        <a:latin typeface="Calibri" panose="020F0502020204030204" pitchFamily="34" charset="0"/>
                        <a:ea typeface="Times New Roman" panose="02020603050405020304" pitchFamily="18" charset="0"/>
                      </a:endParaRPr>
                    </a:p>
                  </a:txBody>
                  <a:tcPr marL="44450" marR="44450" marT="0" marB="0" anchor="b"/>
                </a:tc>
                <a:tc>
                  <a:txBody>
                    <a:bodyPr/>
                    <a:lstStyle/>
                    <a:p>
                      <a:pPr algn="r"/>
                      <a:r>
                        <a:rPr lang="de-DE" sz="1100" dirty="0">
                          <a:effectLst/>
                        </a:rPr>
                        <a:t>3.211</a:t>
                      </a:r>
                      <a:endParaRPr lang="de-DE" sz="1200" dirty="0">
                        <a:effectLst/>
                        <a:latin typeface="Calibri" panose="020F0502020204030204" pitchFamily="34" charset="0"/>
                        <a:ea typeface="Times New Roman" panose="02020603050405020304" pitchFamily="18" charset="0"/>
                      </a:endParaRPr>
                    </a:p>
                  </a:txBody>
                  <a:tcPr marL="44450" marR="44450" marT="0" marB="0" anchor="b"/>
                </a:tc>
                <a:tc>
                  <a:txBody>
                    <a:bodyPr/>
                    <a:lstStyle/>
                    <a:p>
                      <a:pPr algn="r"/>
                      <a:r>
                        <a:rPr lang="de-DE" sz="1100" dirty="0">
                          <a:effectLst/>
                        </a:rPr>
                        <a:t>32,3 %</a:t>
                      </a:r>
                      <a:endParaRPr lang="de-DE" sz="1200" dirty="0">
                        <a:effectLst/>
                        <a:latin typeface="Calibri" panose="020F0502020204030204" pitchFamily="34" charset="0"/>
                        <a:ea typeface="Times New Roman" panose="02020603050405020304" pitchFamily="18" charset="0"/>
                      </a:endParaRPr>
                    </a:p>
                  </a:txBody>
                  <a:tcPr marL="44450" marR="44450" marT="0" marB="0" anchor="b"/>
                </a:tc>
                <a:tc>
                  <a:txBody>
                    <a:bodyPr/>
                    <a:lstStyle/>
                    <a:p>
                      <a:r>
                        <a:rPr lang="de-DE" sz="1200" dirty="0">
                          <a:effectLst/>
                        </a:rPr>
                        <a:t> </a:t>
                      </a:r>
                      <a:endParaRPr lang="de-DE" sz="1200" dirty="0">
                        <a:effectLst/>
                        <a:latin typeface="Calibri" panose="020F0502020204030204" pitchFamily="34" charset="0"/>
                        <a:ea typeface="Times New Roman" panose="02020603050405020304" pitchFamily="18" charset="0"/>
                      </a:endParaRPr>
                    </a:p>
                  </a:txBody>
                  <a:tcPr marL="0" marR="0" marT="0" marB="0" anchor="ctr"/>
                </a:tc>
                <a:extLst>
                  <a:ext uri="{0D108BD9-81ED-4DB2-BD59-A6C34878D82A}">
                    <a16:rowId xmlns:a16="http://schemas.microsoft.com/office/drawing/2014/main" val="1483358907"/>
                  </a:ext>
                </a:extLst>
              </a:tr>
              <a:tr h="226134">
                <a:tc>
                  <a:txBody>
                    <a:bodyPr/>
                    <a:lstStyle/>
                    <a:p>
                      <a:r>
                        <a:rPr lang="de-DE" sz="1100" dirty="0">
                          <a:effectLst/>
                        </a:rPr>
                        <a:t>Olfen</a:t>
                      </a:r>
                      <a:endParaRPr lang="de-DE" sz="1200" dirty="0">
                        <a:effectLst/>
                        <a:latin typeface="Calibri" panose="020F0502020204030204" pitchFamily="34" charset="0"/>
                        <a:ea typeface="Times New Roman" panose="02020603050405020304" pitchFamily="18" charset="0"/>
                      </a:endParaRPr>
                    </a:p>
                  </a:txBody>
                  <a:tcPr marL="44450" marR="44450" marT="0" marB="0" anchor="b">
                    <a:solidFill>
                      <a:srgbClr val="00B050"/>
                    </a:solidFill>
                  </a:tcPr>
                </a:tc>
                <a:tc>
                  <a:txBody>
                    <a:bodyPr/>
                    <a:lstStyle/>
                    <a:p>
                      <a:pPr algn="r"/>
                      <a:r>
                        <a:rPr lang="de-DE" sz="1100" dirty="0">
                          <a:effectLst/>
                        </a:rPr>
                        <a:t>4.306</a:t>
                      </a:r>
                      <a:endParaRPr lang="de-DE" sz="1200" dirty="0">
                        <a:effectLst/>
                        <a:latin typeface="Calibri" panose="020F0502020204030204" pitchFamily="34" charset="0"/>
                        <a:ea typeface="Times New Roman" panose="02020603050405020304" pitchFamily="18" charset="0"/>
                      </a:endParaRPr>
                    </a:p>
                  </a:txBody>
                  <a:tcPr marL="44450" marR="44450" marT="0" marB="0" anchor="b"/>
                </a:tc>
                <a:tc>
                  <a:txBody>
                    <a:bodyPr/>
                    <a:lstStyle/>
                    <a:p>
                      <a:pPr algn="r"/>
                      <a:r>
                        <a:rPr lang="de-DE" sz="1100" dirty="0">
                          <a:effectLst/>
                        </a:rPr>
                        <a:t>1.951</a:t>
                      </a:r>
                      <a:endParaRPr lang="de-DE" sz="1200" dirty="0">
                        <a:effectLst/>
                        <a:latin typeface="Calibri" panose="020F0502020204030204" pitchFamily="34" charset="0"/>
                        <a:ea typeface="Times New Roman" panose="02020603050405020304" pitchFamily="18" charset="0"/>
                      </a:endParaRPr>
                    </a:p>
                  </a:txBody>
                  <a:tcPr marL="44450" marR="44450" marT="0" marB="0" anchor="b"/>
                </a:tc>
                <a:tc>
                  <a:txBody>
                    <a:bodyPr/>
                    <a:lstStyle/>
                    <a:p>
                      <a:pPr algn="r"/>
                      <a:r>
                        <a:rPr lang="de-DE" sz="1100" dirty="0">
                          <a:effectLst/>
                        </a:rPr>
                        <a:t>32,4 %</a:t>
                      </a:r>
                      <a:endParaRPr lang="de-DE" sz="1200" dirty="0">
                        <a:effectLst/>
                        <a:latin typeface="Calibri" panose="020F0502020204030204" pitchFamily="34" charset="0"/>
                        <a:ea typeface="Times New Roman" panose="02020603050405020304" pitchFamily="18" charset="0"/>
                      </a:endParaRPr>
                    </a:p>
                  </a:txBody>
                  <a:tcPr marL="44450" marR="44450" marT="0" marB="0" anchor="b"/>
                </a:tc>
                <a:tc>
                  <a:txBody>
                    <a:bodyPr/>
                    <a:lstStyle/>
                    <a:p>
                      <a:r>
                        <a:rPr lang="de-DE" sz="1200" dirty="0">
                          <a:effectLst/>
                        </a:rPr>
                        <a:t> </a:t>
                      </a:r>
                      <a:endParaRPr lang="de-DE" sz="1200" dirty="0">
                        <a:effectLst/>
                        <a:latin typeface="Calibri" panose="020F0502020204030204" pitchFamily="34" charset="0"/>
                        <a:ea typeface="Times New Roman" panose="02020603050405020304" pitchFamily="18" charset="0"/>
                      </a:endParaRPr>
                    </a:p>
                  </a:txBody>
                  <a:tcPr marL="0" marR="0" marT="0" marB="0" anchor="ctr"/>
                </a:tc>
                <a:extLst>
                  <a:ext uri="{0D108BD9-81ED-4DB2-BD59-A6C34878D82A}">
                    <a16:rowId xmlns:a16="http://schemas.microsoft.com/office/drawing/2014/main" val="884439265"/>
                  </a:ext>
                </a:extLst>
              </a:tr>
              <a:tr h="226134">
                <a:tc>
                  <a:txBody>
                    <a:bodyPr/>
                    <a:lstStyle/>
                    <a:p>
                      <a:r>
                        <a:rPr lang="de-DE" sz="1100" dirty="0">
                          <a:effectLst/>
                        </a:rPr>
                        <a:t>Rosendahl</a:t>
                      </a:r>
                      <a:endParaRPr lang="de-DE" sz="1200" dirty="0">
                        <a:effectLst/>
                        <a:latin typeface="Calibri" panose="020F0502020204030204" pitchFamily="34" charset="0"/>
                        <a:ea typeface="Times New Roman" panose="02020603050405020304" pitchFamily="18" charset="0"/>
                      </a:endParaRPr>
                    </a:p>
                  </a:txBody>
                  <a:tcPr marL="44450" marR="44450" marT="0" marB="0" anchor="b">
                    <a:solidFill>
                      <a:srgbClr val="00B050"/>
                    </a:solidFill>
                  </a:tcPr>
                </a:tc>
                <a:tc>
                  <a:txBody>
                    <a:bodyPr/>
                    <a:lstStyle/>
                    <a:p>
                      <a:pPr algn="r"/>
                      <a:r>
                        <a:rPr lang="de-DE" sz="1100" dirty="0">
                          <a:effectLst/>
                        </a:rPr>
                        <a:t>4.727</a:t>
                      </a:r>
                      <a:endParaRPr lang="de-DE" sz="1200" dirty="0">
                        <a:effectLst/>
                        <a:latin typeface="Calibri" panose="020F0502020204030204" pitchFamily="34" charset="0"/>
                        <a:ea typeface="Times New Roman" panose="02020603050405020304" pitchFamily="18" charset="0"/>
                      </a:endParaRPr>
                    </a:p>
                  </a:txBody>
                  <a:tcPr marL="44450" marR="44450" marT="0" marB="0" anchor="b"/>
                </a:tc>
                <a:tc>
                  <a:txBody>
                    <a:bodyPr/>
                    <a:lstStyle/>
                    <a:p>
                      <a:pPr algn="r"/>
                      <a:r>
                        <a:rPr lang="de-DE" sz="1100" dirty="0">
                          <a:effectLst/>
                        </a:rPr>
                        <a:t>1.954</a:t>
                      </a:r>
                      <a:endParaRPr lang="de-DE" sz="1200" dirty="0">
                        <a:effectLst/>
                        <a:latin typeface="Calibri" panose="020F0502020204030204" pitchFamily="34" charset="0"/>
                        <a:ea typeface="Times New Roman" panose="02020603050405020304" pitchFamily="18" charset="0"/>
                      </a:endParaRPr>
                    </a:p>
                  </a:txBody>
                  <a:tcPr marL="44450" marR="44450" marT="0" marB="0" anchor="b"/>
                </a:tc>
                <a:tc>
                  <a:txBody>
                    <a:bodyPr/>
                    <a:lstStyle/>
                    <a:p>
                      <a:pPr algn="r"/>
                      <a:r>
                        <a:rPr lang="de-DE" sz="1100" dirty="0">
                          <a:effectLst/>
                        </a:rPr>
                        <a:t>43,4 %</a:t>
                      </a:r>
                      <a:endParaRPr lang="de-DE" sz="1200" dirty="0">
                        <a:effectLst/>
                        <a:latin typeface="Calibri" panose="020F0502020204030204" pitchFamily="34" charset="0"/>
                        <a:ea typeface="Times New Roman" panose="02020603050405020304" pitchFamily="18" charset="0"/>
                      </a:endParaRPr>
                    </a:p>
                  </a:txBody>
                  <a:tcPr marL="44450" marR="44450" marT="0" marB="0" anchor="b"/>
                </a:tc>
                <a:tc>
                  <a:txBody>
                    <a:bodyPr/>
                    <a:lstStyle/>
                    <a:p>
                      <a:r>
                        <a:rPr lang="de-DE" sz="1200" dirty="0">
                          <a:effectLst/>
                        </a:rPr>
                        <a:t> </a:t>
                      </a:r>
                      <a:endParaRPr lang="de-DE" sz="1200" dirty="0">
                        <a:effectLst/>
                        <a:latin typeface="Calibri" panose="020F0502020204030204" pitchFamily="34" charset="0"/>
                        <a:ea typeface="Times New Roman" panose="02020603050405020304" pitchFamily="18" charset="0"/>
                      </a:endParaRPr>
                    </a:p>
                  </a:txBody>
                  <a:tcPr marL="0" marR="0" marT="0" marB="0" anchor="ctr"/>
                </a:tc>
                <a:extLst>
                  <a:ext uri="{0D108BD9-81ED-4DB2-BD59-A6C34878D82A}">
                    <a16:rowId xmlns:a16="http://schemas.microsoft.com/office/drawing/2014/main" val="2577855761"/>
                  </a:ext>
                </a:extLst>
              </a:tr>
              <a:tr h="226134">
                <a:tc>
                  <a:txBody>
                    <a:bodyPr/>
                    <a:lstStyle/>
                    <a:p>
                      <a:r>
                        <a:rPr lang="de-DE" sz="1100" dirty="0">
                          <a:effectLst/>
                        </a:rPr>
                        <a:t>Senden</a:t>
                      </a:r>
                      <a:endParaRPr lang="de-DE" sz="1200" dirty="0">
                        <a:effectLst/>
                        <a:latin typeface="Calibri" panose="020F0502020204030204" pitchFamily="34" charset="0"/>
                        <a:ea typeface="Times New Roman" panose="02020603050405020304" pitchFamily="18" charset="0"/>
                      </a:endParaRPr>
                    </a:p>
                  </a:txBody>
                  <a:tcPr marL="44450" marR="44450" marT="0" marB="0" anchor="b">
                    <a:solidFill>
                      <a:srgbClr val="00B050"/>
                    </a:solidFill>
                  </a:tcPr>
                </a:tc>
                <a:tc>
                  <a:txBody>
                    <a:bodyPr/>
                    <a:lstStyle/>
                    <a:p>
                      <a:pPr algn="r"/>
                      <a:r>
                        <a:rPr lang="de-DE" sz="1100" dirty="0">
                          <a:effectLst/>
                        </a:rPr>
                        <a:t>6.136</a:t>
                      </a:r>
                      <a:endParaRPr lang="de-DE" sz="1200" dirty="0">
                        <a:effectLst/>
                        <a:latin typeface="Calibri" panose="020F0502020204030204" pitchFamily="34" charset="0"/>
                        <a:ea typeface="Times New Roman" panose="02020603050405020304" pitchFamily="18" charset="0"/>
                      </a:endParaRPr>
                    </a:p>
                  </a:txBody>
                  <a:tcPr marL="44450" marR="44450" marT="0" marB="0" anchor="b"/>
                </a:tc>
                <a:tc>
                  <a:txBody>
                    <a:bodyPr/>
                    <a:lstStyle/>
                    <a:p>
                      <a:pPr algn="r"/>
                      <a:r>
                        <a:rPr lang="de-DE" sz="1100" dirty="0">
                          <a:effectLst/>
                        </a:rPr>
                        <a:t>3.274</a:t>
                      </a:r>
                      <a:endParaRPr lang="de-DE" sz="1200" dirty="0">
                        <a:effectLst/>
                        <a:latin typeface="Calibri" panose="020F0502020204030204" pitchFamily="34" charset="0"/>
                        <a:ea typeface="Times New Roman" panose="02020603050405020304" pitchFamily="18" charset="0"/>
                      </a:endParaRPr>
                    </a:p>
                  </a:txBody>
                  <a:tcPr marL="44450" marR="44450" marT="0" marB="0" anchor="b"/>
                </a:tc>
                <a:tc>
                  <a:txBody>
                    <a:bodyPr/>
                    <a:lstStyle/>
                    <a:p>
                      <a:pPr algn="r"/>
                      <a:r>
                        <a:rPr lang="de-DE" sz="1100" dirty="0">
                          <a:effectLst/>
                        </a:rPr>
                        <a:t>29,2 %</a:t>
                      </a:r>
                      <a:endParaRPr lang="de-DE" sz="1200" dirty="0">
                        <a:effectLst/>
                        <a:latin typeface="Calibri" panose="020F0502020204030204" pitchFamily="34" charset="0"/>
                        <a:ea typeface="Times New Roman" panose="02020603050405020304" pitchFamily="18" charset="0"/>
                      </a:endParaRPr>
                    </a:p>
                  </a:txBody>
                  <a:tcPr marL="44450" marR="44450" marT="0" marB="0" anchor="b"/>
                </a:tc>
                <a:tc>
                  <a:txBody>
                    <a:bodyPr/>
                    <a:lstStyle/>
                    <a:p>
                      <a:r>
                        <a:rPr lang="de-DE" sz="1200" dirty="0">
                          <a:effectLst/>
                        </a:rPr>
                        <a:t> </a:t>
                      </a:r>
                      <a:endParaRPr lang="de-DE" sz="1200" dirty="0">
                        <a:effectLst/>
                        <a:latin typeface="Calibri" panose="020F0502020204030204" pitchFamily="34" charset="0"/>
                        <a:ea typeface="Times New Roman" panose="02020603050405020304" pitchFamily="18" charset="0"/>
                      </a:endParaRPr>
                    </a:p>
                  </a:txBody>
                  <a:tcPr marL="0" marR="0" marT="0" marB="0" anchor="ctr"/>
                </a:tc>
                <a:extLst>
                  <a:ext uri="{0D108BD9-81ED-4DB2-BD59-A6C34878D82A}">
                    <a16:rowId xmlns:a16="http://schemas.microsoft.com/office/drawing/2014/main" val="4071611167"/>
                  </a:ext>
                </a:extLst>
              </a:tr>
              <a:tr h="226134">
                <a:tc>
                  <a:txBody>
                    <a:bodyPr/>
                    <a:lstStyle/>
                    <a:p>
                      <a:r>
                        <a:rPr lang="de-DE" sz="1100" dirty="0">
                          <a:effectLst/>
                        </a:rPr>
                        <a:t>Kreis Coesfeld</a:t>
                      </a:r>
                      <a:endParaRPr lang="de-DE" sz="1200" dirty="0">
                        <a:effectLst/>
                        <a:latin typeface="Calibri" panose="020F0502020204030204" pitchFamily="34" charset="0"/>
                        <a:ea typeface="Times New Roman" panose="02020603050405020304" pitchFamily="18" charset="0"/>
                      </a:endParaRPr>
                    </a:p>
                  </a:txBody>
                  <a:tcPr marL="44450" marR="44450" marT="0" marB="0" anchor="b">
                    <a:solidFill>
                      <a:srgbClr val="00B050"/>
                    </a:solidFill>
                  </a:tcPr>
                </a:tc>
                <a:tc>
                  <a:txBody>
                    <a:bodyPr/>
                    <a:lstStyle/>
                    <a:p>
                      <a:pPr algn="r"/>
                      <a:r>
                        <a:rPr lang="de-DE" sz="1100" dirty="0">
                          <a:effectLst/>
                        </a:rPr>
                        <a:t>77.679</a:t>
                      </a:r>
                      <a:endParaRPr lang="de-DE" sz="1200" dirty="0">
                        <a:effectLst/>
                        <a:latin typeface="Calibri" panose="020F0502020204030204" pitchFamily="34" charset="0"/>
                        <a:ea typeface="Times New Roman" panose="02020603050405020304" pitchFamily="18" charset="0"/>
                      </a:endParaRPr>
                    </a:p>
                  </a:txBody>
                  <a:tcPr marL="44450" marR="44450" marT="0" marB="0" anchor="b"/>
                </a:tc>
                <a:tc>
                  <a:txBody>
                    <a:bodyPr/>
                    <a:lstStyle/>
                    <a:p>
                      <a:pPr algn="r"/>
                      <a:r>
                        <a:rPr lang="de-DE" sz="1100" dirty="0">
                          <a:effectLst/>
                        </a:rPr>
                        <a:t>34.226</a:t>
                      </a:r>
                      <a:endParaRPr lang="de-DE" sz="1200" dirty="0">
                        <a:effectLst/>
                        <a:latin typeface="Calibri" panose="020F0502020204030204" pitchFamily="34" charset="0"/>
                        <a:ea typeface="Times New Roman" panose="02020603050405020304" pitchFamily="18" charset="0"/>
                      </a:endParaRPr>
                    </a:p>
                  </a:txBody>
                  <a:tcPr marL="44450" marR="44450" marT="0" marB="0" anchor="b"/>
                </a:tc>
                <a:tc>
                  <a:txBody>
                    <a:bodyPr/>
                    <a:lstStyle/>
                    <a:p>
                      <a:pPr algn="r"/>
                      <a:r>
                        <a:rPr lang="de-DE" sz="1100" dirty="0">
                          <a:effectLst/>
                        </a:rPr>
                        <a:t>34,4 %</a:t>
                      </a:r>
                      <a:endParaRPr lang="de-DE" sz="1200" dirty="0">
                        <a:effectLst/>
                        <a:latin typeface="Calibri" panose="020F0502020204030204" pitchFamily="34" charset="0"/>
                        <a:ea typeface="Times New Roman" panose="02020603050405020304" pitchFamily="18" charset="0"/>
                      </a:endParaRPr>
                    </a:p>
                  </a:txBody>
                  <a:tcPr marL="44450" marR="44450" marT="0" marB="0" anchor="b"/>
                </a:tc>
                <a:tc>
                  <a:txBody>
                    <a:bodyPr/>
                    <a:lstStyle/>
                    <a:p>
                      <a:r>
                        <a:rPr lang="de-DE" sz="1200" dirty="0">
                          <a:effectLst/>
                        </a:rPr>
                        <a:t> </a:t>
                      </a:r>
                      <a:endParaRPr lang="de-DE" sz="1200" dirty="0">
                        <a:effectLst/>
                        <a:latin typeface="Calibri" panose="020F0502020204030204" pitchFamily="34" charset="0"/>
                        <a:ea typeface="Times New Roman" panose="02020603050405020304" pitchFamily="18" charset="0"/>
                      </a:endParaRPr>
                    </a:p>
                  </a:txBody>
                  <a:tcPr marL="0" marR="0" marT="0" marB="0" anchor="ctr"/>
                </a:tc>
                <a:extLst>
                  <a:ext uri="{0D108BD9-81ED-4DB2-BD59-A6C34878D82A}">
                    <a16:rowId xmlns:a16="http://schemas.microsoft.com/office/drawing/2014/main" val="4235625128"/>
                  </a:ext>
                </a:extLst>
              </a:tr>
            </a:tbl>
          </a:graphicData>
        </a:graphic>
      </p:graphicFrame>
      <p:graphicFrame>
        <p:nvGraphicFramePr>
          <p:cNvPr id="6" name="Tabelle 5">
            <a:extLst>
              <a:ext uri="{FF2B5EF4-FFF2-40B4-BE49-F238E27FC236}">
                <a16:creationId xmlns:a16="http://schemas.microsoft.com/office/drawing/2014/main" id="{7C5A027C-115C-4284-A725-6CBBF7F89F29}"/>
              </a:ext>
            </a:extLst>
          </p:cNvPr>
          <p:cNvGraphicFramePr>
            <a:graphicFrameLocks noGrp="1"/>
          </p:cNvGraphicFramePr>
          <p:nvPr>
            <p:extLst>
              <p:ext uri="{D42A27DB-BD31-4B8C-83A1-F6EECF244321}">
                <p14:modId xmlns:p14="http://schemas.microsoft.com/office/powerpoint/2010/main" val="824465358"/>
              </p:ext>
            </p:extLst>
          </p:nvPr>
        </p:nvGraphicFramePr>
        <p:xfrm>
          <a:off x="6531063" y="2260311"/>
          <a:ext cx="4822737" cy="3289781"/>
        </p:xfrm>
        <a:graphic>
          <a:graphicData uri="http://schemas.openxmlformats.org/drawingml/2006/table">
            <a:tbl>
              <a:tblPr firstRow="1" firstCol="1" bandRow="1">
                <a:tableStyleId>{5C22544A-7EE6-4342-B048-85BDC9FD1C3A}</a:tableStyleId>
              </a:tblPr>
              <a:tblGrid>
                <a:gridCol w="344289">
                  <a:extLst>
                    <a:ext uri="{9D8B030D-6E8A-4147-A177-3AD203B41FA5}">
                      <a16:colId xmlns:a16="http://schemas.microsoft.com/office/drawing/2014/main" val="335785685"/>
                    </a:ext>
                  </a:extLst>
                </a:gridCol>
                <a:gridCol w="3483138">
                  <a:extLst>
                    <a:ext uri="{9D8B030D-6E8A-4147-A177-3AD203B41FA5}">
                      <a16:colId xmlns:a16="http://schemas.microsoft.com/office/drawing/2014/main" val="1104634362"/>
                    </a:ext>
                  </a:extLst>
                </a:gridCol>
                <a:gridCol w="995310">
                  <a:extLst>
                    <a:ext uri="{9D8B030D-6E8A-4147-A177-3AD203B41FA5}">
                      <a16:colId xmlns:a16="http://schemas.microsoft.com/office/drawing/2014/main" val="974579853"/>
                    </a:ext>
                  </a:extLst>
                </a:gridCol>
              </a:tblGrid>
              <a:tr h="299071">
                <a:tc>
                  <a:txBody>
                    <a:bodyPr/>
                    <a:lstStyle/>
                    <a:p>
                      <a:endParaRPr lang="de-DE" sz="1100" dirty="0">
                        <a:effectLst/>
                        <a:latin typeface="Times New Roman" panose="02020603050405020304" pitchFamily="18" charset="0"/>
                      </a:endParaRPr>
                    </a:p>
                  </a:txBody>
                  <a:tcPr marL="44450" marR="44450" marT="0" marB="0" anchor="b">
                    <a:solidFill>
                      <a:srgbClr val="00B050"/>
                    </a:solidFill>
                  </a:tcPr>
                </a:tc>
                <a:tc>
                  <a:txBody>
                    <a:bodyPr/>
                    <a:lstStyle/>
                    <a:p>
                      <a:r>
                        <a:rPr lang="de-DE" sz="1100" dirty="0">
                          <a:effectLst/>
                        </a:rPr>
                        <a:t>Sportart</a:t>
                      </a:r>
                      <a:endParaRPr lang="de-DE" sz="1200" dirty="0">
                        <a:effectLst/>
                        <a:latin typeface="Calibri" panose="020F0502020204030204" pitchFamily="34" charset="0"/>
                        <a:ea typeface="Times New Roman" panose="02020603050405020304" pitchFamily="18" charset="0"/>
                      </a:endParaRPr>
                    </a:p>
                  </a:txBody>
                  <a:tcPr marL="44450" marR="44450" marT="0" marB="0" anchor="b">
                    <a:solidFill>
                      <a:srgbClr val="00B050"/>
                    </a:solidFill>
                  </a:tcPr>
                </a:tc>
                <a:tc>
                  <a:txBody>
                    <a:bodyPr/>
                    <a:lstStyle/>
                    <a:p>
                      <a:r>
                        <a:rPr lang="de-DE" sz="1100" dirty="0">
                          <a:effectLst/>
                        </a:rPr>
                        <a:t>Mitglieder</a:t>
                      </a:r>
                      <a:endParaRPr lang="de-DE" sz="1200" dirty="0">
                        <a:effectLst/>
                        <a:latin typeface="Calibri" panose="020F0502020204030204" pitchFamily="34" charset="0"/>
                        <a:ea typeface="Times New Roman" panose="02020603050405020304" pitchFamily="18" charset="0"/>
                      </a:endParaRPr>
                    </a:p>
                  </a:txBody>
                  <a:tcPr marL="44450" marR="44450" marT="0" marB="0" anchor="b">
                    <a:solidFill>
                      <a:srgbClr val="00B050"/>
                    </a:solidFill>
                  </a:tcPr>
                </a:tc>
                <a:extLst>
                  <a:ext uri="{0D108BD9-81ED-4DB2-BD59-A6C34878D82A}">
                    <a16:rowId xmlns:a16="http://schemas.microsoft.com/office/drawing/2014/main" val="2673676542"/>
                  </a:ext>
                </a:extLst>
              </a:tr>
              <a:tr h="299071">
                <a:tc>
                  <a:txBody>
                    <a:bodyPr/>
                    <a:lstStyle/>
                    <a:p>
                      <a:pPr algn="r"/>
                      <a:r>
                        <a:rPr lang="de-DE" sz="1100" dirty="0">
                          <a:effectLst/>
                        </a:rPr>
                        <a:t>1</a:t>
                      </a:r>
                      <a:endParaRPr lang="de-DE" sz="1200" dirty="0">
                        <a:effectLst/>
                        <a:latin typeface="Calibri" panose="020F0502020204030204" pitchFamily="34" charset="0"/>
                        <a:ea typeface="Times New Roman" panose="02020603050405020304" pitchFamily="18" charset="0"/>
                      </a:endParaRPr>
                    </a:p>
                  </a:txBody>
                  <a:tcPr marL="44450" marR="44450" marT="0" marB="0" anchor="b">
                    <a:solidFill>
                      <a:srgbClr val="00B050"/>
                    </a:solidFill>
                  </a:tcPr>
                </a:tc>
                <a:tc>
                  <a:txBody>
                    <a:bodyPr/>
                    <a:lstStyle/>
                    <a:p>
                      <a:r>
                        <a:rPr lang="de-DE" sz="1100" dirty="0">
                          <a:effectLst/>
                        </a:rPr>
                        <a:t>Fußball</a:t>
                      </a:r>
                      <a:endParaRPr lang="de-DE" sz="1200" dirty="0">
                        <a:effectLst/>
                        <a:latin typeface="Calibri" panose="020F0502020204030204" pitchFamily="34" charset="0"/>
                        <a:ea typeface="Times New Roman" panose="02020603050405020304" pitchFamily="18" charset="0"/>
                      </a:endParaRPr>
                    </a:p>
                  </a:txBody>
                  <a:tcPr marL="44450" marR="44450" marT="0" marB="0" anchor="b"/>
                </a:tc>
                <a:tc>
                  <a:txBody>
                    <a:bodyPr/>
                    <a:lstStyle/>
                    <a:p>
                      <a:pPr algn="r"/>
                      <a:r>
                        <a:rPr lang="de-DE" sz="1100" dirty="0">
                          <a:effectLst/>
                        </a:rPr>
                        <a:t>22.651</a:t>
                      </a:r>
                      <a:endParaRPr lang="de-DE" sz="1200" dirty="0">
                        <a:effectLst/>
                        <a:latin typeface="Calibri" panose="020F0502020204030204" pitchFamily="34" charset="0"/>
                        <a:ea typeface="Times New Roman" panose="02020603050405020304" pitchFamily="18" charset="0"/>
                      </a:endParaRPr>
                    </a:p>
                  </a:txBody>
                  <a:tcPr marL="44450" marR="44450" marT="0" marB="0" anchor="b"/>
                </a:tc>
                <a:extLst>
                  <a:ext uri="{0D108BD9-81ED-4DB2-BD59-A6C34878D82A}">
                    <a16:rowId xmlns:a16="http://schemas.microsoft.com/office/drawing/2014/main" val="3096846633"/>
                  </a:ext>
                </a:extLst>
              </a:tr>
              <a:tr h="299071">
                <a:tc>
                  <a:txBody>
                    <a:bodyPr/>
                    <a:lstStyle/>
                    <a:p>
                      <a:pPr algn="r"/>
                      <a:r>
                        <a:rPr lang="de-DE" sz="1100" dirty="0">
                          <a:effectLst/>
                        </a:rPr>
                        <a:t>2</a:t>
                      </a:r>
                      <a:endParaRPr lang="de-DE" sz="1200" dirty="0">
                        <a:effectLst/>
                        <a:latin typeface="Calibri" panose="020F0502020204030204" pitchFamily="34" charset="0"/>
                        <a:ea typeface="Times New Roman" panose="02020603050405020304" pitchFamily="18" charset="0"/>
                      </a:endParaRPr>
                    </a:p>
                  </a:txBody>
                  <a:tcPr marL="44450" marR="44450" marT="0" marB="0" anchor="b">
                    <a:solidFill>
                      <a:srgbClr val="00B050"/>
                    </a:solidFill>
                  </a:tcPr>
                </a:tc>
                <a:tc>
                  <a:txBody>
                    <a:bodyPr/>
                    <a:lstStyle/>
                    <a:p>
                      <a:r>
                        <a:rPr lang="de-DE" sz="1100" dirty="0">
                          <a:effectLst/>
                        </a:rPr>
                        <a:t>Leichtathletik</a:t>
                      </a:r>
                      <a:endParaRPr lang="de-DE" sz="1200" dirty="0">
                        <a:effectLst/>
                        <a:latin typeface="Calibri" panose="020F0502020204030204" pitchFamily="34" charset="0"/>
                        <a:ea typeface="Times New Roman" panose="02020603050405020304" pitchFamily="18" charset="0"/>
                      </a:endParaRPr>
                    </a:p>
                  </a:txBody>
                  <a:tcPr marL="44450" marR="44450" marT="0" marB="0" anchor="b"/>
                </a:tc>
                <a:tc>
                  <a:txBody>
                    <a:bodyPr/>
                    <a:lstStyle/>
                    <a:p>
                      <a:pPr algn="r"/>
                      <a:r>
                        <a:rPr lang="de-DE" sz="1100" dirty="0">
                          <a:effectLst/>
                        </a:rPr>
                        <a:t>8.016</a:t>
                      </a:r>
                      <a:endParaRPr lang="de-DE" sz="1200" dirty="0">
                        <a:effectLst/>
                        <a:latin typeface="Calibri" panose="020F0502020204030204" pitchFamily="34" charset="0"/>
                        <a:ea typeface="Times New Roman" panose="02020603050405020304" pitchFamily="18" charset="0"/>
                      </a:endParaRPr>
                    </a:p>
                  </a:txBody>
                  <a:tcPr marL="44450" marR="44450" marT="0" marB="0" anchor="b"/>
                </a:tc>
                <a:extLst>
                  <a:ext uri="{0D108BD9-81ED-4DB2-BD59-A6C34878D82A}">
                    <a16:rowId xmlns:a16="http://schemas.microsoft.com/office/drawing/2014/main" val="1516928430"/>
                  </a:ext>
                </a:extLst>
              </a:tr>
              <a:tr h="299071">
                <a:tc>
                  <a:txBody>
                    <a:bodyPr/>
                    <a:lstStyle/>
                    <a:p>
                      <a:pPr algn="r"/>
                      <a:r>
                        <a:rPr lang="de-DE" sz="1100" dirty="0">
                          <a:effectLst/>
                        </a:rPr>
                        <a:t>3</a:t>
                      </a:r>
                      <a:endParaRPr lang="de-DE" sz="1200" dirty="0">
                        <a:effectLst/>
                        <a:latin typeface="Calibri" panose="020F0502020204030204" pitchFamily="34" charset="0"/>
                        <a:ea typeface="Times New Roman" panose="02020603050405020304" pitchFamily="18" charset="0"/>
                      </a:endParaRPr>
                    </a:p>
                  </a:txBody>
                  <a:tcPr marL="44450" marR="44450" marT="0" marB="0" anchor="b">
                    <a:solidFill>
                      <a:srgbClr val="00B050"/>
                    </a:solidFill>
                  </a:tcPr>
                </a:tc>
                <a:tc>
                  <a:txBody>
                    <a:bodyPr/>
                    <a:lstStyle/>
                    <a:p>
                      <a:r>
                        <a:rPr lang="de-DE" sz="1100" dirty="0">
                          <a:effectLst/>
                        </a:rPr>
                        <a:t>Pferdesport</a:t>
                      </a:r>
                      <a:endParaRPr lang="de-DE" sz="1200" dirty="0">
                        <a:effectLst/>
                        <a:latin typeface="Calibri" panose="020F0502020204030204" pitchFamily="34" charset="0"/>
                        <a:ea typeface="Times New Roman" panose="02020603050405020304" pitchFamily="18" charset="0"/>
                      </a:endParaRPr>
                    </a:p>
                  </a:txBody>
                  <a:tcPr marL="44450" marR="44450" marT="0" marB="0" anchor="b"/>
                </a:tc>
                <a:tc>
                  <a:txBody>
                    <a:bodyPr/>
                    <a:lstStyle/>
                    <a:p>
                      <a:pPr algn="r"/>
                      <a:r>
                        <a:rPr lang="de-DE" sz="1100" dirty="0">
                          <a:effectLst/>
                        </a:rPr>
                        <a:t>6.387</a:t>
                      </a:r>
                      <a:endParaRPr lang="de-DE" sz="1200" dirty="0">
                        <a:effectLst/>
                        <a:latin typeface="Calibri" panose="020F0502020204030204" pitchFamily="34" charset="0"/>
                        <a:ea typeface="Times New Roman" panose="02020603050405020304" pitchFamily="18" charset="0"/>
                      </a:endParaRPr>
                    </a:p>
                  </a:txBody>
                  <a:tcPr marL="44450" marR="44450" marT="0" marB="0" anchor="b"/>
                </a:tc>
                <a:extLst>
                  <a:ext uri="{0D108BD9-81ED-4DB2-BD59-A6C34878D82A}">
                    <a16:rowId xmlns:a16="http://schemas.microsoft.com/office/drawing/2014/main" val="3340426282"/>
                  </a:ext>
                </a:extLst>
              </a:tr>
              <a:tr h="299071">
                <a:tc>
                  <a:txBody>
                    <a:bodyPr/>
                    <a:lstStyle/>
                    <a:p>
                      <a:pPr algn="r"/>
                      <a:r>
                        <a:rPr lang="de-DE" sz="1100" dirty="0">
                          <a:effectLst/>
                        </a:rPr>
                        <a:t>4</a:t>
                      </a:r>
                      <a:endParaRPr lang="de-DE" sz="1200" dirty="0">
                        <a:effectLst/>
                        <a:latin typeface="Calibri" panose="020F0502020204030204" pitchFamily="34" charset="0"/>
                        <a:ea typeface="Times New Roman" panose="02020603050405020304" pitchFamily="18" charset="0"/>
                      </a:endParaRPr>
                    </a:p>
                  </a:txBody>
                  <a:tcPr marL="44450" marR="44450" marT="0" marB="0" anchor="b">
                    <a:solidFill>
                      <a:srgbClr val="00B050"/>
                    </a:solidFill>
                  </a:tcPr>
                </a:tc>
                <a:tc>
                  <a:txBody>
                    <a:bodyPr/>
                    <a:lstStyle/>
                    <a:p>
                      <a:r>
                        <a:rPr lang="de-DE" sz="1100" dirty="0">
                          <a:effectLst/>
                        </a:rPr>
                        <a:t>Turnen und Turnsportarten</a:t>
                      </a:r>
                      <a:endParaRPr lang="de-DE" sz="1200" dirty="0">
                        <a:effectLst/>
                        <a:latin typeface="Calibri" panose="020F0502020204030204" pitchFamily="34" charset="0"/>
                        <a:ea typeface="Times New Roman" panose="02020603050405020304" pitchFamily="18" charset="0"/>
                      </a:endParaRPr>
                    </a:p>
                  </a:txBody>
                  <a:tcPr marL="44450" marR="44450" marT="0" marB="0" anchor="b"/>
                </a:tc>
                <a:tc>
                  <a:txBody>
                    <a:bodyPr/>
                    <a:lstStyle/>
                    <a:p>
                      <a:pPr algn="r"/>
                      <a:r>
                        <a:rPr lang="de-DE" sz="1100" dirty="0">
                          <a:effectLst/>
                        </a:rPr>
                        <a:t>5.753</a:t>
                      </a:r>
                      <a:endParaRPr lang="de-DE" sz="1200" dirty="0">
                        <a:effectLst/>
                        <a:latin typeface="Calibri" panose="020F0502020204030204" pitchFamily="34" charset="0"/>
                        <a:ea typeface="Times New Roman" panose="02020603050405020304" pitchFamily="18" charset="0"/>
                      </a:endParaRPr>
                    </a:p>
                  </a:txBody>
                  <a:tcPr marL="44450" marR="44450" marT="0" marB="0" anchor="b"/>
                </a:tc>
                <a:extLst>
                  <a:ext uri="{0D108BD9-81ED-4DB2-BD59-A6C34878D82A}">
                    <a16:rowId xmlns:a16="http://schemas.microsoft.com/office/drawing/2014/main" val="3957344164"/>
                  </a:ext>
                </a:extLst>
              </a:tr>
              <a:tr h="299071">
                <a:tc>
                  <a:txBody>
                    <a:bodyPr/>
                    <a:lstStyle/>
                    <a:p>
                      <a:pPr algn="r"/>
                      <a:r>
                        <a:rPr lang="de-DE" sz="1100" dirty="0">
                          <a:effectLst/>
                        </a:rPr>
                        <a:t>5</a:t>
                      </a:r>
                      <a:endParaRPr lang="de-DE" sz="1200" dirty="0">
                        <a:effectLst/>
                        <a:latin typeface="Calibri" panose="020F0502020204030204" pitchFamily="34" charset="0"/>
                        <a:ea typeface="Times New Roman" panose="02020603050405020304" pitchFamily="18" charset="0"/>
                      </a:endParaRPr>
                    </a:p>
                  </a:txBody>
                  <a:tcPr marL="44450" marR="44450" marT="0" marB="0" anchor="b">
                    <a:solidFill>
                      <a:srgbClr val="00B050"/>
                    </a:solidFill>
                  </a:tcPr>
                </a:tc>
                <a:tc>
                  <a:txBody>
                    <a:bodyPr/>
                    <a:lstStyle/>
                    <a:p>
                      <a:r>
                        <a:rPr lang="de-DE" sz="1100" dirty="0">
                          <a:effectLst/>
                        </a:rPr>
                        <a:t>Tennis</a:t>
                      </a:r>
                      <a:endParaRPr lang="de-DE" sz="1200" dirty="0">
                        <a:effectLst/>
                        <a:latin typeface="Calibri" panose="020F0502020204030204" pitchFamily="34" charset="0"/>
                        <a:ea typeface="Times New Roman" panose="02020603050405020304" pitchFamily="18" charset="0"/>
                      </a:endParaRPr>
                    </a:p>
                  </a:txBody>
                  <a:tcPr marL="44450" marR="44450" marT="0" marB="0" anchor="b"/>
                </a:tc>
                <a:tc>
                  <a:txBody>
                    <a:bodyPr/>
                    <a:lstStyle/>
                    <a:p>
                      <a:pPr algn="r"/>
                      <a:r>
                        <a:rPr lang="de-DE" sz="1100" dirty="0">
                          <a:effectLst/>
                        </a:rPr>
                        <a:t>5.018</a:t>
                      </a:r>
                      <a:endParaRPr lang="de-DE" sz="1200" dirty="0">
                        <a:effectLst/>
                        <a:latin typeface="Calibri" panose="020F0502020204030204" pitchFamily="34" charset="0"/>
                        <a:ea typeface="Times New Roman" panose="02020603050405020304" pitchFamily="18" charset="0"/>
                      </a:endParaRPr>
                    </a:p>
                  </a:txBody>
                  <a:tcPr marL="44450" marR="44450" marT="0" marB="0" anchor="b"/>
                </a:tc>
                <a:extLst>
                  <a:ext uri="{0D108BD9-81ED-4DB2-BD59-A6C34878D82A}">
                    <a16:rowId xmlns:a16="http://schemas.microsoft.com/office/drawing/2014/main" val="1222703708"/>
                  </a:ext>
                </a:extLst>
              </a:tr>
              <a:tr h="299071">
                <a:tc>
                  <a:txBody>
                    <a:bodyPr/>
                    <a:lstStyle/>
                    <a:p>
                      <a:pPr algn="r"/>
                      <a:r>
                        <a:rPr lang="de-DE" sz="1100" dirty="0">
                          <a:effectLst/>
                        </a:rPr>
                        <a:t>6</a:t>
                      </a:r>
                      <a:endParaRPr lang="de-DE" sz="1200" dirty="0">
                        <a:effectLst/>
                        <a:latin typeface="Calibri" panose="020F0502020204030204" pitchFamily="34" charset="0"/>
                        <a:ea typeface="Times New Roman" panose="02020603050405020304" pitchFamily="18" charset="0"/>
                      </a:endParaRPr>
                    </a:p>
                  </a:txBody>
                  <a:tcPr marL="44450" marR="44450" marT="0" marB="0" anchor="b">
                    <a:solidFill>
                      <a:srgbClr val="00B050"/>
                    </a:solidFill>
                  </a:tcPr>
                </a:tc>
                <a:tc>
                  <a:txBody>
                    <a:bodyPr/>
                    <a:lstStyle/>
                    <a:p>
                      <a:r>
                        <a:rPr lang="de-DE" sz="1100" dirty="0">
                          <a:effectLst/>
                        </a:rPr>
                        <a:t>Behinderten- und Rehabilitationssport</a:t>
                      </a:r>
                      <a:endParaRPr lang="de-DE" sz="1200" dirty="0">
                        <a:effectLst/>
                        <a:latin typeface="Calibri" panose="020F0502020204030204" pitchFamily="34" charset="0"/>
                        <a:ea typeface="Times New Roman" panose="02020603050405020304" pitchFamily="18" charset="0"/>
                      </a:endParaRPr>
                    </a:p>
                  </a:txBody>
                  <a:tcPr marL="44450" marR="44450" marT="0" marB="0" anchor="b"/>
                </a:tc>
                <a:tc>
                  <a:txBody>
                    <a:bodyPr/>
                    <a:lstStyle/>
                    <a:p>
                      <a:pPr algn="r"/>
                      <a:r>
                        <a:rPr lang="de-DE" sz="1100" dirty="0">
                          <a:effectLst/>
                        </a:rPr>
                        <a:t>3.599</a:t>
                      </a:r>
                      <a:endParaRPr lang="de-DE" sz="1200" dirty="0">
                        <a:effectLst/>
                        <a:latin typeface="Calibri" panose="020F0502020204030204" pitchFamily="34" charset="0"/>
                        <a:ea typeface="Times New Roman" panose="02020603050405020304" pitchFamily="18" charset="0"/>
                      </a:endParaRPr>
                    </a:p>
                  </a:txBody>
                  <a:tcPr marL="44450" marR="44450" marT="0" marB="0" anchor="b"/>
                </a:tc>
                <a:extLst>
                  <a:ext uri="{0D108BD9-81ED-4DB2-BD59-A6C34878D82A}">
                    <a16:rowId xmlns:a16="http://schemas.microsoft.com/office/drawing/2014/main" val="863989284"/>
                  </a:ext>
                </a:extLst>
              </a:tr>
              <a:tr h="299071">
                <a:tc>
                  <a:txBody>
                    <a:bodyPr/>
                    <a:lstStyle/>
                    <a:p>
                      <a:pPr algn="r"/>
                      <a:r>
                        <a:rPr lang="de-DE" sz="1100" dirty="0">
                          <a:effectLst/>
                        </a:rPr>
                        <a:t>7</a:t>
                      </a:r>
                      <a:endParaRPr lang="de-DE" sz="1200" dirty="0">
                        <a:effectLst/>
                        <a:latin typeface="Calibri" panose="020F0502020204030204" pitchFamily="34" charset="0"/>
                        <a:ea typeface="Times New Roman" panose="02020603050405020304" pitchFamily="18" charset="0"/>
                      </a:endParaRPr>
                    </a:p>
                  </a:txBody>
                  <a:tcPr marL="44450" marR="44450" marT="0" marB="0" anchor="b">
                    <a:solidFill>
                      <a:srgbClr val="00B050"/>
                    </a:solidFill>
                  </a:tcPr>
                </a:tc>
                <a:tc>
                  <a:txBody>
                    <a:bodyPr/>
                    <a:lstStyle/>
                    <a:p>
                      <a:r>
                        <a:rPr lang="de-DE" sz="1100" dirty="0">
                          <a:effectLst/>
                        </a:rPr>
                        <a:t>Rettungsschwimmen (DLRG)</a:t>
                      </a:r>
                      <a:endParaRPr lang="de-DE" sz="1200" dirty="0">
                        <a:effectLst/>
                        <a:latin typeface="Calibri" panose="020F0502020204030204" pitchFamily="34" charset="0"/>
                        <a:ea typeface="Times New Roman" panose="02020603050405020304" pitchFamily="18" charset="0"/>
                      </a:endParaRPr>
                    </a:p>
                  </a:txBody>
                  <a:tcPr marL="44450" marR="44450" marT="0" marB="0" anchor="b"/>
                </a:tc>
                <a:tc>
                  <a:txBody>
                    <a:bodyPr/>
                    <a:lstStyle/>
                    <a:p>
                      <a:pPr algn="r"/>
                      <a:r>
                        <a:rPr lang="de-DE" sz="1100" dirty="0">
                          <a:effectLst/>
                        </a:rPr>
                        <a:t>3.551</a:t>
                      </a:r>
                      <a:endParaRPr lang="de-DE" sz="1200" dirty="0">
                        <a:effectLst/>
                        <a:latin typeface="Calibri" panose="020F0502020204030204" pitchFamily="34" charset="0"/>
                        <a:ea typeface="Times New Roman" panose="02020603050405020304" pitchFamily="18" charset="0"/>
                      </a:endParaRPr>
                    </a:p>
                  </a:txBody>
                  <a:tcPr marL="44450" marR="44450" marT="0" marB="0" anchor="b"/>
                </a:tc>
                <a:extLst>
                  <a:ext uri="{0D108BD9-81ED-4DB2-BD59-A6C34878D82A}">
                    <a16:rowId xmlns:a16="http://schemas.microsoft.com/office/drawing/2014/main" val="1427826090"/>
                  </a:ext>
                </a:extLst>
              </a:tr>
              <a:tr h="299071">
                <a:tc>
                  <a:txBody>
                    <a:bodyPr/>
                    <a:lstStyle/>
                    <a:p>
                      <a:pPr algn="r"/>
                      <a:r>
                        <a:rPr lang="de-DE" sz="1100" dirty="0">
                          <a:effectLst/>
                        </a:rPr>
                        <a:t>8</a:t>
                      </a:r>
                      <a:endParaRPr lang="de-DE" sz="1200" dirty="0">
                        <a:effectLst/>
                        <a:latin typeface="Calibri" panose="020F0502020204030204" pitchFamily="34" charset="0"/>
                        <a:ea typeface="Times New Roman" panose="02020603050405020304" pitchFamily="18" charset="0"/>
                      </a:endParaRPr>
                    </a:p>
                  </a:txBody>
                  <a:tcPr marL="44450" marR="44450" marT="0" marB="0" anchor="b">
                    <a:solidFill>
                      <a:srgbClr val="00B050"/>
                    </a:solidFill>
                  </a:tcPr>
                </a:tc>
                <a:tc>
                  <a:txBody>
                    <a:bodyPr/>
                    <a:lstStyle/>
                    <a:p>
                      <a:r>
                        <a:rPr lang="de-DE" sz="1100" dirty="0">
                          <a:effectLst/>
                        </a:rPr>
                        <a:t>Sportfischen</a:t>
                      </a:r>
                      <a:endParaRPr lang="de-DE" sz="1200" dirty="0">
                        <a:effectLst/>
                        <a:latin typeface="Calibri" panose="020F0502020204030204" pitchFamily="34" charset="0"/>
                        <a:ea typeface="Times New Roman" panose="02020603050405020304" pitchFamily="18" charset="0"/>
                      </a:endParaRPr>
                    </a:p>
                  </a:txBody>
                  <a:tcPr marL="44450" marR="44450" marT="0" marB="0" anchor="b"/>
                </a:tc>
                <a:tc>
                  <a:txBody>
                    <a:bodyPr/>
                    <a:lstStyle/>
                    <a:p>
                      <a:pPr algn="r"/>
                      <a:r>
                        <a:rPr lang="de-DE" sz="1100" dirty="0">
                          <a:effectLst/>
                        </a:rPr>
                        <a:t>3.175</a:t>
                      </a:r>
                      <a:endParaRPr lang="de-DE" sz="1200" dirty="0">
                        <a:effectLst/>
                        <a:latin typeface="Calibri" panose="020F0502020204030204" pitchFamily="34" charset="0"/>
                        <a:ea typeface="Times New Roman" panose="02020603050405020304" pitchFamily="18" charset="0"/>
                      </a:endParaRPr>
                    </a:p>
                  </a:txBody>
                  <a:tcPr marL="44450" marR="44450" marT="0" marB="0" anchor="b"/>
                </a:tc>
                <a:extLst>
                  <a:ext uri="{0D108BD9-81ED-4DB2-BD59-A6C34878D82A}">
                    <a16:rowId xmlns:a16="http://schemas.microsoft.com/office/drawing/2014/main" val="3926777743"/>
                  </a:ext>
                </a:extLst>
              </a:tr>
              <a:tr h="299071">
                <a:tc>
                  <a:txBody>
                    <a:bodyPr/>
                    <a:lstStyle/>
                    <a:p>
                      <a:pPr algn="r"/>
                      <a:r>
                        <a:rPr lang="de-DE" sz="1100" dirty="0">
                          <a:effectLst/>
                        </a:rPr>
                        <a:t>9</a:t>
                      </a:r>
                      <a:endParaRPr lang="de-DE" sz="1200" dirty="0">
                        <a:effectLst/>
                        <a:latin typeface="Calibri" panose="020F0502020204030204" pitchFamily="34" charset="0"/>
                        <a:ea typeface="Times New Roman" panose="02020603050405020304" pitchFamily="18" charset="0"/>
                      </a:endParaRPr>
                    </a:p>
                  </a:txBody>
                  <a:tcPr marL="44450" marR="44450" marT="0" marB="0" anchor="b">
                    <a:solidFill>
                      <a:srgbClr val="00B050"/>
                    </a:solidFill>
                  </a:tcPr>
                </a:tc>
                <a:tc>
                  <a:txBody>
                    <a:bodyPr/>
                    <a:lstStyle/>
                    <a:p>
                      <a:r>
                        <a:rPr lang="de-DE" sz="1100" dirty="0">
                          <a:effectLst/>
                        </a:rPr>
                        <a:t>Golf</a:t>
                      </a:r>
                      <a:endParaRPr lang="de-DE" sz="1200" dirty="0">
                        <a:effectLst/>
                        <a:latin typeface="Calibri" panose="020F0502020204030204" pitchFamily="34" charset="0"/>
                        <a:ea typeface="Times New Roman" panose="02020603050405020304" pitchFamily="18" charset="0"/>
                      </a:endParaRPr>
                    </a:p>
                  </a:txBody>
                  <a:tcPr marL="44450" marR="44450" marT="0" marB="0" anchor="b"/>
                </a:tc>
                <a:tc>
                  <a:txBody>
                    <a:bodyPr/>
                    <a:lstStyle/>
                    <a:p>
                      <a:pPr algn="r"/>
                      <a:r>
                        <a:rPr lang="de-DE" sz="1100" dirty="0">
                          <a:effectLst/>
                        </a:rPr>
                        <a:t>2.628</a:t>
                      </a:r>
                      <a:endParaRPr lang="de-DE" sz="1200" dirty="0">
                        <a:effectLst/>
                        <a:latin typeface="Calibri" panose="020F0502020204030204" pitchFamily="34" charset="0"/>
                        <a:ea typeface="Times New Roman" panose="02020603050405020304" pitchFamily="18" charset="0"/>
                      </a:endParaRPr>
                    </a:p>
                  </a:txBody>
                  <a:tcPr marL="44450" marR="44450" marT="0" marB="0" anchor="b"/>
                </a:tc>
                <a:extLst>
                  <a:ext uri="{0D108BD9-81ED-4DB2-BD59-A6C34878D82A}">
                    <a16:rowId xmlns:a16="http://schemas.microsoft.com/office/drawing/2014/main" val="1327019158"/>
                  </a:ext>
                </a:extLst>
              </a:tr>
              <a:tr h="299071">
                <a:tc>
                  <a:txBody>
                    <a:bodyPr/>
                    <a:lstStyle/>
                    <a:p>
                      <a:pPr algn="r"/>
                      <a:r>
                        <a:rPr lang="de-DE" sz="1100" dirty="0">
                          <a:effectLst/>
                        </a:rPr>
                        <a:t>10</a:t>
                      </a:r>
                      <a:endParaRPr lang="de-DE" sz="1200" dirty="0">
                        <a:effectLst/>
                        <a:latin typeface="Calibri" panose="020F0502020204030204" pitchFamily="34" charset="0"/>
                        <a:ea typeface="Times New Roman" panose="02020603050405020304" pitchFamily="18" charset="0"/>
                      </a:endParaRPr>
                    </a:p>
                  </a:txBody>
                  <a:tcPr marL="44450" marR="44450" marT="0" marB="0" anchor="b">
                    <a:solidFill>
                      <a:srgbClr val="00B050"/>
                    </a:solidFill>
                  </a:tcPr>
                </a:tc>
                <a:tc>
                  <a:txBody>
                    <a:bodyPr/>
                    <a:lstStyle/>
                    <a:p>
                      <a:r>
                        <a:rPr lang="de-DE" sz="1100" dirty="0">
                          <a:effectLst/>
                        </a:rPr>
                        <a:t>Handball</a:t>
                      </a:r>
                      <a:endParaRPr lang="de-DE" sz="1200" dirty="0">
                        <a:effectLst/>
                        <a:latin typeface="Calibri" panose="020F0502020204030204" pitchFamily="34" charset="0"/>
                        <a:ea typeface="Times New Roman" panose="02020603050405020304" pitchFamily="18" charset="0"/>
                      </a:endParaRPr>
                    </a:p>
                  </a:txBody>
                  <a:tcPr marL="44450" marR="44450" marT="0" marB="0" anchor="b"/>
                </a:tc>
                <a:tc>
                  <a:txBody>
                    <a:bodyPr/>
                    <a:lstStyle/>
                    <a:p>
                      <a:pPr algn="r"/>
                      <a:r>
                        <a:rPr lang="de-DE" sz="1100" dirty="0">
                          <a:effectLst/>
                        </a:rPr>
                        <a:t>1.748</a:t>
                      </a:r>
                      <a:endParaRPr lang="de-DE" sz="1200" dirty="0">
                        <a:effectLst/>
                        <a:latin typeface="Calibri" panose="020F0502020204030204" pitchFamily="34" charset="0"/>
                        <a:ea typeface="Times New Roman" panose="02020603050405020304" pitchFamily="18" charset="0"/>
                      </a:endParaRPr>
                    </a:p>
                  </a:txBody>
                  <a:tcPr marL="44450" marR="44450" marT="0" marB="0" anchor="b"/>
                </a:tc>
                <a:extLst>
                  <a:ext uri="{0D108BD9-81ED-4DB2-BD59-A6C34878D82A}">
                    <a16:rowId xmlns:a16="http://schemas.microsoft.com/office/drawing/2014/main" val="2244490035"/>
                  </a:ext>
                </a:extLst>
              </a:tr>
            </a:tbl>
          </a:graphicData>
        </a:graphic>
      </p:graphicFrame>
    </p:spTree>
    <p:extLst>
      <p:ext uri="{BB962C8B-B14F-4D97-AF65-F5344CB8AC3E}">
        <p14:creationId xmlns:p14="http://schemas.microsoft.com/office/powerpoint/2010/main" val="35543896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EE1C24D-D909-4189-87E4-F751CA82E2D9}"/>
              </a:ext>
            </a:extLst>
          </p:cNvPr>
          <p:cNvSpPr>
            <a:spLocks noGrp="1"/>
          </p:cNvSpPr>
          <p:nvPr>
            <p:ph type="title"/>
          </p:nvPr>
        </p:nvSpPr>
        <p:spPr/>
        <p:txBody>
          <a:bodyPr/>
          <a:lstStyle/>
          <a:p>
            <a:r>
              <a:rPr lang="de-DE" dirty="0"/>
              <a:t>Ehrenamt im Sport</a:t>
            </a:r>
          </a:p>
        </p:txBody>
      </p:sp>
      <p:sp>
        <p:nvSpPr>
          <p:cNvPr id="3" name="Inhaltsplatzhalter 2">
            <a:extLst>
              <a:ext uri="{FF2B5EF4-FFF2-40B4-BE49-F238E27FC236}">
                <a16:creationId xmlns:a16="http://schemas.microsoft.com/office/drawing/2014/main" id="{4F84B736-A4E3-4627-9577-F89CDAF30616}"/>
              </a:ext>
            </a:extLst>
          </p:cNvPr>
          <p:cNvSpPr>
            <a:spLocks noGrp="1"/>
          </p:cNvSpPr>
          <p:nvPr>
            <p:ph idx="1"/>
          </p:nvPr>
        </p:nvSpPr>
        <p:spPr>
          <a:xfrm>
            <a:off x="838200" y="1572737"/>
            <a:ext cx="10515600" cy="3034051"/>
          </a:xfrm>
        </p:spPr>
        <p:txBody>
          <a:bodyPr/>
          <a:lstStyle/>
          <a:p>
            <a:r>
              <a:rPr lang="de-DE" sz="2000" dirty="0"/>
              <a:t>Sportentwicklungsbericht 2025: durchschnittlich  46 Ehrenamtliche je Verein, davon</a:t>
            </a:r>
          </a:p>
          <a:p>
            <a:pPr lvl="1"/>
            <a:r>
              <a:rPr lang="de-DE" sz="1600" b="1" dirty="0"/>
              <a:t>6 Vorstandsmitglieder, 10 Trainer*innen und Übungsleitungen</a:t>
            </a:r>
          </a:p>
          <a:p>
            <a:pPr lvl="1"/>
            <a:r>
              <a:rPr lang="de-DE" sz="1600" dirty="0"/>
              <a:t>7 weitere Personen mit festen Ämtern bzw. dauerhaften Aufgaben (z.B. Platzwart*in, Schiedsrichter*innen)</a:t>
            </a:r>
          </a:p>
          <a:p>
            <a:pPr lvl="1"/>
            <a:r>
              <a:rPr lang="de-DE" sz="1600" dirty="0"/>
              <a:t>23 weitere freiwillige Mitarbeitende ohne Ämter (z.B. Grillteams,. Fahrdienste, Geländepflege)</a:t>
            </a:r>
          </a:p>
          <a:p>
            <a:pPr lvl="1"/>
            <a:r>
              <a:rPr lang="de-DE" sz="1600" b="1" dirty="0"/>
              <a:t>Hochgerechnet auf den Kreis Coesfeld sind dies über 9.000 Ehrenamtliche in den Sportvereinen.</a:t>
            </a:r>
          </a:p>
          <a:p>
            <a:pPr lvl="1"/>
            <a:endParaRPr lang="de-DE" sz="1600" b="1" dirty="0"/>
          </a:p>
          <a:p>
            <a:pPr lvl="1"/>
            <a:endParaRPr lang="de-DE" sz="1600" b="1" dirty="0"/>
          </a:p>
          <a:p>
            <a:pPr lvl="1"/>
            <a:endParaRPr lang="de-DE" sz="1600" b="1" dirty="0"/>
          </a:p>
          <a:p>
            <a:pPr lvl="1"/>
            <a:endParaRPr lang="de-DE" sz="1600" b="1" dirty="0"/>
          </a:p>
          <a:p>
            <a:pPr lvl="1"/>
            <a:endParaRPr lang="de-DE" sz="1600" b="1" dirty="0"/>
          </a:p>
          <a:p>
            <a:pPr lvl="1"/>
            <a:r>
              <a:rPr lang="de-DE" sz="2000" dirty="0"/>
              <a:t> </a:t>
            </a:r>
          </a:p>
          <a:p>
            <a:endParaRPr lang="de-DE" sz="2000" dirty="0"/>
          </a:p>
          <a:p>
            <a:endParaRPr lang="de-DE" sz="2000" dirty="0"/>
          </a:p>
          <a:p>
            <a:r>
              <a:rPr lang="de-DE" sz="2000" dirty="0"/>
              <a:t>Erschwerte Gewinnung Engagierter: Als Mitgliederorganisationen sind Sportvereine vor allem auf die Gewinnung von Mitgliedern als Engagierte angewiesen, daher sind sie auf Engagement-plattformen wenig erfolgreich. Außerdem wird ein Engagement im Sportverein von Nicht-Engagierten mit hohen Hürden assoziiert, beispielsweise den Erwerb von Trainer*innen-Lizenzen.</a:t>
            </a:r>
          </a:p>
        </p:txBody>
      </p:sp>
      <p:graphicFrame>
        <p:nvGraphicFramePr>
          <p:cNvPr id="4" name="Tabelle 4">
            <a:extLst>
              <a:ext uri="{FF2B5EF4-FFF2-40B4-BE49-F238E27FC236}">
                <a16:creationId xmlns:a16="http://schemas.microsoft.com/office/drawing/2014/main" id="{8FC08C3C-8963-4F1B-A3F6-BB875BA36A07}"/>
              </a:ext>
            </a:extLst>
          </p:cNvPr>
          <p:cNvGraphicFramePr>
            <a:graphicFrameLocks noGrp="1"/>
          </p:cNvGraphicFramePr>
          <p:nvPr>
            <p:extLst>
              <p:ext uri="{D42A27DB-BD31-4B8C-83A1-F6EECF244321}">
                <p14:modId xmlns:p14="http://schemas.microsoft.com/office/powerpoint/2010/main" val="2424480131"/>
              </p:ext>
            </p:extLst>
          </p:nvPr>
        </p:nvGraphicFramePr>
        <p:xfrm>
          <a:off x="838200" y="3212690"/>
          <a:ext cx="10515600" cy="237744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1556449077"/>
                    </a:ext>
                  </a:extLst>
                </a:gridCol>
                <a:gridCol w="5257800">
                  <a:extLst>
                    <a:ext uri="{9D8B030D-6E8A-4147-A177-3AD203B41FA5}">
                      <a16:colId xmlns:a16="http://schemas.microsoft.com/office/drawing/2014/main" val="2611967899"/>
                    </a:ext>
                  </a:extLst>
                </a:gridCol>
              </a:tblGrid>
              <a:tr h="370840">
                <a:tc>
                  <a:txBody>
                    <a:bodyPr/>
                    <a:lstStyle/>
                    <a:p>
                      <a:r>
                        <a:rPr lang="de-DE" dirty="0"/>
                        <a:t>Größte Herausforderungen aus Vereinsperspektive</a:t>
                      </a:r>
                    </a:p>
                  </a:txBody>
                  <a:tcPr>
                    <a:solidFill>
                      <a:srgbClr val="00B050"/>
                    </a:solidFill>
                  </a:tcPr>
                </a:tc>
                <a:tc>
                  <a:txBody>
                    <a:bodyPr/>
                    <a:lstStyle/>
                    <a:p>
                      <a:r>
                        <a:rPr lang="de-DE" dirty="0"/>
                        <a:t>Größte Herausforderungen aus Perspektive der Engagierten</a:t>
                      </a:r>
                    </a:p>
                  </a:txBody>
                  <a:tcPr>
                    <a:solidFill>
                      <a:srgbClr val="00B050"/>
                    </a:solidFill>
                  </a:tcPr>
                </a:tc>
                <a:extLst>
                  <a:ext uri="{0D108BD9-81ED-4DB2-BD59-A6C34878D82A}">
                    <a16:rowId xmlns:a16="http://schemas.microsoft.com/office/drawing/2014/main" val="1477518131"/>
                  </a:ext>
                </a:extLst>
              </a:tr>
              <a:tr h="370840">
                <a:tc>
                  <a:txBody>
                    <a:bodyPr/>
                    <a:lstStyle/>
                    <a:p>
                      <a:pPr marL="285750" indent="-285750">
                        <a:buFontTx/>
                        <a:buChar char="-"/>
                      </a:pPr>
                      <a:r>
                        <a:rPr lang="de-DE" dirty="0"/>
                        <a:t>Gewinnung von Vorstandsmitgliedern bei Vakanzen (17,5 % der Vereine geben an, dies sie existenzgefährdend)</a:t>
                      </a:r>
                    </a:p>
                    <a:p>
                      <a:pPr marL="285750" indent="-285750">
                        <a:buFontTx/>
                        <a:buChar char="-"/>
                      </a:pPr>
                      <a:r>
                        <a:rPr lang="de-DE" dirty="0"/>
                        <a:t>Gewinnung von Trainer*innen und Übungsleitungen</a:t>
                      </a:r>
                    </a:p>
                    <a:p>
                      <a:pPr marL="285750" indent="-285750">
                        <a:buFontTx/>
                        <a:buChar char="-"/>
                      </a:pPr>
                      <a:r>
                        <a:rPr lang="de-DE" dirty="0"/>
                        <a:t>Bürokratie</a:t>
                      </a:r>
                    </a:p>
                  </a:txBody>
                  <a:tcPr/>
                </a:tc>
                <a:tc>
                  <a:txBody>
                    <a:bodyPr/>
                    <a:lstStyle/>
                    <a:p>
                      <a:pPr marL="285750" indent="-285750">
                        <a:buFontTx/>
                        <a:buChar char="-"/>
                      </a:pPr>
                      <a:r>
                        <a:rPr lang="de-DE" dirty="0"/>
                        <a:t>Zu wenige ehrenamtliche Mitstreiter*innen</a:t>
                      </a:r>
                    </a:p>
                    <a:p>
                      <a:pPr marL="285750" indent="-285750">
                        <a:buFontTx/>
                        <a:buChar char="-"/>
                      </a:pPr>
                      <a:r>
                        <a:rPr lang="de-DE" dirty="0"/>
                        <a:t>Vereinbarkeit des Engagements mit beruflichen und familiären Verpflichtungen</a:t>
                      </a:r>
                    </a:p>
                    <a:p>
                      <a:pPr marL="285750" indent="-285750">
                        <a:buFontTx/>
                        <a:buChar char="-"/>
                      </a:pPr>
                      <a:r>
                        <a:rPr lang="de-DE" dirty="0"/>
                        <a:t>Bürokratie</a:t>
                      </a:r>
                    </a:p>
                  </a:txBody>
                  <a:tcPr/>
                </a:tc>
                <a:extLst>
                  <a:ext uri="{0D108BD9-81ED-4DB2-BD59-A6C34878D82A}">
                    <a16:rowId xmlns:a16="http://schemas.microsoft.com/office/drawing/2014/main" val="2822331217"/>
                  </a:ext>
                </a:extLst>
              </a:tr>
            </a:tbl>
          </a:graphicData>
        </a:graphic>
      </p:graphicFrame>
    </p:spTree>
    <p:extLst>
      <p:ext uri="{BB962C8B-B14F-4D97-AF65-F5344CB8AC3E}">
        <p14:creationId xmlns:p14="http://schemas.microsoft.com/office/powerpoint/2010/main" val="25325434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EE1C24D-D909-4189-87E4-F751CA82E2D9}"/>
              </a:ext>
            </a:extLst>
          </p:cNvPr>
          <p:cNvSpPr>
            <a:spLocks noGrp="1"/>
          </p:cNvSpPr>
          <p:nvPr>
            <p:ph type="title"/>
          </p:nvPr>
        </p:nvSpPr>
        <p:spPr/>
        <p:txBody>
          <a:bodyPr/>
          <a:lstStyle/>
          <a:p>
            <a:r>
              <a:rPr lang="de-DE" dirty="0"/>
              <a:t>Eine Milchmädchenrechnung</a:t>
            </a:r>
          </a:p>
        </p:txBody>
      </p:sp>
      <p:sp>
        <p:nvSpPr>
          <p:cNvPr id="3" name="Inhaltsplatzhalter 2">
            <a:extLst>
              <a:ext uri="{FF2B5EF4-FFF2-40B4-BE49-F238E27FC236}">
                <a16:creationId xmlns:a16="http://schemas.microsoft.com/office/drawing/2014/main" id="{4F84B736-A4E3-4627-9577-F89CDAF30616}"/>
              </a:ext>
            </a:extLst>
          </p:cNvPr>
          <p:cNvSpPr>
            <a:spLocks noGrp="1"/>
          </p:cNvSpPr>
          <p:nvPr>
            <p:ph idx="1"/>
          </p:nvPr>
        </p:nvSpPr>
        <p:spPr/>
        <p:txBody>
          <a:bodyPr/>
          <a:lstStyle/>
          <a:p>
            <a:r>
              <a:rPr lang="de-DE" sz="2000" dirty="0"/>
              <a:t>Nimmt man die Zahl der Ehrenamtlichen je Sportverein aus dem 9. Sportentwicklungsbericht und multipliziert diese mit der laut Ehrenamtatlas 2024 durchschnittlich geleisteten Zahl von vier Stunden Ehrenamt je Woche und Person, so ergeben sich über 1.900.000 ehrenamtliche geleistete Stunden für den Sport im Kreis Coesfeld.</a:t>
            </a:r>
          </a:p>
          <a:p>
            <a:endParaRPr lang="de-DE" sz="2000" b="1" dirty="0"/>
          </a:p>
          <a:p>
            <a:r>
              <a:rPr lang="de-DE" sz="2000" b="1" dirty="0"/>
              <a:t>Würde man diese auch nur zum Mindestlohn vergüten, ergäbe sich ein Finanzbedarf von rund 24 Millionen Euro.</a:t>
            </a:r>
          </a:p>
          <a:p>
            <a:pPr marL="0" indent="0">
              <a:buNone/>
            </a:pPr>
            <a:endParaRPr lang="de-DE" sz="2000" dirty="0"/>
          </a:p>
        </p:txBody>
      </p:sp>
    </p:spTree>
    <p:extLst>
      <p:ext uri="{BB962C8B-B14F-4D97-AF65-F5344CB8AC3E}">
        <p14:creationId xmlns:p14="http://schemas.microsoft.com/office/powerpoint/2010/main" val="34946624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EE1C24D-D909-4189-87E4-F751CA82E2D9}"/>
              </a:ext>
            </a:extLst>
          </p:cNvPr>
          <p:cNvSpPr>
            <a:spLocks noGrp="1"/>
          </p:cNvSpPr>
          <p:nvPr>
            <p:ph type="title"/>
          </p:nvPr>
        </p:nvSpPr>
        <p:spPr>
          <a:xfrm>
            <a:off x="838200" y="305990"/>
            <a:ext cx="10515600" cy="1325563"/>
          </a:xfrm>
        </p:spPr>
        <p:txBody>
          <a:bodyPr/>
          <a:lstStyle/>
          <a:p>
            <a:r>
              <a:rPr lang="de-DE" dirty="0"/>
              <a:t>Kinder- und Jugendsport</a:t>
            </a:r>
          </a:p>
        </p:txBody>
      </p:sp>
      <p:sp>
        <p:nvSpPr>
          <p:cNvPr id="3" name="Inhaltsplatzhalter 2">
            <a:extLst>
              <a:ext uri="{FF2B5EF4-FFF2-40B4-BE49-F238E27FC236}">
                <a16:creationId xmlns:a16="http://schemas.microsoft.com/office/drawing/2014/main" id="{4F84B736-A4E3-4627-9577-F89CDAF30616}"/>
              </a:ext>
            </a:extLst>
          </p:cNvPr>
          <p:cNvSpPr>
            <a:spLocks noGrp="1"/>
          </p:cNvSpPr>
          <p:nvPr>
            <p:ph idx="1"/>
          </p:nvPr>
        </p:nvSpPr>
        <p:spPr/>
        <p:txBody>
          <a:bodyPr/>
          <a:lstStyle/>
          <a:p>
            <a:r>
              <a:rPr lang="de-DE" sz="2000" dirty="0"/>
              <a:t>Wichtigste Motive für Kinder und Jugendliche, Sport im Verein zu treiben sind</a:t>
            </a:r>
          </a:p>
          <a:p>
            <a:pPr marL="0" indent="0">
              <a:buNone/>
            </a:pPr>
            <a:r>
              <a:rPr lang="de-DE" sz="2000" b="1" dirty="0"/>
              <a:t>	</a:t>
            </a:r>
            <a:r>
              <a:rPr lang="de-DE" sz="1600" b="1" dirty="0"/>
              <a:t>1. Sozialer Anschluss</a:t>
            </a:r>
          </a:p>
          <a:p>
            <a:pPr marL="0" indent="0">
              <a:buNone/>
            </a:pPr>
            <a:r>
              <a:rPr lang="de-DE" sz="1600" b="1" dirty="0"/>
              <a:t>	1. Sportliche Leistungsentwicklung</a:t>
            </a:r>
          </a:p>
          <a:p>
            <a:pPr marL="0" indent="0">
              <a:buNone/>
            </a:pPr>
            <a:r>
              <a:rPr lang="de-DE" sz="1600" b="1" dirty="0"/>
              <a:t>	</a:t>
            </a:r>
            <a:r>
              <a:rPr lang="de-DE" sz="1600" dirty="0"/>
              <a:t>3. neue Erfahrungen und Erlebnisse</a:t>
            </a:r>
          </a:p>
          <a:p>
            <a:pPr marL="0" indent="0">
              <a:buNone/>
            </a:pPr>
            <a:r>
              <a:rPr lang="de-DE" sz="1600" dirty="0"/>
              <a:t>	4. Gesundheit und Fitness</a:t>
            </a:r>
          </a:p>
          <a:p>
            <a:pPr marL="0" indent="0">
              <a:buNone/>
            </a:pPr>
            <a:r>
              <a:rPr lang="de-DE" sz="1600" dirty="0"/>
              <a:t>	5. Spaß  </a:t>
            </a:r>
          </a:p>
          <a:p>
            <a:endParaRPr lang="de-DE" sz="2000" dirty="0"/>
          </a:p>
          <a:p>
            <a:r>
              <a:rPr lang="de-DE" sz="2000" dirty="0"/>
              <a:t>Wichtigste Gründe für einen Austritt sind:</a:t>
            </a:r>
          </a:p>
          <a:p>
            <a:pPr lvl="1"/>
            <a:r>
              <a:rPr lang="de-DE" sz="1600" dirty="0"/>
              <a:t>Kein Interesse mehr am jeweiligen Angebot</a:t>
            </a:r>
          </a:p>
          <a:p>
            <a:pPr lvl="1"/>
            <a:r>
              <a:rPr lang="de-DE" sz="1600" dirty="0"/>
              <a:t>Kein passendes Angebot des Vereins mehr</a:t>
            </a:r>
          </a:p>
          <a:p>
            <a:pPr lvl="1"/>
            <a:r>
              <a:rPr lang="de-DE" sz="1600" dirty="0"/>
              <a:t>Keine Zeit bzw. fehlende terminliche Passung		               Elternwünsche an Sportangebote</a:t>
            </a:r>
          </a:p>
          <a:p>
            <a:endParaRPr lang="de-DE" sz="2000" dirty="0"/>
          </a:p>
          <a:p>
            <a:r>
              <a:rPr lang="de-DE" sz="2000" dirty="0"/>
              <a:t>Zwischen 13 und 18 findet ein massiver Drop-Out statt: rund die Hälfte der jungen Mitglieder verlassen in dieser Zeit den Sportverein und treten oft erst im höheren Alter wieder ein.</a:t>
            </a:r>
            <a:endParaRPr lang="de-DE" sz="1600" dirty="0"/>
          </a:p>
          <a:p>
            <a:pPr marL="0" indent="0">
              <a:buNone/>
            </a:pPr>
            <a:endParaRPr lang="de-DE" sz="2000" dirty="0"/>
          </a:p>
        </p:txBody>
      </p:sp>
      <p:pic>
        <p:nvPicPr>
          <p:cNvPr id="4" name="Grafik 3">
            <a:extLst>
              <a:ext uri="{FF2B5EF4-FFF2-40B4-BE49-F238E27FC236}">
                <a16:creationId xmlns:a16="http://schemas.microsoft.com/office/drawing/2014/main" id="{08203756-AFF8-4BE4-9E5B-EA98F60DF0EE}"/>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997165" y="2763044"/>
            <a:ext cx="5759450" cy="2476500"/>
          </a:xfrm>
          <a:prstGeom prst="rect">
            <a:avLst/>
          </a:prstGeom>
          <a:noFill/>
          <a:ln>
            <a:noFill/>
          </a:ln>
        </p:spPr>
      </p:pic>
    </p:spTree>
    <p:extLst>
      <p:ext uri="{BB962C8B-B14F-4D97-AF65-F5344CB8AC3E}">
        <p14:creationId xmlns:p14="http://schemas.microsoft.com/office/powerpoint/2010/main" val="27869351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EE1C24D-D909-4189-87E4-F751CA82E2D9}"/>
              </a:ext>
            </a:extLst>
          </p:cNvPr>
          <p:cNvSpPr>
            <a:spLocks noGrp="1"/>
          </p:cNvSpPr>
          <p:nvPr>
            <p:ph type="title"/>
          </p:nvPr>
        </p:nvSpPr>
        <p:spPr/>
        <p:txBody>
          <a:bodyPr/>
          <a:lstStyle/>
          <a:p>
            <a:r>
              <a:rPr lang="de-DE" dirty="0"/>
              <a:t>Gewaltprävention</a:t>
            </a:r>
          </a:p>
        </p:txBody>
      </p:sp>
      <p:sp>
        <p:nvSpPr>
          <p:cNvPr id="3" name="Inhaltsplatzhalter 2">
            <a:extLst>
              <a:ext uri="{FF2B5EF4-FFF2-40B4-BE49-F238E27FC236}">
                <a16:creationId xmlns:a16="http://schemas.microsoft.com/office/drawing/2014/main" id="{4F84B736-A4E3-4627-9577-F89CDAF30616}"/>
              </a:ext>
            </a:extLst>
          </p:cNvPr>
          <p:cNvSpPr>
            <a:spLocks noGrp="1"/>
          </p:cNvSpPr>
          <p:nvPr>
            <p:ph idx="1"/>
          </p:nvPr>
        </p:nvSpPr>
        <p:spPr/>
        <p:txBody>
          <a:bodyPr/>
          <a:lstStyle/>
          <a:p>
            <a:r>
              <a:rPr lang="de-DE" sz="2000" dirty="0"/>
              <a:t>83 % der Sportvereine erachten das Thema Gewaltprävention (einschließlich Kinder- und Jugendschutz) als wichtiges Thema.</a:t>
            </a:r>
          </a:p>
          <a:p>
            <a:endParaRPr lang="de-DE" sz="2000" dirty="0"/>
          </a:p>
          <a:p>
            <a:r>
              <a:rPr lang="de-DE" sz="2000" dirty="0"/>
              <a:t>73 % der Sportvereine geben an, bereits mindestens erste Aktivitäten im Bereich der Gewaltprävention bzw. im Kinder- und Jugendschutz auf den Weg gebracht zu haben. 54 % geben an, bereits starke oder sehr starke Aktivitäten in diesem Bereich implementiert zu haben.</a:t>
            </a:r>
          </a:p>
          <a:p>
            <a:endParaRPr lang="de-DE" sz="2000" dirty="0"/>
          </a:p>
          <a:p>
            <a:r>
              <a:rPr lang="de-DE" sz="2000" dirty="0"/>
              <a:t>72 % der Sportvereine haben Kinder- und Jugendgruppen bzw. Angebote für junge Menschen – legt man die vorgenannten Zahlen zu Grunde, so befinden sich die Sportvereine insgesamt auf einem guten Weg im Bereich der Prävention interpersoneller, insbesondere sexualisierter Gewalt. Dies zeigt auch die Vielzahl der seit Einführung des Landeskinderschutzgesetzes 2022 durch Sportvereine in Anspruch genommenen Beratungen durch Kreis- und Landessportbund.</a:t>
            </a:r>
          </a:p>
        </p:txBody>
      </p:sp>
    </p:spTree>
    <p:extLst>
      <p:ext uri="{BB962C8B-B14F-4D97-AF65-F5344CB8AC3E}">
        <p14:creationId xmlns:p14="http://schemas.microsoft.com/office/powerpoint/2010/main" val="34457531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EE1C24D-D909-4189-87E4-F751CA82E2D9}"/>
              </a:ext>
            </a:extLst>
          </p:cNvPr>
          <p:cNvSpPr>
            <a:spLocks noGrp="1"/>
          </p:cNvSpPr>
          <p:nvPr>
            <p:ph type="title"/>
          </p:nvPr>
        </p:nvSpPr>
        <p:spPr/>
        <p:txBody>
          <a:bodyPr/>
          <a:lstStyle/>
          <a:p>
            <a:r>
              <a:rPr lang="de-DE" dirty="0"/>
              <a:t>Weitere Schlaglichter</a:t>
            </a:r>
          </a:p>
        </p:txBody>
      </p:sp>
      <p:sp>
        <p:nvSpPr>
          <p:cNvPr id="3" name="Inhaltsplatzhalter 2">
            <a:extLst>
              <a:ext uri="{FF2B5EF4-FFF2-40B4-BE49-F238E27FC236}">
                <a16:creationId xmlns:a16="http://schemas.microsoft.com/office/drawing/2014/main" id="{4F84B736-A4E3-4627-9577-F89CDAF30616}"/>
              </a:ext>
            </a:extLst>
          </p:cNvPr>
          <p:cNvSpPr>
            <a:spLocks noGrp="1"/>
          </p:cNvSpPr>
          <p:nvPr>
            <p:ph idx="1"/>
          </p:nvPr>
        </p:nvSpPr>
        <p:spPr/>
        <p:txBody>
          <a:bodyPr/>
          <a:lstStyle/>
          <a:p>
            <a:r>
              <a:rPr lang="de-DE" sz="2000" dirty="0"/>
              <a:t>Der durchschnittliche Mitgliedsbeitrag von Sportvereinen liegt für Kinder bei 4 €, für Jugendliche bei 5 € und für Erwachsene bei 10 € - aus Sicht des Landessportbundes sind diese Beiträge deutlich zu niedrig und führen zu einer strukturellen finanziellen (Selbst-)Limitation der Sportvereine. Dies erschwer beispielsweise die Auslagerung nicht mehr ehrenamtlich zu leistender Aufgaben (insbesondere im Bereich Finanzmanagement) auf externe Dienstleister oder hauptberufliches Personal.</a:t>
            </a:r>
          </a:p>
          <a:p>
            <a:endParaRPr lang="de-DE" sz="2000" dirty="0"/>
          </a:p>
          <a:p>
            <a:r>
              <a:rPr lang="de-DE" sz="2000" dirty="0"/>
              <a:t>Besonders häufig von existenzgefährdenden Problemen berichten Vereine mit 300 bis 1.000 Mitgliedern – diese sind für eine rein ehrenamtliche Führung oft bereits zu groß und komplex, für eine hauptberufliche Unterstützung stehen aber nicht ausreichend Ressourcen zur Verfügung. Hier sollten systematisch Kooperationen (z.B. durch gemeinsame Geschäftsstellen mehrerer Vereine) oder Fusionen gefördert werden.</a:t>
            </a:r>
          </a:p>
          <a:p>
            <a:pPr marL="0" indent="0">
              <a:buNone/>
            </a:pPr>
            <a:endParaRPr lang="de-DE" sz="2000" dirty="0"/>
          </a:p>
        </p:txBody>
      </p:sp>
    </p:spTree>
    <p:extLst>
      <p:ext uri="{BB962C8B-B14F-4D97-AF65-F5344CB8AC3E}">
        <p14:creationId xmlns:p14="http://schemas.microsoft.com/office/powerpoint/2010/main" val="36424525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EE1C24D-D909-4189-87E4-F751CA82E2D9}"/>
              </a:ext>
            </a:extLst>
          </p:cNvPr>
          <p:cNvSpPr>
            <a:spLocks noGrp="1"/>
          </p:cNvSpPr>
          <p:nvPr>
            <p:ph type="title"/>
          </p:nvPr>
        </p:nvSpPr>
        <p:spPr/>
        <p:txBody>
          <a:bodyPr/>
          <a:lstStyle/>
          <a:p>
            <a:r>
              <a:rPr lang="de-DE" dirty="0"/>
              <a:t>Mittelfristige</a:t>
            </a:r>
            <a:br>
              <a:rPr lang="de-DE" dirty="0"/>
            </a:br>
            <a:r>
              <a:rPr lang="de-DE" dirty="0"/>
              <a:t>Mitgliedentwicklung</a:t>
            </a:r>
          </a:p>
        </p:txBody>
      </p:sp>
      <p:sp>
        <p:nvSpPr>
          <p:cNvPr id="3" name="Inhaltsplatzhalter 2">
            <a:extLst>
              <a:ext uri="{FF2B5EF4-FFF2-40B4-BE49-F238E27FC236}">
                <a16:creationId xmlns:a16="http://schemas.microsoft.com/office/drawing/2014/main" id="{4F84B736-A4E3-4627-9577-F89CDAF30616}"/>
              </a:ext>
            </a:extLst>
          </p:cNvPr>
          <p:cNvSpPr>
            <a:spLocks noGrp="1"/>
          </p:cNvSpPr>
          <p:nvPr>
            <p:ph idx="1"/>
          </p:nvPr>
        </p:nvSpPr>
        <p:spPr/>
        <p:txBody>
          <a:bodyPr/>
          <a:lstStyle/>
          <a:p>
            <a:r>
              <a:rPr lang="de-DE" sz="2000" dirty="0"/>
              <a:t>Der Landessportbund hat erstmalig im Jahr 2024 eine mittel- und langfristige Mitgliederprognose durch die Hochschule Koblenz erstellen lassen. Diese hat folgende Ergebnisse hervorgebracht:</a:t>
            </a:r>
          </a:p>
          <a:p>
            <a:pPr lvl="1"/>
            <a:r>
              <a:rPr lang="de-DE" sz="1800" dirty="0"/>
              <a:t>Im Bereich der männlichen Kinder ist das Potenzial der Mitgliedergewinnung weitgehend erschöpft – die Schaffung zusätzlicher Angebote sollte auf Mädchen konzentriert werden.</a:t>
            </a:r>
          </a:p>
          <a:p>
            <a:pPr lvl="1"/>
            <a:r>
              <a:rPr lang="de-DE" sz="1800" dirty="0"/>
              <a:t>Signifikante Zuwächse lassen sich vor allem durch die Implementierung neuer Sportarten erzielen, für die es im Umkreis keine oder wenige Angebote gibt (beispielsweise ist Sportklettern im Kreis Coesfeld nicht vertreten) – diese Angebote benötigen aber entsprechende Engagierte und Sporträume.</a:t>
            </a:r>
          </a:p>
          <a:p>
            <a:pPr lvl="1"/>
            <a:r>
              <a:rPr lang="de-DE" sz="1800" dirty="0"/>
              <a:t>Durch die starken Werte im Kinder- und Jugendbereich ist der Sport im Kreis Coesfeld stark vom Geburtenrückgang ab dem Jahr 2022 (aktuell bereits im Kitabereich sichtbar) betroffen: Dieser wird ab ca. 2023 zu einem signifikanten Rückgang der Mitgliedschaften führen, dies wiederum erschwert insbesondere in Mannschaftssportarten die Mannschaftsbildung und kann zu Rückzügen aus dem Wettkampfbereich führen, die dann wiederum zu Einschränkungen im Wettkampfbetrieb und einem Attraktivitätsrückgang führen. Hier sollten Vereine und Verbände zeitnah Vorsorge tragen und beispielsweise alternative Spielformen erproben und implementieren.</a:t>
            </a:r>
          </a:p>
          <a:p>
            <a:pPr lvl="1"/>
            <a:r>
              <a:rPr lang="de-DE" sz="1800" dirty="0"/>
              <a:t>Weiterer Ansatzpunkt kann die Verringerung der  Drop-Out-Quote im Jugendbereich sein. Hierfür bedarf es neuer Angebote, beispielsweise Mannschaftssportangebote ohne Wettkampfbezug sowie mit flexiblen Teilnahmemodellen.</a:t>
            </a:r>
          </a:p>
        </p:txBody>
      </p:sp>
    </p:spTree>
    <p:extLst>
      <p:ext uri="{BB962C8B-B14F-4D97-AF65-F5344CB8AC3E}">
        <p14:creationId xmlns:p14="http://schemas.microsoft.com/office/powerpoint/2010/main" val="8844671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Untertitel 2">
            <a:extLst>
              <a:ext uri="{FF2B5EF4-FFF2-40B4-BE49-F238E27FC236}">
                <a16:creationId xmlns:a16="http://schemas.microsoft.com/office/drawing/2014/main" id="{BEF92C06-8EBA-45DB-94DA-C46F112E27A7}"/>
              </a:ext>
            </a:extLst>
          </p:cNvPr>
          <p:cNvSpPr>
            <a:spLocks noGrp="1" noChangeArrowheads="1"/>
          </p:cNvSpPr>
          <p:nvPr>
            <p:ph type="subTitle" idx="1"/>
          </p:nvPr>
        </p:nvSpPr>
        <p:spPr/>
        <p:txBody>
          <a:bodyPr/>
          <a:lstStyle/>
          <a:p>
            <a:pPr eaLnBrk="1" hangingPunct="1"/>
            <a:endParaRPr lang="de-DE" altLang="de-DE" dirty="0"/>
          </a:p>
        </p:txBody>
      </p:sp>
      <p:pic>
        <p:nvPicPr>
          <p:cNvPr id="10243" name="Grafik 4" descr="Ein Bild, das Grün, Grafiken, Kreis, Vektorgrafiken enthält.&#10;&#10;KI-generierte Inhalte können fehlerhaft sein.">
            <a:extLst>
              <a:ext uri="{FF2B5EF4-FFF2-40B4-BE49-F238E27FC236}">
                <a16:creationId xmlns:a16="http://schemas.microsoft.com/office/drawing/2014/main" id="{76743E42-9307-4875-A195-24E4D6B37F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429000"/>
            <a:ext cx="121920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4" name="Grafik 6" descr="Ein Bild, das Text, Schrift, Logo, Grafiken enthält.&#10;&#10;KI-generierte Inhalte können fehlerhaft sein.">
            <a:extLst>
              <a:ext uri="{FF2B5EF4-FFF2-40B4-BE49-F238E27FC236}">
                <a16:creationId xmlns:a16="http://schemas.microsoft.com/office/drawing/2014/main" id="{95F620D0-7560-4A6D-B81F-DB0B2D5A9E3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00938" y="325438"/>
            <a:ext cx="4470400" cy="101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hteck 3">
            <a:extLst>
              <a:ext uri="{FF2B5EF4-FFF2-40B4-BE49-F238E27FC236}">
                <a16:creationId xmlns:a16="http://schemas.microsoft.com/office/drawing/2014/main" id="{63ABC06A-55F0-435F-9B2D-5B70AF919C8E}"/>
              </a:ext>
            </a:extLst>
          </p:cNvPr>
          <p:cNvSpPr/>
          <p:nvPr/>
        </p:nvSpPr>
        <p:spPr>
          <a:xfrm>
            <a:off x="922338" y="1600200"/>
            <a:ext cx="5616575" cy="1754326"/>
          </a:xfrm>
          <a:prstGeom prst="rect">
            <a:avLst/>
          </a:prstGeom>
        </p:spPr>
        <p:txBody>
          <a:bodyPr>
            <a:spAutoFit/>
          </a:bodyPr>
          <a:lstStyle/>
          <a:p>
            <a:pPr eaLnBrk="1" fontAlgn="auto" hangingPunct="1">
              <a:spcBef>
                <a:spcPts val="0"/>
              </a:spcBef>
              <a:spcAft>
                <a:spcPts val="600"/>
              </a:spcAft>
              <a:defRPr/>
            </a:pPr>
            <a:r>
              <a:rPr lang="de-DE" sz="5400" dirty="0"/>
              <a:t>Vielen Dank für die Aufmerksamkeit!</a:t>
            </a:r>
            <a:endParaRPr lang="de-DE" altLang="de-DE" sz="2200" kern="0" dirty="0">
              <a:solidFill>
                <a:srgbClr val="000000"/>
              </a:solidFill>
              <a:latin typeface="Calibri" panose="020F0502020204030204" pitchFamily="34" charset="0"/>
              <a:cs typeface="Calibri" panose="020F0502020204030204"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B1B7149-966D-46D9-AFF3-2225D12B9CF9}"/>
              </a:ext>
            </a:extLst>
          </p:cNvPr>
          <p:cNvSpPr>
            <a:spLocks noGrp="1"/>
          </p:cNvSpPr>
          <p:nvPr>
            <p:ph type="title"/>
          </p:nvPr>
        </p:nvSpPr>
        <p:spPr/>
        <p:txBody>
          <a:bodyPr/>
          <a:lstStyle/>
          <a:p>
            <a:r>
              <a:rPr lang="de-DE" dirty="0"/>
              <a:t>Literatur</a:t>
            </a:r>
          </a:p>
        </p:txBody>
      </p:sp>
      <p:sp>
        <p:nvSpPr>
          <p:cNvPr id="3" name="Inhaltsplatzhalter 2">
            <a:extLst>
              <a:ext uri="{FF2B5EF4-FFF2-40B4-BE49-F238E27FC236}">
                <a16:creationId xmlns:a16="http://schemas.microsoft.com/office/drawing/2014/main" id="{84E966CB-F53A-45F9-AA2A-98F111048D1C}"/>
              </a:ext>
            </a:extLst>
          </p:cNvPr>
          <p:cNvSpPr>
            <a:spLocks noGrp="1"/>
          </p:cNvSpPr>
          <p:nvPr>
            <p:ph idx="1"/>
          </p:nvPr>
        </p:nvSpPr>
        <p:spPr/>
        <p:txBody>
          <a:bodyPr/>
          <a:lstStyle/>
          <a:p>
            <a:r>
              <a:rPr lang="de-DE" sz="1800" dirty="0"/>
              <a:t>Breuer, Christoph/ Feiler, Svenja: Sportvereine in Deutschland: Ergebnisse aus der 9. Welle des Sportentwicklungsberichts. Sportentwicklungsbericht für Deutschland 2023–2025 – Teil 1, Bonn 2024.</a:t>
            </a:r>
          </a:p>
          <a:p>
            <a:r>
              <a:rPr lang="de-DE" sz="1800" dirty="0"/>
              <a:t>Deutsche Sportjugend: Mentale Gesundheit und Sport von Kindern und Jugendlichen: Ausgewählte Ergebnisse aus dem Modul Wissenschaft des Projekts Move for Health, Frankfurt am Main 2024.</a:t>
            </a:r>
          </a:p>
          <a:p>
            <a:r>
              <a:rPr lang="de-DE" sz="1800" dirty="0"/>
              <a:t>Deutsche Sportjugend: Die Potenziale von Bewegung und Sport für die mentale Gesundheit von Kindern und Jugendlichen: Ausgewählte Ergebnisse aus dem Forschungsprojekt Move for Health 2023-2024, Frankfurt am Main 2025.</a:t>
            </a:r>
          </a:p>
          <a:p>
            <a:r>
              <a:rPr lang="de-DE" sz="1800" dirty="0"/>
              <a:t>forsa: Ehrenamtatlas NRW 2024: Ergebnisse einer repräsentativen Befragung in den 53 Landkreisen bzw. kreisfreien Städten Nordrhein-Westfalens, Berlin 2024.</a:t>
            </a:r>
          </a:p>
          <a:p>
            <a:r>
              <a:rPr lang="de-DE" sz="1800" dirty="0"/>
              <a:t>Schubert, Peter et al: Sportvereine unter Druck: Gesellschaftliche Interaktionsanker mit Problemen bei der Mobilisierung von Ehrenamtlichen. Sonderauswertung des ZiviZ-Surveys 2023, Essen 2024.</a:t>
            </a:r>
          </a:p>
          <a:p>
            <a:r>
              <a:rPr lang="de-DE" sz="1800" dirty="0"/>
              <a:t>Thieme, Lutz/ Wallrodt, Sören: Mitgliederanalyse und -prognose 2024, Koblenz/Duisburg 2024.</a:t>
            </a:r>
          </a:p>
        </p:txBody>
      </p:sp>
    </p:spTree>
    <p:extLst>
      <p:ext uri="{BB962C8B-B14F-4D97-AF65-F5344CB8AC3E}">
        <p14:creationId xmlns:p14="http://schemas.microsoft.com/office/powerpoint/2010/main" val="3263719685"/>
      </p:ext>
    </p:extLst>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1254</Words>
  <Application>Microsoft Office PowerPoint</Application>
  <PresentationFormat>Breitbild</PresentationFormat>
  <Paragraphs>169</Paragraphs>
  <Slides>11</Slides>
  <Notes>0</Notes>
  <HiddenSlides>0</HiddenSlides>
  <MMClips>0</MMClips>
  <ScaleCrop>false</ScaleCrop>
  <HeadingPairs>
    <vt:vector size="6" baseType="variant">
      <vt:variant>
        <vt:lpstr>Verwendete Schriftarten</vt:lpstr>
      </vt:variant>
      <vt:variant>
        <vt:i4>5</vt:i4>
      </vt:variant>
      <vt:variant>
        <vt:lpstr>Design</vt:lpstr>
      </vt:variant>
      <vt:variant>
        <vt:i4>1</vt:i4>
      </vt:variant>
      <vt:variant>
        <vt:lpstr>Folientitel</vt:lpstr>
      </vt:variant>
      <vt:variant>
        <vt:i4>11</vt:i4>
      </vt:variant>
    </vt:vector>
  </HeadingPairs>
  <TitlesOfParts>
    <vt:vector size="17" baseType="lpstr">
      <vt:lpstr>Aptos</vt:lpstr>
      <vt:lpstr>Aptos Display</vt:lpstr>
      <vt:lpstr>Arial</vt:lpstr>
      <vt:lpstr>Calibri</vt:lpstr>
      <vt:lpstr>Times New Roman</vt:lpstr>
      <vt:lpstr>Office</vt:lpstr>
      <vt:lpstr>Sportvereinsentwicklung 2025 im Kreis Coesfeld</vt:lpstr>
      <vt:lpstr>Wesentliche Kennziffern</vt:lpstr>
      <vt:lpstr>Verteilung im Kreis und nach Sportarten</vt:lpstr>
      <vt:lpstr>Ehrenamt im Sport</vt:lpstr>
      <vt:lpstr>Eine Milchmädchenrechnung</vt:lpstr>
      <vt:lpstr>Kinder- und Jugendsport</vt:lpstr>
      <vt:lpstr>Gewaltprävention</vt:lpstr>
      <vt:lpstr>Weitere Schlaglichter</vt:lpstr>
      <vt:lpstr>Mittelfristige Mitgliedentwicklung</vt:lpstr>
      <vt:lpstr>PowerPoint-Präsentation</vt:lpstr>
      <vt:lpstr>Literatur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Ergebnisbericht: Zertifizierung ehrenamtsfreundlicher Arbeitgeber</dc:title>
  <dc:creator>Marie-Louise  Gausling</dc:creator>
  <cp:lastModifiedBy>Wortmann, Jens</cp:lastModifiedBy>
  <cp:revision>20</cp:revision>
  <dcterms:created xsi:type="dcterms:W3CDTF">2025-01-24T08:38:08Z</dcterms:created>
  <dcterms:modified xsi:type="dcterms:W3CDTF">2025-06-02T22:29:27Z</dcterms:modified>
</cp:coreProperties>
</file>