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7" r:id="rId2"/>
    <p:sldId id="385" r:id="rId3"/>
    <p:sldId id="386" r:id="rId4"/>
    <p:sldId id="368" r:id="rId5"/>
    <p:sldId id="355" r:id="rId6"/>
    <p:sldId id="333" r:id="rId7"/>
    <p:sldId id="352" r:id="rId8"/>
    <p:sldId id="383" r:id="rId9"/>
    <p:sldId id="341" r:id="rId10"/>
    <p:sldId id="361" r:id="rId11"/>
    <p:sldId id="349" r:id="rId12"/>
    <p:sldId id="367" r:id="rId13"/>
    <p:sldId id="344" r:id="rId14"/>
    <p:sldId id="397" r:id="rId15"/>
    <p:sldId id="366" r:id="rId16"/>
    <p:sldId id="398" r:id="rId17"/>
    <p:sldId id="351" r:id="rId18"/>
    <p:sldId id="395" r:id="rId19"/>
    <p:sldId id="390" r:id="rId20"/>
    <p:sldId id="364" r:id="rId21"/>
    <p:sldId id="371" r:id="rId22"/>
    <p:sldId id="369" r:id="rId23"/>
    <p:sldId id="316" r:id="rId24"/>
    <p:sldId id="396" r:id="rId25"/>
    <p:sldId id="370" r:id="rId26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ula, Remigius" initials="KR" lastIdx="1" clrIdx="0">
    <p:extLst>
      <p:ext uri="{19B8F6BF-5375-455C-9EA6-DF929625EA0E}">
        <p15:presenceInfo xmlns:p15="http://schemas.microsoft.com/office/powerpoint/2012/main" userId="Kula, Remigius" providerId="None"/>
      </p:ext>
    </p:extLst>
  </p:cmAuthor>
  <p:cmAuthor id="2" name="Goebel, Katja" initials="GK" lastIdx="4" clrIdx="1">
    <p:extLst>
      <p:ext uri="{19B8F6BF-5375-455C-9EA6-DF929625EA0E}">
        <p15:presenceInfo xmlns:p15="http://schemas.microsoft.com/office/powerpoint/2012/main" userId="S-1-5-21-1397511627-1299519851-604069369-16722" providerId="AD"/>
      </p:ext>
    </p:extLst>
  </p:cmAuthor>
  <p:cmAuthor id="3" name="GoeckenerM" initials="G" lastIdx="1" clrIdx="2">
    <p:extLst>
      <p:ext uri="{19B8F6BF-5375-455C-9EA6-DF929625EA0E}">
        <p15:presenceInfo xmlns:p15="http://schemas.microsoft.com/office/powerpoint/2012/main" userId="Goeckener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4520"/>
    <a:srgbClr val="2540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9" autoAdjust="0"/>
    <p:restoredTop sz="95982" autoAdjust="0"/>
  </p:normalViewPr>
  <p:slideViewPr>
    <p:cSldViewPr>
      <p:cViewPr varScale="1">
        <p:scale>
          <a:sx n="98" d="100"/>
          <a:sy n="98" d="100"/>
        </p:scale>
        <p:origin x="558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1598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8" d="100"/>
          <a:sy n="78" d="100"/>
        </p:scale>
        <p:origin x="397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8229B9-46F9-41EA-B77A-CE9A83B33E18}" type="datetimeFigureOut">
              <a:rPr lang="de-DE" smtClean="0"/>
              <a:t>10.06.2021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7038B4-C77A-428E-90AE-E15D17E6D65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382384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0E3DF1-24B8-45A3-B385-B60B12457E9B}" type="datetimeFigureOut">
              <a:rPr lang="de-DE" smtClean="0"/>
              <a:t>10.06.2021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08FC7-9501-47BB-A54A-F37D05A657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386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608FC7-9501-47BB-A54A-F37D05A657EF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1018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608FC7-9501-47BB-A54A-F37D05A657EF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88846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0" y="0"/>
            <a:ext cx="9144000" cy="33575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000000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714612" y="1744661"/>
            <a:ext cx="5743588" cy="1470025"/>
          </a:xfrm>
        </p:spPr>
        <p:txBody>
          <a:bodyPr/>
          <a:lstStyle>
            <a:lvl1pPr algn="r">
              <a:defRPr sz="4000"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143108" y="3500438"/>
            <a:ext cx="6400800" cy="1752600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pic>
        <p:nvPicPr>
          <p:cNvPr id="14" name="Grafik 13" descr="kreis_logo_farbe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DF8"/>
              </a:clrFrom>
              <a:clrTo>
                <a:srgbClr val="FFFD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2326384"/>
            <a:ext cx="2551176" cy="816864"/>
          </a:xfrm>
          <a:prstGeom prst="rect">
            <a:avLst/>
          </a:prstGeom>
        </p:spPr>
      </p:pic>
      <p:cxnSp>
        <p:nvCxnSpPr>
          <p:cNvPr id="17" name="Gerade Verbindung 16"/>
          <p:cNvCxnSpPr/>
          <p:nvPr/>
        </p:nvCxnSpPr>
        <p:spPr>
          <a:xfrm>
            <a:off x="0" y="3357562"/>
            <a:ext cx="9144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7306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>
                <a:solidFill>
                  <a:srgbClr val="000000">
                    <a:tint val="75000"/>
                  </a:srgbClr>
                </a:solidFill>
              </a:rPr>
              <a:t>20.12.2018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‹Nr.›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610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28596" y="34290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dirty="0"/>
              <a:t>Titelmasterformat durch Klicken bearbeiten</a:t>
            </a:r>
          </a:p>
        </p:txBody>
      </p:sp>
      <p:sp>
        <p:nvSpPr>
          <p:cNvPr id="7" name="Rechteck 6"/>
          <p:cNvSpPr/>
          <p:nvPr/>
        </p:nvSpPr>
        <p:spPr>
          <a:xfrm>
            <a:off x="0" y="0"/>
            <a:ext cx="9144000" cy="33575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28596" y="178593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cxnSp>
        <p:nvCxnSpPr>
          <p:cNvPr id="11" name="Gerade Verbindung 10"/>
          <p:cNvCxnSpPr/>
          <p:nvPr/>
        </p:nvCxnSpPr>
        <p:spPr>
          <a:xfrm>
            <a:off x="-32" y="3357562"/>
            <a:ext cx="9144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Grafik 7" descr="cid:image002.png@01D535A2.EDC03B3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065" y="2312984"/>
            <a:ext cx="3500439" cy="972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209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srgbClr val="000000">
                    <a:tint val="75000"/>
                  </a:srgbClr>
                </a:solidFill>
              </a:rPr>
              <a:t>20.12.2018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‹Nr.›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130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srgbClr val="000000">
                    <a:tint val="75000"/>
                  </a:srgbClr>
                </a:solidFill>
              </a:rPr>
              <a:t>20.12.2018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‹Nr.›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69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srgbClr val="000000">
                    <a:tint val="75000"/>
                  </a:srgbClr>
                </a:solidFill>
              </a:rPr>
              <a:t>20.12.2018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‹Nr.›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461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srgbClr val="000000">
                    <a:tint val="75000"/>
                  </a:srgbClr>
                </a:solidFill>
              </a:rPr>
              <a:t>20.12.2018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‹Nr.›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60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srgbClr val="000000">
                    <a:tint val="75000"/>
                  </a:srgbClr>
                </a:solidFill>
              </a:rPr>
              <a:t>20.12.2018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‹Nr.›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944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srgbClr val="000000">
                    <a:tint val="75000"/>
                  </a:srgbClr>
                </a:solidFill>
              </a:rPr>
              <a:t>20.12.2018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‹Nr.›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170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srgbClr val="000000">
                    <a:tint val="75000"/>
                  </a:srgbClr>
                </a:solidFill>
              </a:rPr>
              <a:t>20.12.2018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‹Nr.›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17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srgbClr val="000000">
                    <a:tint val="75000"/>
                  </a:srgbClr>
                </a:solidFill>
              </a:rPr>
              <a:t>20.12.2018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‹Nr.›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148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/>
          <p:cNvSpPr/>
          <p:nvPr/>
        </p:nvSpPr>
        <p:spPr>
          <a:xfrm>
            <a:off x="0" y="6357958"/>
            <a:ext cx="9144000" cy="500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000000"/>
              </a:solidFill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0" y="0"/>
            <a:ext cx="9144000" cy="12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000000"/>
              </a:solidFill>
            </a:endParaRPr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  <a:prstGeom prst="rect">
            <a:avLst/>
          </a:prstGeom>
        </p:spPr>
        <p:txBody>
          <a:bodyPr vert="horz" lIns="91440" tIns="0" rIns="91440" bIns="0" rtlCol="0" anchor="b" anchorCtr="0">
            <a:noAutofit/>
          </a:bodyPr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0017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42146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>
                <a:solidFill>
                  <a:srgbClr val="000000">
                    <a:tint val="75000"/>
                  </a:srgbClr>
                </a:solidFill>
              </a:rPr>
              <a:t>20.12.2018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42146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42146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‹Nr.›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cxnSp>
        <p:nvCxnSpPr>
          <p:cNvPr id="18" name="Gerade Verbindung 17"/>
          <p:cNvCxnSpPr/>
          <p:nvPr/>
        </p:nvCxnSpPr>
        <p:spPr>
          <a:xfrm>
            <a:off x="0" y="1214422"/>
            <a:ext cx="9144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18"/>
          <p:cNvCxnSpPr/>
          <p:nvPr/>
        </p:nvCxnSpPr>
        <p:spPr>
          <a:xfrm>
            <a:off x="0" y="6357958"/>
            <a:ext cx="9144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Grafik 11" descr="cid:image002.png@01D535A2.EDC03B30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500439" cy="972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9694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r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cap="none" dirty="0"/>
              <a:t/>
            </a:r>
            <a:br>
              <a:rPr lang="de-DE" cap="none" dirty="0"/>
            </a:br>
            <a:endParaRPr lang="de-DE" cap="none" dirty="0"/>
          </a:p>
        </p:txBody>
      </p:sp>
      <p:sp>
        <p:nvSpPr>
          <p:cNvPr id="8" name="Textplatzhalt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="1" dirty="0"/>
              <a:t>Zentrale Ausländerbehörde </a:t>
            </a:r>
          </a:p>
          <a:p>
            <a:r>
              <a:rPr lang="de-DE" b="1" dirty="0"/>
              <a:t>für den Regierungsbezirk Münster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323528" y="5445224"/>
            <a:ext cx="7667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latin typeface="Calibri" panose="020F0502020204030204" pitchFamily="34" charset="0"/>
                <a:cs typeface="Calibri" panose="020F0502020204030204" pitchFamily="34" charset="0"/>
              </a:rPr>
              <a:t>Bericht über die Aufgabenwahrnehmung der ZAB </a:t>
            </a:r>
            <a:r>
              <a:rPr lang="de-DE" sz="2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2020</a:t>
            </a:r>
            <a:endParaRPr lang="de-DE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55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610" y="1844824"/>
            <a:ext cx="9075894" cy="3563058"/>
          </a:xfrm>
          <a:prstGeom prst="rect">
            <a:avLst/>
          </a:prstGeom>
        </p:spPr>
      </p:pic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266928" cy="365125"/>
          </a:xfrm>
        </p:spPr>
        <p:txBody>
          <a:bodyPr/>
          <a:lstStyle/>
          <a:p>
            <a:r>
              <a:rPr lang="de-DE" dirty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</a:t>
            </a:r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Ordnung</a:t>
            </a:r>
          </a:p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2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32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67744" y="1046776"/>
            <a:ext cx="5900750" cy="654032"/>
          </a:xfrm>
        </p:spPr>
        <p:txBody>
          <a:bodyPr/>
          <a:lstStyle/>
          <a:p>
            <a:r>
              <a:rPr lang="de-DE" sz="2000" dirty="0" smtClean="0"/>
              <a:t>   Asylanträge in der Europäischen Union	 </a:t>
            </a:r>
            <a:endParaRPr lang="de-DE" sz="2000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576" y="1988840"/>
            <a:ext cx="7560840" cy="3646132"/>
          </a:xfrm>
          <a:prstGeom prst="rect">
            <a:avLst/>
          </a:prstGeom>
        </p:spPr>
      </p:pic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410944" cy="365125"/>
          </a:xfrm>
        </p:spPr>
        <p:txBody>
          <a:bodyPr/>
          <a:lstStyle/>
          <a:p>
            <a:r>
              <a:rPr lang="de-DE" dirty="0">
                <a:solidFill>
                  <a:schemeClr val="bg1">
                    <a:lumMod val="65000"/>
                  </a:schemeClr>
                </a:solidFill>
              </a:rPr>
              <a:t>09.06.2021 Ausschuss für Umwelt, Klimaschutz, öffentliche Sicherheit und Ordnung</a:t>
            </a:r>
          </a:p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3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524000" y="5733256"/>
            <a:ext cx="595886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 dirty="0"/>
              <a:t>https://ec.europa.eu/eurostat/databrowser/view/migr_asyappctza/default/line?lang=en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7594286" y="2380155"/>
            <a:ext cx="129614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dirty="0" smtClean="0"/>
              <a:t>2020: 471Tsd.</a:t>
            </a:r>
            <a:endParaRPr lang="de-DE" dirty="0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92040"/>
            <a:ext cx="1321360" cy="87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97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7427168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4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1251" y="1340768"/>
            <a:ext cx="7463237" cy="4044647"/>
          </a:xfrm>
          <a:prstGeom prst="rect">
            <a:avLst/>
          </a:prstGeom>
        </p:spPr>
      </p:pic>
      <p:sp>
        <p:nvSpPr>
          <p:cNvPr id="7" name="Textfeld 6"/>
          <p:cNvSpPr txBox="1"/>
          <p:nvPr/>
        </p:nvSpPr>
        <p:spPr>
          <a:xfrm>
            <a:off x="4860032" y="2204864"/>
            <a:ext cx="158417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sz="1600" dirty="0" smtClean="0"/>
              <a:t>Deutschland: 121.955</a:t>
            </a:r>
            <a:endParaRPr lang="de-DE" sz="1600" dirty="0"/>
          </a:p>
        </p:txBody>
      </p:sp>
      <p:sp>
        <p:nvSpPr>
          <p:cNvPr id="8" name="Rechteck 7"/>
          <p:cNvSpPr/>
          <p:nvPr/>
        </p:nvSpPr>
        <p:spPr>
          <a:xfrm>
            <a:off x="1501251" y="5543526"/>
            <a:ext cx="77409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 dirty="0"/>
              <a:t>https://ec.europa.eu/eurostat/databrowser/view/migr_asyappctza/default/bar?lang=en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482825"/>
            <a:ext cx="1321360" cy="87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82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626968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5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915816" y="341412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de-DE" sz="2100" dirty="0"/>
          </a:p>
          <a:p>
            <a:pPr marL="2286000" lvl="5" indent="0">
              <a:buNone/>
            </a:pPr>
            <a:endParaRPr lang="de-DE" sz="1600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2" name="Textfeld 1"/>
          <p:cNvSpPr txBox="1"/>
          <p:nvPr/>
        </p:nvSpPr>
        <p:spPr>
          <a:xfrm>
            <a:off x="1331640" y="1988840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endParaRPr lang="de-DE" b="1" dirty="0"/>
          </a:p>
        </p:txBody>
      </p:sp>
      <p:sp>
        <p:nvSpPr>
          <p:cNvPr id="7" name="Textfeld 6"/>
          <p:cNvSpPr txBox="1"/>
          <p:nvPr/>
        </p:nvSpPr>
        <p:spPr>
          <a:xfrm>
            <a:off x="170661" y="1198079"/>
            <a:ext cx="880267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57200" y="1416303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6480166" y="5608246"/>
            <a:ext cx="2574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  <p:sp>
        <p:nvSpPr>
          <p:cNvPr id="12" name="Textfeld 11"/>
          <p:cNvSpPr txBox="1"/>
          <p:nvPr/>
        </p:nvSpPr>
        <p:spPr>
          <a:xfrm>
            <a:off x="488748" y="1628800"/>
            <a:ext cx="7366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Dublin-III-Verordnung</a:t>
            </a:r>
            <a:endParaRPr lang="de-DE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de-DE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de-D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3" name="Tabel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673877"/>
              </p:ext>
            </p:extLst>
          </p:nvPr>
        </p:nvGraphicFramePr>
        <p:xfrm>
          <a:off x="323528" y="2932231"/>
          <a:ext cx="8424936" cy="2414339"/>
        </p:xfrm>
        <a:graphic>
          <a:graphicData uri="http://schemas.openxmlformats.org/drawingml/2006/table">
            <a:tbl>
              <a:tblPr/>
              <a:tblGrid>
                <a:gridCol w="2665699">
                  <a:extLst>
                    <a:ext uri="{9D8B030D-6E8A-4147-A177-3AD203B41FA5}">
                      <a16:colId xmlns:a16="http://schemas.microsoft.com/office/drawing/2014/main" val="696236457"/>
                    </a:ext>
                  </a:extLst>
                </a:gridCol>
                <a:gridCol w="1480944">
                  <a:extLst>
                    <a:ext uri="{9D8B030D-6E8A-4147-A177-3AD203B41FA5}">
                      <a16:colId xmlns:a16="http://schemas.microsoft.com/office/drawing/2014/main" val="3807369666"/>
                    </a:ext>
                  </a:extLst>
                </a:gridCol>
                <a:gridCol w="2295463">
                  <a:extLst>
                    <a:ext uri="{9D8B030D-6E8A-4147-A177-3AD203B41FA5}">
                      <a16:colId xmlns:a16="http://schemas.microsoft.com/office/drawing/2014/main" val="2983896784"/>
                    </a:ext>
                  </a:extLst>
                </a:gridCol>
                <a:gridCol w="1982830">
                  <a:extLst>
                    <a:ext uri="{9D8B030D-6E8A-4147-A177-3AD203B41FA5}">
                      <a16:colId xmlns:a16="http://schemas.microsoft.com/office/drawing/2014/main" val="1973898307"/>
                    </a:ext>
                  </a:extLst>
                </a:gridCol>
              </a:tblGrid>
              <a:tr h="566489">
                <a:tc>
                  <a:txBody>
                    <a:bodyPr/>
                    <a:lstStyle/>
                    <a:p>
                      <a:pPr algn="l" fontAlgn="b"/>
                      <a:endParaRPr lang="de-DE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Ersuchen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Zustimmungen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Überstellungen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0320297"/>
                  </a:ext>
                </a:extLst>
              </a:tr>
              <a:tr h="566489">
                <a:tc>
                  <a:txBody>
                    <a:bodyPr/>
                    <a:lstStyle/>
                    <a:p>
                      <a:pPr algn="l" fontAlgn="b"/>
                      <a:r>
                        <a:rPr lang="de-DE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GER an </a:t>
                      </a:r>
                      <a:r>
                        <a:rPr lang="de-DE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die </a:t>
                      </a:r>
                      <a:r>
                        <a:rPr lang="de-DE" sz="24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Mitgliedsstaaten</a:t>
                      </a:r>
                    </a:p>
                    <a:p>
                      <a:pPr algn="l" fontAlgn="b"/>
                      <a:endParaRPr lang="de-DE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30.135</a:t>
                      </a:r>
                      <a:endParaRPr lang="de-DE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15.759</a:t>
                      </a:r>
                      <a:endParaRPr lang="de-DE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2.953</a:t>
                      </a:r>
                      <a:endParaRPr lang="de-DE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8668811"/>
                  </a:ext>
                </a:extLst>
              </a:tr>
              <a:tr h="566489">
                <a:tc>
                  <a:txBody>
                    <a:bodyPr/>
                    <a:lstStyle/>
                    <a:p>
                      <a:pPr algn="l" fontAlgn="b"/>
                      <a:r>
                        <a:rPr lang="de-DE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Mitgliedsstaaten an GER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17.253</a:t>
                      </a:r>
                      <a:endParaRPr lang="de-DE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10.673</a:t>
                      </a:r>
                      <a:endParaRPr lang="de-DE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4.369</a:t>
                      </a:r>
                      <a:endParaRPr lang="de-DE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1474297"/>
                  </a:ext>
                </a:extLst>
              </a:tr>
            </a:tbl>
          </a:graphicData>
        </a:graphic>
      </p:graphicFrame>
      <p:pic>
        <p:nvPicPr>
          <p:cNvPr id="15" name="Grafi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307" y="1485865"/>
            <a:ext cx="1400404" cy="931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89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987008" cy="365125"/>
          </a:xfrm>
        </p:spPr>
        <p:txBody>
          <a:bodyPr/>
          <a:lstStyle/>
          <a:p>
            <a:r>
              <a:rPr lang="de-DE" sz="1200" dirty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</a:p>
          <a:p>
            <a:endParaRPr lang="de-DE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6</a:t>
            </a:fld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83568" y="1556792"/>
            <a:ext cx="8229600" cy="4525963"/>
          </a:xfrm>
        </p:spPr>
        <p:txBody>
          <a:bodyPr>
            <a:normAutofit/>
          </a:bodyPr>
          <a:lstStyle/>
          <a:p>
            <a:pPr marL="914400" lvl="2" indent="0">
              <a:buNone/>
            </a:pPr>
            <a:endParaRPr lang="de-DE" sz="3600" b="1" dirty="0"/>
          </a:p>
          <a:p>
            <a:pPr marL="914400" lvl="2" indent="0">
              <a:buNone/>
            </a:pPr>
            <a:r>
              <a:rPr lang="de-DE" sz="3600" b="1" dirty="0"/>
              <a:t> </a:t>
            </a:r>
          </a:p>
          <a:p>
            <a:pPr marL="914400" lvl="2" indent="0">
              <a:buNone/>
            </a:pPr>
            <a:endParaRPr lang="de-DE" sz="3600" b="1" dirty="0"/>
          </a:p>
          <a:p>
            <a:pPr marL="914400" lvl="2" indent="0">
              <a:buNone/>
            </a:pPr>
            <a:endParaRPr lang="de-DE" sz="8800" b="1" dirty="0"/>
          </a:p>
          <a:p>
            <a:pPr lvl="2"/>
            <a:endParaRPr lang="de-DE" sz="2800" dirty="0"/>
          </a:p>
        </p:txBody>
      </p:sp>
      <p:sp>
        <p:nvSpPr>
          <p:cNvPr id="7" name="Rechteck 6"/>
          <p:cNvSpPr/>
          <p:nvPr/>
        </p:nvSpPr>
        <p:spPr>
          <a:xfrm>
            <a:off x="1763688" y="170080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2947644"/>
            <a:ext cx="1428750" cy="85725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1643154"/>
            <a:ext cx="5868219" cy="4163006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50" y="3956709"/>
            <a:ext cx="1448002" cy="80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4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915000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7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2947644"/>
            <a:ext cx="1428750" cy="85725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1368358"/>
            <a:ext cx="4824536" cy="4890401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" y="4130908"/>
            <a:ext cx="1448002" cy="80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888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7427168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8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1628800"/>
            <a:ext cx="6277851" cy="2876951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5" y="2231473"/>
            <a:ext cx="1428750" cy="857250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65" y="3284984"/>
            <a:ext cx="1448002" cy="809738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148064" y="4585010"/>
            <a:ext cx="3342171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de-DE" dirty="0" smtClean="0"/>
              <a:t>2020: </a:t>
            </a:r>
          </a:p>
          <a:p>
            <a:endParaRPr lang="de-DE" dirty="0" smtClean="0"/>
          </a:p>
          <a:p>
            <a:r>
              <a:rPr lang="de-DE" dirty="0" smtClean="0"/>
              <a:t>negativ: </a:t>
            </a:r>
          </a:p>
          <a:p>
            <a:r>
              <a:rPr lang="de-DE" dirty="0" smtClean="0"/>
              <a:t>56,9 %</a:t>
            </a:r>
          </a:p>
          <a:p>
            <a:endParaRPr lang="de-DE" dirty="0" smtClean="0"/>
          </a:p>
          <a:p>
            <a:r>
              <a:rPr lang="de-DE" dirty="0" smtClean="0"/>
              <a:t>Schutzquote: 43,1 %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2148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915000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9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57200" y="1416303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6480166" y="5608246"/>
            <a:ext cx="2574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  <p:pic>
        <p:nvPicPr>
          <p:cNvPr id="2" name="Inhaltsplatzhalt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4812" y="1299253"/>
            <a:ext cx="6883572" cy="5010067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03" y="1393927"/>
            <a:ext cx="1333500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175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554960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10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de-DE" sz="2100" dirty="0"/>
          </a:p>
          <a:p>
            <a:pPr marL="2286000" lvl="5" indent="0">
              <a:buNone/>
            </a:pPr>
            <a:endParaRPr lang="de-DE" sz="1600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2" name="Textfeld 1"/>
          <p:cNvSpPr txBox="1"/>
          <p:nvPr/>
        </p:nvSpPr>
        <p:spPr>
          <a:xfrm>
            <a:off x="1331640" y="1988840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endParaRPr lang="de-DE" b="1" dirty="0"/>
          </a:p>
        </p:txBody>
      </p:sp>
      <p:sp>
        <p:nvSpPr>
          <p:cNvPr id="7" name="Textfeld 6"/>
          <p:cNvSpPr txBox="1"/>
          <p:nvPr/>
        </p:nvSpPr>
        <p:spPr>
          <a:xfrm>
            <a:off x="170661" y="1198079"/>
            <a:ext cx="880267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57200" y="1416303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82" y="1788206"/>
            <a:ext cx="8799865" cy="3873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64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6022966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11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de-DE" sz="2100" dirty="0"/>
          </a:p>
          <a:p>
            <a:pPr marL="2286000" lvl="5" indent="0">
              <a:buNone/>
            </a:pPr>
            <a:endParaRPr lang="de-DE" sz="1600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2" name="Textfeld 1"/>
          <p:cNvSpPr txBox="1"/>
          <p:nvPr/>
        </p:nvSpPr>
        <p:spPr>
          <a:xfrm>
            <a:off x="1331640" y="1988840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endParaRPr lang="de-DE" b="1" dirty="0"/>
          </a:p>
        </p:txBody>
      </p:sp>
      <p:sp>
        <p:nvSpPr>
          <p:cNvPr id="7" name="Textfeld 6"/>
          <p:cNvSpPr txBox="1"/>
          <p:nvPr/>
        </p:nvSpPr>
        <p:spPr>
          <a:xfrm>
            <a:off x="170661" y="1246376"/>
            <a:ext cx="880267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57200" y="1416303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6480166" y="5608246"/>
            <a:ext cx="2574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  <p:sp>
        <p:nvSpPr>
          <p:cNvPr id="9" name="Textfeld 8"/>
          <p:cNvSpPr txBox="1"/>
          <p:nvPr/>
        </p:nvSpPr>
        <p:spPr>
          <a:xfrm>
            <a:off x="950143" y="1935744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2800" dirty="0"/>
          </a:p>
          <a:p>
            <a:endParaRPr lang="de-DE" sz="2800" dirty="0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272017"/>
            <a:ext cx="6940131" cy="5037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40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6707088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12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8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7504" y="1362347"/>
            <a:ext cx="8733656" cy="4525963"/>
          </a:xfrm>
        </p:spPr>
        <p:txBody>
          <a:bodyPr>
            <a:normAutofit/>
          </a:bodyPr>
          <a:lstStyle/>
          <a:p>
            <a:pPr marL="914400" lvl="2" indent="0">
              <a:buNone/>
            </a:pPr>
            <a:r>
              <a:rPr lang="de-DE" sz="3600" b="1" dirty="0"/>
              <a:t>			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1247584"/>
            <a:ext cx="5904655" cy="5078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45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194920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13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286000" lvl="5" indent="0">
              <a:buNone/>
            </a:pPr>
            <a:endParaRPr lang="de-DE" sz="1600" dirty="0" smtClean="0"/>
          </a:p>
          <a:p>
            <a:pPr marL="0" lvl="0" indent="0" algn="just">
              <a:spcAft>
                <a:spcPts val="0"/>
              </a:spcAft>
              <a:buNone/>
            </a:pPr>
            <a:r>
              <a:rPr lang="de-DE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Rückführungen 2020</a:t>
            </a:r>
          </a:p>
          <a:p>
            <a:pPr marL="0" lvl="0" indent="0" algn="just">
              <a:spcAft>
                <a:spcPts val="0"/>
              </a:spcAft>
              <a:buNone/>
            </a:pPr>
            <a:endParaRPr lang="de-DE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57200" y="1416303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6480166" y="5608246"/>
            <a:ext cx="2574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  <p:sp>
        <p:nvSpPr>
          <p:cNvPr id="9" name="Textfeld 8"/>
          <p:cNvSpPr txBox="1"/>
          <p:nvPr/>
        </p:nvSpPr>
        <p:spPr>
          <a:xfrm>
            <a:off x="950143" y="1935744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2800" dirty="0"/>
          </a:p>
          <a:p>
            <a:endParaRPr lang="de-DE" sz="2800" dirty="0"/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895820"/>
              </p:ext>
            </p:extLst>
          </p:nvPr>
        </p:nvGraphicFramePr>
        <p:xfrm>
          <a:off x="610062" y="2636913"/>
          <a:ext cx="6696744" cy="297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>
                  <a:extLst>
                    <a:ext uri="{9D8B030D-6E8A-4147-A177-3AD203B41FA5}">
                      <a16:colId xmlns:a16="http://schemas.microsoft.com/office/drawing/2014/main" val="415263299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532864146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511511"/>
                    </a:ext>
                  </a:extLst>
                </a:gridCol>
              </a:tblGrid>
              <a:tr h="1077416">
                <a:tc>
                  <a:txBody>
                    <a:bodyPr/>
                    <a:lstStyle/>
                    <a:p>
                      <a:pPr algn="ctr"/>
                      <a:endParaRPr lang="de-D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Alle</a:t>
                      </a:r>
                      <a:r>
                        <a:rPr lang="de-DE" baseline="0" dirty="0" smtClean="0"/>
                        <a:t> Bundesländer</a:t>
                      </a:r>
                      <a:endParaRPr lang="de-D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NRW</a:t>
                      </a:r>
                      <a:endParaRPr lang="de-D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39780265"/>
                  </a:ext>
                </a:extLst>
              </a:tr>
              <a:tr h="946959"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Abschiebungen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10.800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2.805</a:t>
                      </a:r>
                      <a:endParaRPr lang="de-D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5778406"/>
                  </a:ext>
                </a:extLst>
              </a:tr>
              <a:tr h="946959">
                <a:tc>
                  <a:txBody>
                    <a:bodyPr/>
                    <a:lstStyle/>
                    <a:p>
                      <a:pPr algn="r"/>
                      <a:r>
                        <a:rPr lang="de-DE" dirty="0" err="1" smtClean="0"/>
                        <a:t>freiw</a:t>
                      </a:r>
                      <a:r>
                        <a:rPr lang="de-DE" dirty="0" smtClean="0"/>
                        <a:t>. Ausreise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5.706</a:t>
                      </a:r>
                    </a:p>
                    <a:p>
                      <a:pPr algn="r"/>
                      <a:endParaRPr lang="de-DE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1.461</a:t>
                      </a:r>
                      <a:endParaRPr lang="de-D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78182410"/>
                  </a:ext>
                </a:extLst>
              </a:tr>
            </a:tbl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661486" y="5564472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1200" b="1" dirty="0" smtClean="0">
              <a:solidFill>
                <a:schemeClr val="dk1"/>
              </a:solidFill>
            </a:endParaRPr>
          </a:p>
          <a:p>
            <a:endParaRPr lang="de-DE" sz="1200" b="1" dirty="0">
              <a:solidFill>
                <a:schemeClr val="dk1"/>
              </a:solidFill>
            </a:endParaRPr>
          </a:p>
          <a:p>
            <a:r>
              <a:rPr lang="de-DE" sz="1200" b="1" dirty="0" smtClean="0">
                <a:solidFill>
                  <a:schemeClr val="dk1"/>
                </a:solidFill>
              </a:rPr>
              <a:t>s. detailliert: Deutscher </a:t>
            </a:r>
            <a:r>
              <a:rPr lang="de-DE" sz="1200" b="1" dirty="0">
                <a:solidFill>
                  <a:schemeClr val="dk1"/>
                </a:solidFill>
              </a:rPr>
              <a:t>Bundestag Drucksache 19/27007, Antwort auf kleine Anfrage</a:t>
            </a:r>
            <a:endParaRPr lang="de-DE" sz="1200" b="1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0548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194920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14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de-DE" sz="2100" dirty="0"/>
          </a:p>
          <a:p>
            <a:pPr marL="2286000" lvl="5" indent="0">
              <a:buNone/>
            </a:pPr>
            <a:endParaRPr lang="de-DE" sz="1600" dirty="0"/>
          </a:p>
          <a:p>
            <a:pPr marL="0" lvl="0" indent="0" algn="just">
              <a:spcAft>
                <a:spcPts val="0"/>
              </a:spcAft>
              <a:buNone/>
            </a:pPr>
            <a:r>
              <a:rPr lang="de-DE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Zuständigkeit der ZAB Coesfeld</a:t>
            </a:r>
          </a:p>
          <a:p>
            <a:pPr lvl="0" algn="just">
              <a:buFont typeface="Calibri" panose="020F0502020204030204" pitchFamily="34" charset="0"/>
              <a:buChar char="-"/>
            </a:pPr>
            <a:endParaRPr lang="de-DE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Calibri" panose="020F0502020204030204" pitchFamily="34" charset="0"/>
              <a:buChar char="-"/>
            </a:pPr>
            <a:r>
              <a:rPr lang="de-DE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ZUE Ibbenbüren </a:t>
            </a:r>
            <a:r>
              <a:rPr lang="de-DE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(960 Personen)</a:t>
            </a:r>
            <a:endParaRPr lang="de-DE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Calibri" panose="020F0502020204030204" pitchFamily="34" charset="0"/>
              <a:buChar char="-"/>
            </a:pPr>
            <a:r>
              <a:rPr lang="de-DE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ZUE </a:t>
            </a:r>
            <a:r>
              <a:rPr lang="de-DE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Schöppingen</a:t>
            </a:r>
            <a:r>
              <a:rPr lang="de-DE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(500 Personen)</a:t>
            </a:r>
            <a:endParaRPr lang="de-DE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Calibri" panose="020F0502020204030204" pitchFamily="34" charset="0"/>
              <a:buChar char="-"/>
            </a:pPr>
            <a:r>
              <a:rPr lang="de-DE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ZUE Münster </a:t>
            </a:r>
            <a:r>
              <a:rPr lang="de-DE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(500 Personen)</a:t>
            </a:r>
            <a:endParaRPr lang="de-DE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Calibri" panose="020F0502020204030204" pitchFamily="34" charset="0"/>
              <a:buChar char="-"/>
            </a:pPr>
            <a:r>
              <a:rPr lang="de-DE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ZUE Rheine </a:t>
            </a:r>
            <a:r>
              <a:rPr lang="de-DE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(400 Personen)</a:t>
            </a:r>
            <a:endParaRPr lang="de-DE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Calibri" panose="020F0502020204030204" pitchFamily="34" charset="0"/>
              <a:buChar char="-"/>
            </a:pPr>
            <a:r>
              <a:rPr lang="de-DE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ZUE </a:t>
            </a:r>
            <a:r>
              <a:rPr lang="de-DE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Dorsten 		(seit April 2020: 300 Personen)</a:t>
            </a:r>
            <a:endParaRPr lang="de-DE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Calibri" panose="020F0502020204030204" pitchFamily="34" charset="0"/>
              <a:buChar char="-"/>
            </a:pPr>
            <a:r>
              <a:rPr lang="de-DE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ZUE Marl </a:t>
            </a:r>
            <a:r>
              <a:rPr lang="de-DE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(500 Personen)</a:t>
            </a:r>
            <a:endParaRPr lang="de-DE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57200" y="1416303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6480166" y="5608246"/>
            <a:ext cx="2574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  <p:sp>
        <p:nvSpPr>
          <p:cNvPr id="9" name="Textfeld 8"/>
          <p:cNvSpPr txBox="1"/>
          <p:nvPr/>
        </p:nvSpPr>
        <p:spPr>
          <a:xfrm>
            <a:off x="950143" y="1935744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2800" dirty="0"/>
          </a:p>
          <a:p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129268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842992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15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800" dirty="0">
              <a:solidFill>
                <a:schemeClr val="accent1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7504" y="1362347"/>
            <a:ext cx="8733656" cy="4525963"/>
          </a:xfrm>
        </p:spPr>
        <p:txBody>
          <a:bodyPr>
            <a:normAutofit/>
          </a:bodyPr>
          <a:lstStyle/>
          <a:p>
            <a:pPr marL="914400" lvl="2" indent="0">
              <a:buNone/>
            </a:pPr>
            <a:r>
              <a:rPr lang="de-DE" sz="3600" b="1" dirty="0"/>
              <a:t>			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414358"/>
            <a:ext cx="7560839" cy="483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84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482952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16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39552" y="1382745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6480166" y="5608246"/>
            <a:ext cx="2574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  <p:sp>
        <p:nvSpPr>
          <p:cNvPr id="9" name="Rechteck 8"/>
          <p:cNvSpPr/>
          <p:nvPr/>
        </p:nvSpPr>
        <p:spPr>
          <a:xfrm>
            <a:off x="1533144" y="1017741"/>
            <a:ext cx="7367439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DE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3200" b="1" dirty="0"/>
          </a:p>
        </p:txBody>
      </p:sp>
      <p:graphicFrame>
        <p:nvGraphicFramePr>
          <p:cNvPr id="11" name="Inhaltsplatzhalt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7037835"/>
              </p:ext>
            </p:extLst>
          </p:nvPr>
        </p:nvGraphicFramePr>
        <p:xfrm>
          <a:off x="251518" y="1813323"/>
          <a:ext cx="8649064" cy="2695795"/>
        </p:xfrm>
        <a:graphic>
          <a:graphicData uri="http://schemas.openxmlformats.org/drawingml/2006/table">
            <a:tbl>
              <a:tblPr>
                <a:effectLst>
                  <a:outerShdw blurRad="50800" dist="50800" dir="5400000" sx="1000" sy="1000" algn="ctr" rotWithShape="0">
                    <a:srgbClr val="000000">
                      <a:alpha val="96000"/>
                    </a:srgbClr>
                  </a:outerShdw>
                </a:effectLst>
              </a:tblPr>
              <a:tblGrid>
                <a:gridCol w="1329239">
                  <a:extLst>
                    <a:ext uri="{9D8B030D-6E8A-4147-A177-3AD203B41FA5}">
                      <a16:colId xmlns:a16="http://schemas.microsoft.com/office/drawing/2014/main" val="2605020649"/>
                    </a:ext>
                  </a:extLst>
                </a:gridCol>
                <a:gridCol w="1008387">
                  <a:extLst>
                    <a:ext uri="{9D8B030D-6E8A-4147-A177-3AD203B41FA5}">
                      <a16:colId xmlns:a16="http://schemas.microsoft.com/office/drawing/2014/main" val="1756232093"/>
                    </a:ext>
                  </a:extLst>
                </a:gridCol>
                <a:gridCol w="2016776">
                  <a:extLst>
                    <a:ext uri="{9D8B030D-6E8A-4147-A177-3AD203B41FA5}">
                      <a16:colId xmlns:a16="http://schemas.microsoft.com/office/drawing/2014/main" val="3801538582"/>
                    </a:ext>
                  </a:extLst>
                </a:gridCol>
                <a:gridCol w="2016776">
                  <a:extLst>
                    <a:ext uri="{9D8B030D-6E8A-4147-A177-3AD203B41FA5}">
                      <a16:colId xmlns:a16="http://schemas.microsoft.com/office/drawing/2014/main" val="2740160000"/>
                    </a:ext>
                  </a:extLst>
                </a:gridCol>
                <a:gridCol w="1070194">
                  <a:extLst>
                    <a:ext uri="{9D8B030D-6E8A-4147-A177-3AD203B41FA5}">
                      <a16:colId xmlns:a16="http://schemas.microsoft.com/office/drawing/2014/main" val="2454580922"/>
                    </a:ext>
                  </a:extLst>
                </a:gridCol>
                <a:gridCol w="603846">
                  <a:extLst>
                    <a:ext uri="{9D8B030D-6E8A-4147-A177-3AD203B41FA5}">
                      <a16:colId xmlns:a16="http://schemas.microsoft.com/office/drawing/2014/main" val="969344579"/>
                    </a:ext>
                  </a:extLst>
                </a:gridCol>
                <a:gridCol w="603846">
                  <a:extLst>
                    <a:ext uri="{9D8B030D-6E8A-4147-A177-3AD203B41FA5}">
                      <a16:colId xmlns:a16="http://schemas.microsoft.com/office/drawing/2014/main" val="203239703"/>
                    </a:ext>
                  </a:extLst>
                </a:gridCol>
              </a:tblGrid>
              <a:tr h="563913">
                <a:tc gridSpan="2">
                  <a:txBody>
                    <a:bodyPr/>
                    <a:lstStyle/>
                    <a:p>
                      <a:pPr algn="l" fontAlgn="b"/>
                      <a:r>
                        <a:rPr lang="de-DE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Statistik der ZAB Coesfeld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441780"/>
                  </a:ext>
                </a:extLst>
              </a:tr>
              <a:tr h="285069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9980907"/>
                  </a:ext>
                </a:extLst>
              </a:tr>
              <a:tr h="285069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0100240"/>
                  </a:ext>
                </a:extLst>
              </a:tr>
              <a:tr h="346690">
                <a:tc gridSpan="3">
                  <a:txBody>
                    <a:bodyPr/>
                    <a:lstStyle/>
                    <a:p>
                      <a:pPr algn="l" fontAlgn="b"/>
                      <a:r>
                        <a:rPr lang="de-DE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</a:t>
                      </a:r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de-DE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Maßnahmen in eigener Zuständigkeit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6466196"/>
                  </a:ext>
                </a:extLst>
              </a:tr>
              <a:tr h="285069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de-DE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 freiwillige Ausreise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5982080"/>
                  </a:ext>
                </a:extLst>
              </a:tr>
              <a:tr h="285069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de-DE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 Abschiebungen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178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6470360"/>
                  </a:ext>
                </a:extLst>
              </a:tr>
              <a:tr h="359847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de-DE" sz="16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(davon sog. "Dublin-Fälle"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</a:t>
                      </a:r>
                      <a:endParaRPr lang="de-DE" sz="16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129)</a:t>
                      </a:r>
                      <a:endParaRPr lang="de-DE" sz="16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970407"/>
                  </a:ext>
                </a:extLst>
              </a:tr>
              <a:tr h="285069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154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215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5119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929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728602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17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de-DE" sz="2100" dirty="0"/>
          </a:p>
          <a:p>
            <a:pPr marL="2286000" lvl="5" indent="0">
              <a:buNone/>
            </a:pPr>
            <a:endParaRPr lang="de-DE" sz="1600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2" name="Textfeld 1"/>
          <p:cNvSpPr txBox="1"/>
          <p:nvPr/>
        </p:nvSpPr>
        <p:spPr>
          <a:xfrm>
            <a:off x="1331640" y="1988840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endParaRPr lang="de-DE" b="1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57200" y="1416303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6480166" y="5608246"/>
            <a:ext cx="2574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410837"/>
            <a:ext cx="6120680" cy="492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36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482952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18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39552" y="1382745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6480166" y="5608246"/>
            <a:ext cx="2574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  <p:sp>
        <p:nvSpPr>
          <p:cNvPr id="9" name="Rechteck 8"/>
          <p:cNvSpPr/>
          <p:nvPr/>
        </p:nvSpPr>
        <p:spPr>
          <a:xfrm>
            <a:off x="1533144" y="1017741"/>
            <a:ext cx="7367439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DE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3200" b="1" dirty="0"/>
          </a:p>
        </p:txBody>
      </p:sp>
      <p:graphicFrame>
        <p:nvGraphicFramePr>
          <p:cNvPr id="11" name="Inhaltsplatzhalt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8839535"/>
              </p:ext>
            </p:extLst>
          </p:nvPr>
        </p:nvGraphicFramePr>
        <p:xfrm>
          <a:off x="179512" y="1808344"/>
          <a:ext cx="8640958" cy="3575668"/>
        </p:xfrm>
        <a:graphic>
          <a:graphicData uri="http://schemas.openxmlformats.org/drawingml/2006/table">
            <a:tbl>
              <a:tblPr>
                <a:effectLst>
                  <a:outerShdw blurRad="50800" dist="50800" dir="5400000" sx="1000" sy="1000" algn="ctr" rotWithShape="0">
                    <a:srgbClr val="000000">
                      <a:alpha val="96000"/>
                    </a:srgbClr>
                  </a:outerShdw>
                </a:effectLst>
              </a:tblPr>
              <a:tblGrid>
                <a:gridCol w="1327993">
                  <a:extLst>
                    <a:ext uri="{9D8B030D-6E8A-4147-A177-3AD203B41FA5}">
                      <a16:colId xmlns:a16="http://schemas.microsoft.com/office/drawing/2014/main" val="2605020649"/>
                    </a:ext>
                  </a:extLst>
                </a:gridCol>
                <a:gridCol w="1007442">
                  <a:extLst>
                    <a:ext uri="{9D8B030D-6E8A-4147-A177-3AD203B41FA5}">
                      <a16:colId xmlns:a16="http://schemas.microsoft.com/office/drawing/2014/main" val="1756232093"/>
                    </a:ext>
                  </a:extLst>
                </a:gridCol>
                <a:gridCol w="2014886">
                  <a:extLst>
                    <a:ext uri="{9D8B030D-6E8A-4147-A177-3AD203B41FA5}">
                      <a16:colId xmlns:a16="http://schemas.microsoft.com/office/drawing/2014/main" val="3801538582"/>
                    </a:ext>
                  </a:extLst>
                </a:gridCol>
                <a:gridCol w="2014886">
                  <a:extLst>
                    <a:ext uri="{9D8B030D-6E8A-4147-A177-3AD203B41FA5}">
                      <a16:colId xmlns:a16="http://schemas.microsoft.com/office/drawing/2014/main" val="2740160000"/>
                    </a:ext>
                  </a:extLst>
                </a:gridCol>
                <a:gridCol w="1069191">
                  <a:extLst>
                    <a:ext uri="{9D8B030D-6E8A-4147-A177-3AD203B41FA5}">
                      <a16:colId xmlns:a16="http://schemas.microsoft.com/office/drawing/2014/main" val="2454580922"/>
                    </a:ext>
                  </a:extLst>
                </a:gridCol>
                <a:gridCol w="603280">
                  <a:extLst>
                    <a:ext uri="{9D8B030D-6E8A-4147-A177-3AD203B41FA5}">
                      <a16:colId xmlns:a16="http://schemas.microsoft.com/office/drawing/2014/main" val="969344579"/>
                    </a:ext>
                  </a:extLst>
                </a:gridCol>
                <a:gridCol w="603280">
                  <a:extLst>
                    <a:ext uri="{9D8B030D-6E8A-4147-A177-3AD203B41FA5}">
                      <a16:colId xmlns:a16="http://schemas.microsoft.com/office/drawing/2014/main" val="203239703"/>
                    </a:ext>
                  </a:extLst>
                </a:gridCol>
              </a:tblGrid>
              <a:tr h="534462">
                <a:tc gridSpan="2">
                  <a:txBody>
                    <a:bodyPr/>
                    <a:lstStyle/>
                    <a:p>
                      <a:pPr algn="l" fontAlgn="b"/>
                      <a:r>
                        <a:rPr lang="de-DE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Statistik der ZAB Coesfeld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441780"/>
                  </a:ext>
                </a:extLst>
              </a:tr>
              <a:tr h="270181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9980907"/>
                  </a:ext>
                </a:extLst>
              </a:tr>
              <a:tr h="270181">
                <a:tc>
                  <a:txBody>
                    <a:bodyPr/>
                    <a:lstStyle/>
                    <a:p>
                      <a:pPr algn="l" fontAlgn="b"/>
                      <a:r>
                        <a:rPr lang="de-DE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</a:t>
                      </a:r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de-DE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Amtshilfe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5583412"/>
                  </a:ext>
                </a:extLst>
              </a:tr>
              <a:tr h="270181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 Abschiebungen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1094741"/>
                  </a:ext>
                </a:extLst>
              </a:tr>
              <a:tr h="270181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für </a:t>
                      </a:r>
                      <a:r>
                        <a:rPr lang="de-DE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kommunale </a:t>
                      </a:r>
                      <a:r>
                        <a:rPr lang="de-DE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ABH'en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418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365754"/>
                  </a:ext>
                </a:extLst>
              </a:tr>
              <a:tr h="270181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aus JVA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0329631"/>
                  </a:ext>
                </a:extLst>
              </a:tr>
              <a:tr h="270181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aus Abschiebungshaft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8791294"/>
                  </a:ext>
                </a:extLst>
              </a:tr>
              <a:tr h="270181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622</a:t>
                      </a: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328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2362548"/>
                  </a:ext>
                </a:extLst>
              </a:tr>
              <a:tr h="270181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6243937"/>
                  </a:ext>
                </a:extLst>
              </a:tr>
              <a:tr h="609577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t"/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 Sonstige Maßnahmen (Botschaft, </a:t>
                      </a:r>
                      <a:r>
                        <a:rPr lang="de-DE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Gesundheitsamt, Test, Transport zur Hafteinrichtung </a:t>
                      </a:r>
                      <a:r>
                        <a:rPr lang="de-DE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etc.)</a:t>
                      </a:r>
                    </a:p>
                  </a:txBody>
                  <a:tcPr marL="4763" marR="4763" marT="4763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4763" marR="4763" marT="4763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124</a:t>
                      </a:r>
                    </a:p>
                  </a:txBody>
                  <a:tcPr marL="4763" marR="4763" marT="4763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188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778623"/>
                  </a:ext>
                </a:extLst>
              </a:tr>
              <a:tr h="270181"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01002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621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745" y="1484784"/>
            <a:ext cx="8864909" cy="4536503"/>
          </a:xfrm>
          <a:prstGeom prst="rect">
            <a:avLst/>
          </a:prstGeom>
        </p:spPr>
      </p:pic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554960" cy="365125"/>
          </a:xfrm>
        </p:spPr>
        <p:txBody>
          <a:bodyPr/>
          <a:lstStyle/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  <a:p>
            <a:r>
              <a:rPr lang="de-DE" dirty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</a:p>
          <a:p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19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08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7139136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20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de-DE" sz="2100" dirty="0"/>
          </a:p>
          <a:p>
            <a:pPr marL="2286000" lvl="5" indent="0">
              <a:buNone/>
            </a:pPr>
            <a:endParaRPr lang="de-DE" sz="1600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2" name="Textfeld 1"/>
          <p:cNvSpPr txBox="1"/>
          <p:nvPr/>
        </p:nvSpPr>
        <p:spPr>
          <a:xfrm>
            <a:off x="1331640" y="1988840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endParaRPr lang="de-DE" b="1" dirty="0"/>
          </a:p>
        </p:txBody>
      </p:sp>
      <p:sp>
        <p:nvSpPr>
          <p:cNvPr id="7" name="Textfeld 6"/>
          <p:cNvSpPr txBox="1"/>
          <p:nvPr/>
        </p:nvSpPr>
        <p:spPr>
          <a:xfrm>
            <a:off x="1279" y="1196752"/>
            <a:ext cx="880267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b="1" dirty="0" smtClean="0">
                <a:latin typeface="Arial" panose="020B0604020202020204" pitchFamily="34" charset="0"/>
                <a:ea typeface="Calibri" panose="020F0502020204030204" pitchFamily="34" charset="0"/>
              </a:rPr>
              <a:t>Aufgabenbereich Passersatzpapierbeschaffung 2020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 smtClean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 smtClean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57200" y="1416303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6480166" y="5608246"/>
            <a:ext cx="2574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  <p:sp>
        <p:nvSpPr>
          <p:cNvPr id="9" name="Textfeld 8"/>
          <p:cNvSpPr txBox="1"/>
          <p:nvPr/>
        </p:nvSpPr>
        <p:spPr>
          <a:xfrm>
            <a:off x="950143" y="1935744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2800" dirty="0"/>
          </a:p>
          <a:p>
            <a:endParaRPr lang="de-DE" sz="2800" dirty="0"/>
          </a:p>
        </p:txBody>
      </p:sp>
      <p:graphicFrame>
        <p:nvGraphicFramePr>
          <p:cNvPr id="11" name="Tabel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451010"/>
              </p:ext>
            </p:extLst>
          </p:nvPr>
        </p:nvGraphicFramePr>
        <p:xfrm>
          <a:off x="1691679" y="2132857"/>
          <a:ext cx="6048672" cy="4032446"/>
        </p:xfrm>
        <a:graphic>
          <a:graphicData uri="http://schemas.openxmlformats.org/drawingml/2006/table">
            <a:tbl>
              <a:tblPr/>
              <a:tblGrid>
                <a:gridCol w="2482020">
                  <a:extLst>
                    <a:ext uri="{9D8B030D-6E8A-4147-A177-3AD203B41FA5}">
                      <a16:colId xmlns:a16="http://schemas.microsoft.com/office/drawing/2014/main" val="770859810"/>
                    </a:ext>
                  </a:extLst>
                </a:gridCol>
                <a:gridCol w="1686659">
                  <a:extLst>
                    <a:ext uri="{9D8B030D-6E8A-4147-A177-3AD203B41FA5}">
                      <a16:colId xmlns:a16="http://schemas.microsoft.com/office/drawing/2014/main" val="4264525474"/>
                    </a:ext>
                  </a:extLst>
                </a:gridCol>
                <a:gridCol w="1879993">
                  <a:extLst>
                    <a:ext uri="{9D8B030D-6E8A-4147-A177-3AD203B41FA5}">
                      <a16:colId xmlns:a16="http://schemas.microsoft.com/office/drawing/2014/main" val="2638106104"/>
                    </a:ext>
                  </a:extLst>
                </a:gridCol>
              </a:tblGrid>
              <a:tr h="667483">
                <a:tc>
                  <a:txBody>
                    <a:bodyPr/>
                    <a:lstStyle/>
                    <a:p>
                      <a:pPr algn="l" fontAlgn="b"/>
                      <a:r>
                        <a:rPr lang="de-DE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Staat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Anzahl Fälle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Anzahl </a:t>
                      </a:r>
                      <a:br>
                        <a:rPr lang="de-DE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EU-Reisedokumente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090274"/>
                  </a:ext>
                </a:extLst>
              </a:tr>
              <a:tr h="315200">
                <a:tc>
                  <a:txBody>
                    <a:bodyPr/>
                    <a:lstStyle/>
                    <a:p>
                      <a:pPr algn="l" fontAlgn="b"/>
                      <a:r>
                        <a:rPr lang="de-DE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Albanien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147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224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964898"/>
                  </a:ext>
                </a:extLst>
              </a:tr>
              <a:tr h="518275">
                <a:tc>
                  <a:txBody>
                    <a:bodyPr/>
                    <a:lstStyle/>
                    <a:p>
                      <a:pPr algn="l" fontAlgn="b"/>
                      <a:r>
                        <a:rPr lang="de-DE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Bosnien </a:t>
                      </a:r>
                      <a:r>
                        <a:rPr lang="de-DE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und Herzegowina</a:t>
                      </a:r>
                      <a:endParaRPr lang="de-DE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145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8183317"/>
                  </a:ext>
                </a:extLst>
              </a:tr>
              <a:tr h="315200">
                <a:tc>
                  <a:txBody>
                    <a:bodyPr/>
                    <a:lstStyle/>
                    <a:p>
                      <a:pPr algn="l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Kosovo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154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102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5330995"/>
                  </a:ext>
                </a:extLst>
              </a:tr>
              <a:tr h="315200">
                <a:tc>
                  <a:txBody>
                    <a:bodyPr/>
                    <a:lstStyle/>
                    <a:p>
                      <a:pPr algn="l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Montenegro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43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135663"/>
                  </a:ext>
                </a:extLst>
              </a:tr>
              <a:tr h="315200">
                <a:tc>
                  <a:txBody>
                    <a:bodyPr/>
                    <a:lstStyle/>
                    <a:p>
                      <a:pPr algn="l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Nordmazedonien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172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111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3507315"/>
                  </a:ext>
                </a:extLst>
              </a:tr>
              <a:tr h="315200">
                <a:tc>
                  <a:txBody>
                    <a:bodyPr/>
                    <a:lstStyle/>
                    <a:p>
                      <a:pPr algn="l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Serbien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461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2418402"/>
                  </a:ext>
                </a:extLst>
              </a:tr>
              <a:tr h="315200">
                <a:tc>
                  <a:txBody>
                    <a:bodyPr/>
                    <a:lstStyle/>
                    <a:p>
                      <a:pPr algn="l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Russ. Föderation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276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3474445"/>
                  </a:ext>
                </a:extLst>
              </a:tr>
              <a:tr h="315200">
                <a:tc>
                  <a:txBody>
                    <a:bodyPr/>
                    <a:lstStyle/>
                    <a:p>
                      <a:pPr algn="l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Belarus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2113295"/>
                  </a:ext>
                </a:extLst>
              </a:tr>
              <a:tr h="315200">
                <a:tc>
                  <a:txBody>
                    <a:bodyPr/>
                    <a:lstStyle/>
                    <a:p>
                      <a:pPr algn="l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Ukraine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55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3695678"/>
                  </a:ext>
                </a:extLst>
              </a:tr>
              <a:tr h="325088">
                <a:tc>
                  <a:txBody>
                    <a:bodyPr/>
                    <a:lstStyle/>
                    <a:p>
                      <a:pPr algn="l" fontAlgn="b"/>
                      <a:r>
                        <a:rPr lang="de-DE" sz="12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1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1472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742</a:t>
                      </a:r>
                    </a:p>
                  </a:txBody>
                  <a:tcPr marL="4763" marR="4763" marT="476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55230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461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5842992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21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1331640" y="1988840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endParaRPr lang="de-DE" b="1" dirty="0"/>
          </a:p>
        </p:txBody>
      </p:sp>
      <p:sp>
        <p:nvSpPr>
          <p:cNvPr id="7" name="Textfeld 6"/>
          <p:cNvSpPr txBox="1"/>
          <p:nvPr/>
        </p:nvSpPr>
        <p:spPr>
          <a:xfrm>
            <a:off x="967977" y="1196752"/>
            <a:ext cx="698477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b="1" dirty="0" smtClean="0">
                <a:latin typeface="Arial" panose="020B0604020202020204" pitchFamily="34" charset="0"/>
                <a:ea typeface="Calibri" panose="020F0502020204030204" pitchFamily="34" charset="0"/>
              </a:rPr>
              <a:t>Entwicklung der ZAB Coesfeld bis 31.12.2020 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b="1" dirty="0" smtClean="0">
                <a:latin typeface="Arial" panose="020B0604020202020204" pitchFamily="34" charset="0"/>
                <a:ea typeface="Calibri" panose="020F0502020204030204" pitchFamily="34" charset="0"/>
              </a:rPr>
              <a:t>Personal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</a:rPr>
              <a:t>Anzahl Stellen:				83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</a:rPr>
              <a:t>Anzahl Beschäftigte:			78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 smtClean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</a:rPr>
              <a:t>Ausbildung Verwaltungsfachangestellte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</a:rPr>
              <a:t>Ausbildung Personenbegleiter Luft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</a:rPr>
              <a:t>Fachfortbildungen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</a:rPr>
              <a:t>Deeskalation, interkulturelle Kompetenzen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b="1" dirty="0" smtClean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b="1" dirty="0" smtClean="0">
                <a:latin typeface="Arial" panose="020B0604020202020204" pitchFamily="34" charset="0"/>
                <a:ea typeface="Calibri" panose="020F0502020204030204" pitchFamily="34" charset="0"/>
              </a:rPr>
              <a:t>Organisation</a:t>
            </a:r>
            <a:endParaRPr lang="de-DE" b="1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</a:rPr>
              <a:t>Prozesssteuerung, Stellenbeschreibung und -bewertung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57200" y="1416303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6480166" y="5608246"/>
            <a:ext cx="2574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  <p:sp>
        <p:nvSpPr>
          <p:cNvPr id="9" name="Textfeld 8"/>
          <p:cNvSpPr txBox="1"/>
          <p:nvPr/>
        </p:nvSpPr>
        <p:spPr>
          <a:xfrm>
            <a:off x="950143" y="1935744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2800" dirty="0"/>
          </a:p>
          <a:p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5444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6203032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22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de-DE" sz="2100" dirty="0"/>
          </a:p>
          <a:p>
            <a:pPr marL="2286000" lvl="5" indent="0">
              <a:buNone/>
            </a:pPr>
            <a:endParaRPr lang="de-DE" sz="1600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2" name="Textfeld 1"/>
          <p:cNvSpPr txBox="1"/>
          <p:nvPr/>
        </p:nvSpPr>
        <p:spPr>
          <a:xfrm>
            <a:off x="1331640" y="1988840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endParaRPr lang="de-DE" b="1" dirty="0"/>
          </a:p>
        </p:txBody>
      </p:sp>
      <p:sp>
        <p:nvSpPr>
          <p:cNvPr id="7" name="Textfeld 6"/>
          <p:cNvSpPr txBox="1"/>
          <p:nvPr/>
        </p:nvSpPr>
        <p:spPr>
          <a:xfrm>
            <a:off x="170661" y="1227092"/>
            <a:ext cx="880267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b="1" dirty="0" smtClean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b="1" dirty="0" smtClean="0">
                <a:latin typeface="Arial" panose="020B0604020202020204" pitchFamily="34" charset="0"/>
                <a:ea typeface="Calibri" panose="020F0502020204030204" pitchFamily="34" charset="0"/>
              </a:rPr>
              <a:t>Entwicklung der ZAB Coesfeld bis 31.12.2020 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 smtClean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</a:rPr>
              <a:t>Fahrzeuge: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</a:rPr>
              <a:t>PKW				5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</a:rPr>
              <a:t>Transporter			2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</a:rPr>
              <a:t>gesicherte Transporter		9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 smtClean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57200" y="1416303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6480166" y="5608246"/>
            <a:ext cx="2574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  <p:sp>
        <p:nvSpPr>
          <p:cNvPr id="9" name="Textfeld 8"/>
          <p:cNvSpPr txBox="1"/>
          <p:nvPr/>
        </p:nvSpPr>
        <p:spPr>
          <a:xfrm>
            <a:off x="950143" y="1935744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2800" dirty="0"/>
          </a:p>
          <a:p>
            <a:endParaRPr lang="de-DE" sz="2800" dirty="0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278" y="3008241"/>
            <a:ext cx="4139952" cy="3104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40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6347048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23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r>
              <a:rPr lang="de-DE" sz="1800" dirty="0" smtClean="0"/>
              <a:t>Ausschuss für Umwelt, Klimaschutz, öffentliche Sicherheit und Ordnung</a:t>
            </a:r>
            <a:endParaRPr lang="de-DE" sz="1600" dirty="0">
              <a:solidFill>
                <a:schemeClr val="accent1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500174"/>
            <a:ext cx="857929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e-DE" sz="2100" dirty="0"/>
          </a:p>
          <a:p>
            <a:pPr marL="446087" lvl="5" indent="0">
              <a:buNone/>
            </a:pPr>
            <a:endParaRPr lang="de-DE" sz="1600" dirty="0"/>
          </a:p>
          <a:p>
            <a:pPr marL="898525" indent="-452438">
              <a:buNone/>
            </a:pPr>
            <a:endParaRPr lang="de-DE" dirty="0"/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3105472"/>
              </p:ext>
            </p:extLst>
          </p:nvPr>
        </p:nvGraphicFramePr>
        <p:xfrm>
          <a:off x="539552" y="1340768"/>
          <a:ext cx="7992888" cy="4981538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sx="1000" sy="1000" algn="ctr" rotWithShape="0">
                    <a:srgbClr val="000000"/>
                  </a:outerShdw>
                </a:effectLst>
                <a:tableStyleId>{5C22544A-7EE6-4342-B048-85BDC9FD1C3A}</a:tableStyleId>
              </a:tblPr>
              <a:tblGrid>
                <a:gridCol w="2294988">
                  <a:extLst>
                    <a:ext uri="{9D8B030D-6E8A-4147-A177-3AD203B41FA5}">
                      <a16:colId xmlns:a16="http://schemas.microsoft.com/office/drawing/2014/main" val="2615980732"/>
                    </a:ext>
                  </a:extLst>
                </a:gridCol>
                <a:gridCol w="5697900">
                  <a:extLst>
                    <a:ext uri="{9D8B030D-6E8A-4147-A177-3AD203B41FA5}">
                      <a16:colId xmlns:a16="http://schemas.microsoft.com/office/drawing/2014/main" val="846153175"/>
                    </a:ext>
                  </a:extLst>
                </a:gridCol>
              </a:tblGrid>
              <a:tr h="387736">
                <a:tc gridSpan="2">
                  <a:txBody>
                    <a:bodyPr/>
                    <a:lstStyle/>
                    <a:p>
                      <a:r>
                        <a:rPr lang="de-DE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Kooperationen</a:t>
                      </a:r>
                      <a:endParaRPr lang="de-DE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de-DE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2503062"/>
                  </a:ext>
                </a:extLst>
              </a:tr>
              <a:tr h="387736">
                <a:tc>
                  <a:txBody>
                    <a:bodyPr/>
                    <a:lstStyle/>
                    <a:p>
                      <a:r>
                        <a:rPr lang="de-DE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ZUR</a:t>
                      </a:r>
                      <a:endParaRPr lang="de-DE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Zentrum zur</a:t>
                      </a:r>
                      <a:r>
                        <a:rPr lang="de-DE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 Unterstützung der Rückkehr beim BMI</a:t>
                      </a:r>
                      <a:endParaRPr lang="de-DE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4889780"/>
                  </a:ext>
                </a:extLst>
              </a:tr>
              <a:tr h="664688">
                <a:tc>
                  <a:txBody>
                    <a:bodyPr/>
                    <a:lstStyle/>
                    <a:p>
                      <a:r>
                        <a:rPr lang="de-DE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IM NW, Städtetag,</a:t>
                      </a:r>
                      <a:r>
                        <a:rPr lang="de-DE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 Landkreistag</a:t>
                      </a:r>
                      <a:endParaRPr lang="de-DE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Kommunale</a:t>
                      </a:r>
                      <a:r>
                        <a:rPr lang="de-DE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 Ordnungsdienste (Aus- und –Fortbildung, Ausstattung</a:t>
                      </a:r>
                      <a:endParaRPr lang="de-DE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3082935"/>
                  </a:ext>
                </a:extLst>
              </a:tr>
              <a:tr h="1529698">
                <a:tc>
                  <a:txBody>
                    <a:bodyPr/>
                    <a:lstStyle/>
                    <a:p>
                      <a:r>
                        <a:rPr lang="de-DE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Runder Tisch</a:t>
                      </a:r>
                      <a:endParaRPr lang="de-DE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in jeder ZUE mit ZUE-Leitung, Bezirksregierung, Stadt/Gemeinde,</a:t>
                      </a:r>
                      <a:r>
                        <a:rPr lang="de-DE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de-DE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Betreuungsverband,</a:t>
                      </a:r>
                      <a:r>
                        <a:rPr lang="de-DE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 Verfahrensberatung, Beschwerdestelle, Rückkehrberatung, Sicherheitsdienst, Polizei, Feuerwehr</a:t>
                      </a:r>
                      <a:endParaRPr lang="de-DE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1685692"/>
                  </a:ext>
                </a:extLst>
              </a:tr>
              <a:tr h="1816516">
                <a:tc>
                  <a:txBody>
                    <a:bodyPr/>
                    <a:lstStyle/>
                    <a:p>
                      <a:r>
                        <a:rPr lang="de-DE" sz="1800" b="0" kern="120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FFiNW</a:t>
                      </a:r>
                      <a:endParaRPr lang="de-DE" b="0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de-DE" sz="1800" b="0" kern="12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Forum Flughäfen in Nordrhein-Westfalen </a:t>
                      </a:r>
                    </a:p>
                    <a:p>
                      <a:r>
                        <a:rPr lang="de-DE" sz="1800" b="0" kern="12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Mitglieder</a:t>
                      </a:r>
                      <a:r>
                        <a:rPr lang="de-DE" sz="1800" b="0" kern="120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de-DE" sz="1800" b="0" kern="12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de-DE" sz="1800" kern="12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Bundespolizei, Ministerium für Kinder, Familie, Flüchtlinge und Integration (MKFFI) NRW, </a:t>
                      </a:r>
                      <a:r>
                        <a:rPr lang="de-DE" sz="1800" kern="120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ZAB‘en</a:t>
                      </a:r>
                      <a:r>
                        <a:rPr lang="de-DE" sz="1800" kern="12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evangelische und katholische Kirche, Diakonie, Liga der Wohlfahrtsverbände,  Flüchtlingsrat NRW, UNHCR, Pro Asyl, Amnesty International </a:t>
                      </a:r>
                      <a:endParaRPr lang="de-DE" b="0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26959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524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6419056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24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2786050" y="34607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 smtClean="0"/>
          </a:p>
          <a:p>
            <a:endParaRPr lang="de-DE" dirty="0"/>
          </a:p>
          <a:p>
            <a:pPr marL="0" indent="0">
              <a:buNone/>
            </a:pPr>
            <a:r>
              <a:rPr lang="de-DE" dirty="0" smtClean="0">
                <a:latin typeface="Calibri" panose="020F0502020204030204" pitchFamily="34" charset="0"/>
                <a:cs typeface="Calibri" panose="020F0502020204030204" pitchFamily="34" charset="0"/>
              </a:rPr>
              <a:t>Vielen Dank für Ihre Aufmerksamkeit!</a:t>
            </a:r>
            <a:endParaRPr lang="de-D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06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421461"/>
            <a:ext cx="6491064" cy="365125"/>
          </a:xfrm>
        </p:spPr>
        <p:txBody>
          <a:bodyPr/>
          <a:lstStyle/>
          <a:p>
            <a:r>
              <a:rPr lang="de-DE" dirty="0" smtClean="0">
                <a:solidFill>
                  <a:srgbClr val="000000">
                    <a:tint val="75000"/>
                  </a:srgbClr>
                </a:solidFill>
              </a:rPr>
              <a:t>09.06.2021 Ausschuss für Umwelt, Klimaschutz, öffentliche Sicherheit und Ordnung</a:t>
            </a:r>
            <a:endParaRPr lang="de-DE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8A4C3-75D9-42B4-AD72-A9E48451F6BB}" type="slidenum">
              <a:rPr lang="de-DE" smtClean="0">
                <a:solidFill>
                  <a:srgbClr val="000000">
                    <a:tint val="75000"/>
                  </a:srgbClr>
                </a:solidFill>
              </a:rPr>
              <a:pPr/>
              <a:t>25</a:t>
            </a:fld>
            <a:endParaRPr lang="de-DE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3059832" y="357226"/>
            <a:ext cx="5900750" cy="654032"/>
          </a:xfrm>
        </p:spPr>
        <p:txBody>
          <a:bodyPr/>
          <a:lstStyle/>
          <a:p>
            <a:endParaRPr lang="de-DE" sz="16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de-DE" sz="2100" dirty="0"/>
          </a:p>
          <a:p>
            <a:pPr marL="2286000" lvl="5" indent="0">
              <a:buNone/>
            </a:pPr>
            <a:endParaRPr lang="de-DE" sz="1600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2" name="Textfeld 1"/>
          <p:cNvSpPr txBox="1"/>
          <p:nvPr/>
        </p:nvSpPr>
        <p:spPr>
          <a:xfrm>
            <a:off x="1331640" y="1988840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endParaRPr lang="de-DE" b="1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57200" y="1416303"/>
            <a:ext cx="9094739" cy="4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6480166" y="5608246"/>
            <a:ext cx="2574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de-DE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6402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E2014">
  <a:themeElements>
    <a:clrScheme name="COE-Vorlage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60000"/>
      </a:accent1>
      <a:accent2>
        <a:srgbClr val="BF3030"/>
      </a:accent2>
      <a:accent3>
        <a:srgbClr val="7F7F7F"/>
      </a:accent3>
      <a:accent4>
        <a:srgbClr val="BFBFBF"/>
      </a:accent4>
      <a:accent5>
        <a:srgbClr val="FF4040"/>
      </a:accent5>
      <a:accent6>
        <a:srgbClr val="FF7373"/>
      </a:accent6>
      <a:hlink>
        <a:srgbClr val="009999"/>
      </a:hlink>
      <a:folHlink>
        <a:srgbClr val="99CC00"/>
      </a:folHlink>
    </a:clrScheme>
    <a:fontScheme name="Co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762</Words>
  <Application>Microsoft Office PowerPoint</Application>
  <PresentationFormat>Bildschirmpräsentation (4:3)</PresentationFormat>
  <Paragraphs>263</Paragraphs>
  <Slides>25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25</vt:i4>
      </vt:variant>
    </vt:vector>
  </HeadingPairs>
  <TitlesOfParts>
    <vt:vector size="29" baseType="lpstr">
      <vt:lpstr>Arial</vt:lpstr>
      <vt:lpstr>Calibri</vt:lpstr>
      <vt:lpstr>Times New Roman</vt:lpstr>
      <vt:lpstr>COE2014</vt:lpstr>
      <vt:lpstr> </vt:lpstr>
      <vt:lpstr>PowerPoint-Präsentation</vt:lpstr>
      <vt:lpstr>   Asylanträge in der Europäischen Union 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Ausschuss für Umwelt, Klimaschutz, öffentliche Sicherheit und Ordnung</vt:lpstr>
      <vt:lpstr>PowerPoint-Präsentation</vt:lpstr>
      <vt:lpstr>PowerPoint-Präsentation</vt:lpstr>
    </vt:vector>
  </TitlesOfParts>
  <Company>Kreis Coesfeld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Statistische Daten zu Ausländern und Asylbewerbern</dc:title>
  <dc:creator>Koellges, Lisa</dc:creator>
  <cp:lastModifiedBy>Michael Göckener (lokal)</cp:lastModifiedBy>
  <cp:revision>495</cp:revision>
  <cp:lastPrinted>2021-06-08T05:39:35Z</cp:lastPrinted>
  <dcterms:created xsi:type="dcterms:W3CDTF">2016-08-02T07:52:00Z</dcterms:created>
  <dcterms:modified xsi:type="dcterms:W3CDTF">2021-06-10T12:26:06Z</dcterms:modified>
</cp:coreProperties>
</file>