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684" r:id="rId2"/>
    <p:sldMasterId id="2147483688" r:id="rId3"/>
    <p:sldMasterId id="2147483693" r:id="rId4"/>
  </p:sldMasterIdLst>
  <p:notesMasterIdLst>
    <p:notesMasterId r:id="rId18"/>
  </p:notesMasterIdLst>
  <p:handoutMasterIdLst>
    <p:handoutMasterId r:id="rId19"/>
  </p:handoutMasterIdLst>
  <p:sldIdLst>
    <p:sldId id="382" r:id="rId5"/>
    <p:sldId id="424" r:id="rId6"/>
    <p:sldId id="437" r:id="rId7"/>
    <p:sldId id="438" r:id="rId8"/>
    <p:sldId id="425" r:id="rId9"/>
    <p:sldId id="444" r:id="rId10"/>
    <p:sldId id="445" r:id="rId11"/>
    <p:sldId id="446" r:id="rId12"/>
    <p:sldId id="441" r:id="rId13"/>
    <p:sldId id="442" r:id="rId14"/>
    <p:sldId id="443" r:id="rId15"/>
    <p:sldId id="447" r:id="rId16"/>
    <p:sldId id="423" r:id="rId17"/>
  </p:sldIdLst>
  <p:sldSz cx="9144000" cy="6858000" type="screen4x3"/>
  <p:notesSz cx="6648450" cy="9774238"/>
  <p:defaultTextStyle>
    <a:defPPr>
      <a:defRPr lang="de-DE"/>
    </a:defPPr>
    <a:lvl1pPr marL="0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7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3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40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86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32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78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25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71" algn="l" defTabSz="9142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078">
          <p15:clr>
            <a:srgbClr val="A4A3A4"/>
          </p15:clr>
        </p15:guide>
        <p15:guide id="2" pos="209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3434"/>
    <a:srgbClr val="5D9ED9"/>
    <a:srgbClr val="7F9F5F"/>
    <a:srgbClr val="7BA55F"/>
    <a:srgbClr val="6AA6DC"/>
    <a:srgbClr val="89B8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505" autoAdjust="0"/>
  </p:normalViewPr>
  <p:slideViewPr>
    <p:cSldViewPr>
      <p:cViewPr varScale="1">
        <p:scale>
          <a:sx n="103" d="100"/>
          <a:sy n="103" d="100"/>
        </p:scale>
        <p:origin x="-1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-3318" y="-108"/>
      </p:cViewPr>
      <p:guideLst>
        <p:guide orient="horz" pos="3078"/>
        <p:guide pos="209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orage\vol1\daten\Abt50\250-3\50.xx.Arbeitsgruppen%20Besprechungen%20etc\Integrationsausschuss%20im%20Kreis%20Coesfeld\13.11.2018\Datengrundlage\Personen%20mit%20AufenthStatus%20lt%20Statistikvorgaben%202018_09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storage\vol1\daten\Abt50\250-3\50.xx.Arbeitsgruppen%20Besprechungen%20etc\Integrationsausschuss%20im%20Kreis%20Coesfeld\13.11.2018\Datengrundlage\Aktivierung%20Fl&#252;chtlinge%20Werdegang%20%20Okt%202017%20bis%20Sept%202018%20-%20neu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Zahl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der</a:t>
            </a:r>
            <a:r>
              <a:rPr lang="en-US" sz="18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Asylbewerber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aus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den </a:t>
            </a:r>
          </a:p>
          <a:p>
            <a:pPr>
              <a:defRPr sz="22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TOP 8 –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Herkunftsländer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(Stand: 15.06.2017)</a:t>
            </a:r>
          </a:p>
          <a:p>
            <a:pPr>
              <a:defRPr sz="22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 </a:t>
            </a:r>
          </a:p>
        </c:rich>
      </c:tx>
      <c:layout>
        <c:manualLayout>
          <c:xMode val="edge"/>
          <c:yMode val="edge"/>
          <c:x val="0.14890357526004011"/>
          <c:y val="4.7093059828933324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50"/>
      <c:rotY val="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[Personen mit AufenthStatus lt Statistikvorgaben 2018_09.xlsx]Tabelle3!PivotTable4</c:name>
    <c:fmtId val="8"/>
  </c:pivotSource>
  <c:chart>
    <c:autoTitleDeleted val="1"/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 sz="1100" b="1">
                  <a:latin typeface="Arial" panose="020B0604020202020204" pitchFamily="34" charset="0"/>
                  <a:cs typeface="Arial" panose="020B0604020202020204" pitchFamily="34" charset="0"/>
                </a:defRPr>
              </a:pPr>
              <a:endParaRPr lang="de-DE"/>
            </a:p>
          </c:txPr>
          <c:dLblPos val="outEnd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"/>
        <c:dLbl>
          <c:idx val="0"/>
          <c:layout>
            <c:manualLayout>
              <c:x val="-0.29014440753875148"/>
              <c:y val="-8.0001821950872284E-2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"/>
        <c:dLbl>
          <c:idx val="0"/>
          <c:layout>
            <c:manualLayout>
              <c:x val="-0.10395013441339385"/>
              <c:y val="-0.25414641908015584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3"/>
        <c:dLbl>
          <c:idx val="0"/>
          <c:layout>
            <c:manualLayout>
              <c:x val="-4.3018293302583978E-4"/>
              <c:y val="-0.1150441465641009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4"/>
        <c:dLbl>
          <c:idx val="0"/>
          <c:layout>
            <c:manualLayout>
              <c:x val="-1.1193190712443634E-2"/>
              <c:y val="0.15960187513876545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5"/>
        <c:dLbl>
          <c:idx val="0"/>
          <c:layout>
            <c:manualLayout>
              <c:x val="-8.0995776960172669E-2"/>
              <c:y val="0.21056421038957271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6"/>
        <c:dLbl>
          <c:idx val="0"/>
          <c:layout>
            <c:manualLayout>
              <c:x val="-0.1422954145968898"/>
              <c:y val="4.5877621684156648E-2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7"/>
        <c:dLbl>
          <c:idx val="0"/>
          <c:layout>
            <c:manualLayout>
              <c:x val="-1.6687526074259491E-3"/>
              <c:y val="2.0648967551622526E-2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8"/>
        <c:dLbl>
          <c:idx val="0"/>
          <c:layout>
            <c:manualLayout>
              <c:x val="-9.3450146015853164E-2"/>
              <c:y val="-8.8495575221240012E-3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9"/>
        <c:dLbl>
          <c:idx val="0"/>
          <c:layout>
            <c:manualLayout>
              <c:x val="2.5031289111389236E-2"/>
              <c:y val="-0.13864306784660768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0"/>
        <c:marker>
          <c:symbol val="none"/>
        </c:marker>
        <c:dLbl>
          <c:idx val="0"/>
          <c:spPr/>
          <c:txPr>
            <a:bodyPr/>
            <a:lstStyle/>
            <a:p>
              <a:pPr>
                <a:defRPr sz="1100" b="1">
                  <a:latin typeface="Arial" panose="020B0604020202020204" pitchFamily="34" charset="0"/>
                  <a:cs typeface="Arial" panose="020B0604020202020204" pitchFamily="34" charset="0"/>
                </a:defRPr>
              </a:pPr>
              <a:endParaRPr lang="de-DE"/>
            </a:p>
          </c:txPr>
          <c:dLblPos val="outEnd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1"/>
        <c:dLbl>
          <c:idx val="0"/>
          <c:layout>
            <c:manualLayout>
              <c:x val="-0.29014440753875148"/>
              <c:y val="-8.0001821950872284E-2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2"/>
        <c:dLbl>
          <c:idx val="0"/>
          <c:layout>
            <c:manualLayout>
              <c:x val="-0.10395013441339385"/>
              <c:y val="-0.25414641908015584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3"/>
        <c:dLbl>
          <c:idx val="0"/>
          <c:layout>
            <c:manualLayout>
              <c:x val="-4.3018293302583978E-4"/>
              <c:y val="-0.1150441465641009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4"/>
        <c:dLbl>
          <c:idx val="0"/>
          <c:layout>
            <c:manualLayout>
              <c:x val="-1.1193190712443634E-2"/>
              <c:y val="0.15960187513876545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5"/>
        <c:dLbl>
          <c:idx val="0"/>
          <c:layout>
            <c:manualLayout>
              <c:x val="-8.0995776960172669E-2"/>
              <c:y val="0.21056421038957271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6"/>
        <c:dLbl>
          <c:idx val="0"/>
          <c:layout>
            <c:manualLayout>
              <c:x val="-0.1422954145968898"/>
              <c:y val="4.5877621684156648E-2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7"/>
        <c:dLbl>
          <c:idx val="0"/>
          <c:layout>
            <c:manualLayout>
              <c:x val="-1.6687526074259491E-3"/>
              <c:y val="2.0648967551622526E-2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8"/>
        <c:dLbl>
          <c:idx val="0"/>
          <c:layout>
            <c:manualLayout>
              <c:x val="-9.3450146015853164E-2"/>
              <c:y val="-8.8495575221240012E-3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19"/>
        <c:dLbl>
          <c:idx val="0"/>
          <c:layout>
            <c:manualLayout>
              <c:x val="2.5031289111389236E-2"/>
              <c:y val="-0.13864306784660768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0"/>
        <c:marker>
          <c:symbol val="none"/>
        </c:marker>
        <c:dLbl>
          <c:idx val="0"/>
          <c:spPr/>
          <c:txPr>
            <a:bodyPr/>
            <a:lstStyle/>
            <a:p>
              <a:pPr>
                <a:defRPr sz="1100" b="1">
                  <a:latin typeface="Arial" panose="020B0604020202020204" pitchFamily="34" charset="0"/>
                  <a:cs typeface="Arial" panose="020B0604020202020204" pitchFamily="34" charset="0"/>
                </a:defRPr>
              </a:pPr>
              <a:endParaRPr lang="de-DE"/>
            </a:p>
          </c:txPr>
          <c:dLblPos val="outEnd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1"/>
        <c:dLbl>
          <c:idx val="0"/>
          <c:layout>
            <c:manualLayout>
              <c:x val="-0.29014440753875148"/>
              <c:y val="-8.0001821950872284E-2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2"/>
        <c:dLbl>
          <c:idx val="0"/>
          <c:layout>
            <c:manualLayout>
              <c:x val="-0.10395013441339385"/>
              <c:y val="-0.25414641908015584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3"/>
        <c:dLbl>
          <c:idx val="0"/>
          <c:layout>
            <c:manualLayout>
              <c:x val="-4.3018293302583978E-4"/>
              <c:y val="-0.1150441465641009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4"/>
        <c:dLbl>
          <c:idx val="0"/>
          <c:layout>
            <c:manualLayout>
              <c:x val="-1.1193190712443634E-2"/>
              <c:y val="0.15960187513876545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5"/>
        <c:dLbl>
          <c:idx val="0"/>
          <c:layout>
            <c:manualLayout>
              <c:x val="-8.0995776960172669E-2"/>
              <c:y val="0.21056421038957271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6"/>
        <c:dLbl>
          <c:idx val="0"/>
          <c:layout>
            <c:manualLayout>
              <c:x val="-0.1422954145968898"/>
              <c:y val="4.5877621684156648E-2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7"/>
        <c:dLbl>
          <c:idx val="0"/>
          <c:layout>
            <c:manualLayout>
              <c:x val="-1.6687526074259491E-3"/>
              <c:y val="2.0648967551622526E-2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8"/>
        <c:dLbl>
          <c:idx val="0"/>
          <c:layout>
            <c:manualLayout>
              <c:x val="-9.3450146015853164E-2"/>
              <c:y val="-8.8495575221240012E-3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29"/>
        <c:dLbl>
          <c:idx val="0"/>
          <c:layout>
            <c:manualLayout>
              <c:x val="2.5031289111389236E-2"/>
              <c:y val="-0.13864306784660768"/>
            </c:manualLayout>
          </c:layout>
          <c:dLblPos val="bestFit"/>
          <c:showLegendKey val="0"/>
          <c:showVal val="1"/>
          <c:showCatName val="1"/>
          <c:showSerName val="0"/>
          <c:showPercent val="1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</c:pivotFmts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Tabelle3!$B$7</c:f>
              <c:strCache>
                <c:ptCount val="1"/>
                <c:pt idx="0">
                  <c:v>Ergebnis</c:v>
                </c:pt>
              </c:strCache>
            </c:strRef>
          </c:tx>
          <c:dLbls>
            <c:dLbl>
              <c:idx val="0"/>
              <c:layout>
                <c:manualLayout>
                  <c:x val="-0.29014440753875148"/>
                  <c:y val="-8.0001821950872284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B5C-4050-B600-FD0912F78624}"/>
                </c:ext>
              </c:extLst>
            </c:dLbl>
            <c:dLbl>
              <c:idx val="1"/>
              <c:layout>
                <c:manualLayout>
                  <c:x val="-0.10395013441339385"/>
                  <c:y val="-0.2541464190801558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B5C-4050-B600-FD0912F78624}"/>
                </c:ext>
              </c:extLst>
            </c:dLbl>
            <c:dLbl>
              <c:idx val="2"/>
              <c:layout>
                <c:manualLayout>
                  <c:x val="1.2656179227949031E-3"/>
                  <c:y val="-0.1609001777580269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B5C-4050-B600-FD0912F78624}"/>
                </c:ext>
              </c:extLst>
            </c:dLbl>
            <c:dLbl>
              <c:idx val="3"/>
              <c:layout>
                <c:manualLayout>
                  <c:x val="-1.0180492765761069E-3"/>
                  <c:y val="-0.13317103655149429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B5C-4050-B600-FD0912F78624}"/>
                </c:ext>
              </c:extLst>
            </c:dLbl>
            <c:dLbl>
              <c:idx val="4"/>
              <c:layout>
                <c:manualLayout>
                  <c:x val="-8.0995776960172669E-2"/>
                  <c:y val="0.21056421038957271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B5C-4050-B600-FD0912F78624}"/>
                </c:ext>
              </c:extLst>
            </c:dLbl>
            <c:dLbl>
              <c:idx val="5"/>
              <c:layout>
                <c:manualLayout>
                  <c:x val="-0.1422954145968898"/>
                  <c:y val="4.5877621684156648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B5C-4050-B600-FD0912F78624}"/>
                </c:ext>
              </c:extLst>
            </c:dLbl>
            <c:dLbl>
              <c:idx val="6"/>
              <c:layout>
                <c:manualLayout>
                  <c:x val="-1.6687526074259491E-3"/>
                  <c:y val="2.064896755162252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B5C-4050-B600-FD0912F78624}"/>
                </c:ext>
              </c:extLst>
            </c:dLbl>
            <c:dLbl>
              <c:idx val="7"/>
              <c:layout>
                <c:manualLayout>
                  <c:x val="-9.3450146015853164E-2"/>
                  <c:y val="-8.8495575221240012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B5C-4050-B600-FD0912F78624}"/>
                </c:ext>
              </c:extLst>
            </c:dLbl>
            <c:dLbl>
              <c:idx val="8"/>
              <c:layout>
                <c:manualLayout>
                  <c:x val="2.5031289111389236E-2"/>
                  <c:y val="-0.13864306784660768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B5C-4050-B600-FD0912F7862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Tabelle3!$A$8:$A$17</c:f>
              <c:strCache>
                <c:ptCount val="9"/>
                <c:pt idx="0">
                  <c:v>Sonstige</c:v>
                </c:pt>
                <c:pt idx="1">
                  <c:v>Eritrea</c:v>
                </c:pt>
                <c:pt idx="2">
                  <c:v>Nigeria</c:v>
                </c:pt>
                <c:pt idx="3">
                  <c:v>Somalia</c:v>
                </c:pt>
                <c:pt idx="4">
                  <c:v>Afghanistan</c:v>
                </c:pt>
                <c:pt idx="5">
                  <c:v>Irak</c:v>
                </c:pt>
                <c:pt idx="6">
                  <c:v>Iran</c:v>
                </c:pt>
                <c:pt idx="7">
                  <c:v>Pakistan</c:v>
                </c:pt>
                <c:pt idx="8">
                  <c:v>Syrien</c:v>
                </c:pt>
              </c:strCache>
            </c:strRef>
          </c:cat>
          <c:val>
            <c:numRef>
              <c:f>Tabelle3!$B$8:$B$17</c:f>
              <c:numCache>
                <c:formatCode>General</c:formatCode>
                <c:ptCount val="9"/>
                <c:pt idx="0">
                  <c:v>536</c:v>
                </c:pt>
                <c:pt idx="1">
                  <c:v>124</c:v>
                </c:pt>
                <c:pt idx="2">
                  <c:v>43</c:v>
                </c:pt>
                <c:pt idx="3">
                  <c:v>16</c:v>
                </c:pt>
                <c:pt idx="4">
                  <c:v>193</c:v>
                </c:pt>
                <c:pt idx="5">
                  <c:v>362</c:v>
                </c:pt>
                <c:pt idx="6">
                  <c:v>82</c:v>
                </c:pt>
                <c:pt idx="7">
                  <c:v>30</c:v>
                </c:pt>
                <c:pt idx="8">
                  <c:v>1090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B5C-4050-B600-FD0912F786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  <c:extLst xmlns:c16r2="http://schemas.microsoft.com/office/drawing/2015/06/chart">
    <c:ext xmlns:c14="http://schemas.microsoft.com/office/drawing/2007/8/2/chart" uri="{781A3756-C4B2-4CAC-9D66-4F8BD8637D16}">
      <c14:pivotOptions>
        <c14:dropZoneFilter val="1"/>
      </c14:pivotOptions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[Aktivierung Flüchtlinge Werdegang  Okt 2017 bis Sept 2018 - neu.xlsx]Tabelle3!PivotTable3</c:name>
    <c:fmtId val="3"/>
  </c:pivotSource>
  <c:chart>
    <c:autoTitleDeleted val="0"/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 sz="1200">
                  <a:latin typeface="Arial" panose="020B0604020202020204" pitchFamily="34" charset="0"/>
                  <a:cs typeface="Arial" panose="020B0604020202020204" pitchFamily="34" charset="0"/>
                </a:defRPr>
              </a:pPr>
              <a:endParaRPr lang="de-DE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 sz="1200">
                  <a:latin typeface="Arial" panose="020B0604020202020204" pitchFamily="34" charset="0"/>
                  <a:cs typeface="Arial" panose="020B0604020202020204" pitchFamily="34" charset="0"/>
                </a:defRPr>
              </a:pPr>
              <a:endParaRPr lang="de-DE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 sz="1200">
                  <a:latin typeface="Arial" panose="020B0604020202020204" pitchFamily="34" charset="0"/>
                  <a:cs typeface="Arial" panose="020B0604020202020204" pitchFamily="34" charset="0"/>
                </a:defRPr>
              </a:pPr>
              <a:endParaRPr lang="de-DE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 sz="1200">
                  <a:latin typeface="Arial" panose="020B0604020202020204" pitchFamily="34" charset="0"/>
                  <a:cs typeface="Arial" panose="020B0604020202020204" pitchFamily="34" charset="0"/>
                </a:defRPr>
              </a:pPr>
              <a:endParaRPr lang="de-DE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 sz="1200">
                  <a:latin typeface="Arial" panose="020B0604020202020204" pitchFamily="34" charset="0"/>
                  <a:cs typeface="Arial" panose="020B0604020202020204" pitchFamily="34" charset="0"/>
                </a:defRPr>
              </a:pPr>
              <a:endParaRPr lang="de-DE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 sz="1200">
                  <a:latin typeface="Arial" panose="020B0604020202020204" pitchFamily="34" charset="0"/>
                  <a:cs typeface="Arial" panose="020B0604020202020204" pitchFamily="34" charset="0"/>
                </a:defRPr>
              </a:pPr>
              <a:endParaRPr lang="de-DE"/>
            </a:p>
          </c:txPr>
          <c:showLegendKey val="0"/>
          <c:showVal val="1"/>
          <c:showCatName val="0"/>
          <c:showSerName val="0"/>
          <c:showPercent val="0"/>
          <c:showBubbleSize val="0"/>
          <c:extLst xmlns:c16r2="http://schemas.microsoft.com/office/drawing/2015/06/chart"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Tabelle3!$B$3:$B$4</c:f>
              <c:strCache>
                <c:ptCount val="1"/>
                <c:pt idx="0">
                  <c:v>m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Tabelle3!$A$5:$A$10</c:f>
              <c:strCache>
                <c:ptCount val="5"/>
                <c:pt idx="0">
                  <c:v>berufliche Ausbildung</c:v>
                </c:pt>
                <c:pt idx="1">
                  <c:v>Erwerbstätig sv-Pflichtig/Selbständigkeit</c:v>
                </c:pt>
                <c:pt idx="2">
                  <c:v>Erwerbstätigkeit geringfügig / kurzfristig</c:v>
                </c:pt>
                <c:pt idx="3">
                  <c:v>Praktikum</c:v>
                </c:pt>
                <c:pt idx="4">
                  <c:v>schulische Ausbildung/Studium</c:v>
                </c:pt>
              </c:strCache>
            </c:strRef>
          </c:cat>
          <c:val>
            <c:numRef>
              <c:f>Tabelle3!$B$5:$B$10</c:f>
              <c:numCache>
                <c:formatCode>General</c:formatCode>
                <c:ptCount val="5"/>
                <c:pt idx="0">
                  <c:v>71</c:v>
                </c:pt>
                <c:pt idx="1">
                  <c:v>363</c:v>
                </c:pt>
                <c:pt idx="2">
                  <c:v>173</c:v>
                </c:pt>
                <c:pt idx="3">
                  <c:v>101</c:v>
                </c:pt>
                <c:pt idx="4">
                  <c:v>138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941-4EBF-8329-88329FF2D78F}"/>
            </c:ext>
          </c:extLst>
        </c:ser>
        <c:ser>
          <c:idx val="1"/>
          <c:order val="1"/>
          <c:tx>
            <c:strRef>
              <c:f>Tabelle3!$C$3:$C$4</c:f>
              <c:strCache>
                <c:ptCount val="1"/>
                <c:pt idx="0">
                  <c:v>w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Tabelle3!$A$5:$A$10</c:f>
              <c:strCache>
                <c:ptCount val="5"/>
                <c:pt idx="0">
                  <c:v>berufliche Ausbildung</c:v>
                </c:pt>
                <c:pt idx="1">
                  <c:v>Erwerbstätig sv-Pflichtig/Selbständigkeit</c:v>
                </c:pt>
                <c:pt idx="2">
                  <c:v>Erwerbstätigkeit geringfügig / kurzfristig</c:v>
                </c:pt>
                <c:pt idx="3">
                  <c:v>Praktikum</c:v>
                </c:pt>
                <c:pt idx="4">
                  <c:v>schulische Ausbildung/Studium</c:v>
                </c:pt>
              </c:strCache>
            </c:strRef>
          </c:cat>
          <c:val>
            <c:numRef>
              <c:f>Tabelle3!$C$5:$C$10</c:f>
              <c:numCache>
                <c:formatCode>General</c:formatCode>
                <c:ptCount val="5"/>
                <c:pt idx="0">
                  <c:v>13</c:v>
                </c:pt>
                <c:pt idx="1">
                  <c:v>34</c:v>
                </c:pt>
                <c:pt idx="2">
                  <c:v>24</c:v>
                </c:pt>
                <c:pt idx="3">
                  <c:v>17</c:v>
                </c:pt>
                <c:pt idx="4">
                  <c:v>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941-4EBF-8329-88329FF2D7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1132544"/>
        <c:axId val="231670912"/>
      </c:barChart>
      <c:catAx>
        <c:axId val="2311325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00" baseline="0">
                <a:latin typeface="Arial" panose="020B0604020202020204" pitchFamily="34" charset="0"/>
              </a:defRPr>
            </a:pPr>
            <a:endParaRPr lang="de-DE"/>
          </a:p>
        </c:txPr>
        <c:crossAx val="231670912"/>
        <c:crosses val="autoZero"/>
        <c:auto val="1"/>
        <c:lblAlgn val="ctr"/>
        <c:lblOffset val="100"/>
        <c:noMultiLvlLbl val="0"/>
      </c:catAx>
      <c:valAx>
        <c:axId val="2316709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31132544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200">
              <a:latin typeface="Arial" panose="020B0604020202020204" pitchFamily="34" charset="0"/>
              <a:cs typeface="Arial" panose="020B0604020202020204" pitchFamily="34" charset="0"/>
            </a:defRPr>
          </a:pPr>
          <a:endParaRPr lang="de-DE"/>
        </a:p>
      </c:txPr>
    </c:legend>
    <c:plotVisOnly val="1"/>
    <c:dispBlanksAs val="gap"/>
    <c:showDLblsOverMax val="0"/>
  </c:chart>
  <c:externalData r:id="rId1">
    <c:autoUpdate val="0"/>
  </c:externalData>
  <c:extLst xmlns:c16r2="http://schemas.microsoft.com/office/drawing/2015/06/chart">
    <c:ext xmlns:c14="http://schemas.microsoft.com/office/drawing/2007/8/2/chart" uri="{781A3756-C4B2-4CAC-9D66-4F8BD8637D16}">
      <c14:pivotOptions>
        <c14:dropZoneFilter val="1"/>
        <c14:dropZonesVisible val="1"/>
      </c14:pivotOptions>
    </c:ext>
  </c:extLst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880995" cy="488712"/>
          </a:xfrm>
          <a:prstGeom prst="rect">
            <a:avLst/>
          </a:prstGeom>
        </p:spPr>
        <p:txBody>
          <a:bodyPr vert="horz" lIns="90510" tIns="45255" rIns="90510" bIns="45255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765919" y="0"/>
            <a:ext cx="2880995" cy="488712"/>
          </a:xfrm>
          <a:prstGeom prst="rect">
            <a:avLst/>
          </a:prstGeom>
        </p:spPr>
        <p:txBody>
          <a:bodyPr vert="horz" lIns="90510" tIns="45255" rIns="90510" bIns="45255" rtlCol="0"/>
          <a:lstStyle>
            <a:lvl1pPr algn="r">
              <a:defRPr sz="1200"/>
            </a:lvl1pPr>
          </a:lstStyle>
          <a:p>
            <a:fld id="{80219FBF-69EA-4D20-8BFF-8C3E81CBAE95}" type="datetimeFigureOut">
              <a:rPr lang="de-DE" smtClean="0"/>
              <a:t>27.11.2018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2" y="9283830"/>
            <a:ext cx="2880995" cy="488712"/>
          </a:xfrm>
          <a:prstGeom prst="rect">
            <a:avLst/>
          </a:prstGeom>
        </p:spPr>
        <p:txBody>
          <a:bodyPr vert="horz" lIns="90510" tIns="45255" rIns="90510" bIns="45255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765919" y="9283830"/>
            <a:ext cx="2880995" cy="488712"/>
          </a:xfrm>
          <a:prstGeom prst="rect">
            <a:avLst/>
          </a:prstGeom>
        </p:spPr>
        <p:txBody>
          <a:bodyPr vert="horz" lIns="90510" tIns="45255" rIns="90510" bIns="45255" rtlCol="0" anchor="b"/>
          <a:lstStyle>
            <a:lvl1pPr algn="r">
              <a:defRPr sz="1200"/>
            </a:lvl1pPr>
          </a:lstStyle>
          <a:p>
            <a:fld id="{504DCE01-166C-4903-86F0-16643509511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859129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880995" cy="488712"/>
          </a:xfrm>
          <a:prstGeom prst="rect">
            <a:avLst/>
          </a:prstGeom>
        </p:spPr>
        <p:txBody>
          <a:bodyPr vert="horz" lIns="90510" tIns="45255" rIns="90510" bIns="45255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765919" y="0"/>
            <a:ext cx="2880995" cy="488712"/>
          </a:xfrm>
          <a:prstGeom prst="rect">
            <a:avLst/>
          </a:prstGeom>
        </p:spPr>
        <p:txBody>
          <a:bodyPr vert="horz" lIns="90510" tIns="45255" rIns="90510" bIns="45255" rtlCol="0"/>
          <a:lstStyle>
            <a:lvl1pPr algn="r">
              <a:defRPr sz="1200"/>
            </a:lvl1pPr>
          </a:lstStyle>
          <a:p>
            <a:fld id="{4F81202B-7990-47CE-9854-32579EC31180}" type="datetimeFigureOut">
              <a:rPr lang="de-DE" smtClean="0"/>
              <a:t>27.11.2018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881063" y="733425"/>
            <a:ext cx="4886325" cy="36655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510" tIns="45255" rIns="90510" bIns="45255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64845" y="4642768"/>
            <a:ext cx="5318760" cy="4398407"/>
          </a:xfrm>
          <a:prstGeom prst="rect">
            <a:avLst/>
          </a:prstGeom>
        </p:spPr>
        <p:txBody>
          <a:bodyPr vert="horz" lIns="90510" tIns="45255" rIns="90510" bIns="45255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2" y="9283830"/>
            <a:ext cx="2880995" cy="488712"/>
          </a:xfrm>
          <a:prstGeom prst="rect">
            <a:avLst/>
          </a:prstGeom>
        </p:spPr>
        <p:txBody>
          <a:bodyPr vert="horz" lIns="90510" tIns="45255" rIns="90510" bIns="45255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765919" y="9283830"/>
            <a:ext cx="2880995" cy="488712"/>
          </a:xfrm>
          <a:prstGeom prst="rect">
            <a:avLst/>
          </a:prstGeom>
        </p:spPr>
        <p:txBody>
          <a:bodyPr vert="horz" lIns="90510" tIns="45255" rIns="90510" bIns="45255" rtlCol="0" anchor="b"/>
          <a:lstStyle>
            <a:lvl1pPr algn="r">
              <a:defRPr sz="1200"/>
            </a:lvl1pPr>
          </a:lstStyle>
          <a:p>
            <a:fld id="{D31901EF-7230-4E4E-AC0C-2B5CA6E0FB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25161698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29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7" algn="l" defTabSz="91429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3" algn="l" defTabSz="91429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0" algn="l" defTabSz="91429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86" algn="l" defTabSz="91429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32" algn="l" defTabSz="91429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78" algn="l" defTabSz="91429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25" algn="l" defTabSz="91429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71" algn="l" defTabSz="91429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</a:t>
            </a:fld>
            <a:endParaRPr lang="de-DE"/>
          </a:p>
        </p:txBody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612388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8790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4920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51169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7368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177414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44920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2890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09537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09537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31901EF-7230-4E4E-AC0C-2B5CA6E0FB21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6822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 userDrawn="1"/>
        </p:nvSpPr>
        <p:spPr>
          <a:xfrm>
            <a:off x="0" y="1"/>
            <a:ext cx="9144000" cy="523220"/>
          </a:xfrm>
          <a:prstGeom prst="rect">
            <a:avLst/>
          </a:prstGeom>
          <a:noFill/>
        </p:spPr>
        <p:txBody>
          <a:bodyPr lIns="91429" tIns="45714" rIns="91429" bIns="45714">
            <a:spAutoFit/>
          </a:bodyPr>
          <a:lstStyle/>
          <a:p>
            <a:pPr>
              <a:defRPr/>
            </a:pPr>
            <a:r>
              <a:rPr lang="de-DE" sz="2800" dirty="0">
                <a:solidFill>
                  <a:prstClr val="white"/>
                </a:solidFill>
                <a:latin typeface="Georgia" pitchFamily="18" charset="0"/>
                <a:cs typeface="Arial" charset="0"/>
              </a:rPr>
              <a:t>  con_sens</a:t>
            </a:r>
            <a:r>
              <a:rPr lang="de-DE" sz="1000" dirty="0">
                <a:solidFill>
                  <a:prstClr val="white"/>
                </a:solidFill>
                <a:cs typeface="Arial" charset="0"/>
              </a:rPr>
              <a:t>          </a:t>
            </a:r>
            <a:r>
              <a:rPr lang="de-DE" sz="1100" dirty="0">
                <a:solidFill>
                  <a:prstClr val="white"/>
                </a:solidFill>
                <a:latin typeface="NewsGoth BT" pitchFamily="34" charset="0"/>
                <a:cs typeface="Arial" charset="0"/>
              </a:rPr>
              <a:t>Consulting für Steuerung und soziale Entwicklung</a:t>
            </a:r>
          </a:p>
        </p:txBody>
      </p:sp>
      <p:sp>
        <p:nvSpPr>
          <p:cNvPr id="5" name="Rechteck 4"/>
          <p:cNvSpPr/>
          <p:nvPr userDrawn="1"/>
        </p:nvSpPr>
        <p:spPr>
          <a:xfrm>
            <a:off x="250826" y="6572250"/>
            <a:ext cx="1152525" cy="287656"/>
          </a:xfrm>
          <a:prstGeom prst="rect">
            <a:avLst/>
          </a:prstGeom>
          <a:solidFill>
            <a:srgbClr val="007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4" rIns="91429" bIns="45714" anchor="ctr"/>
          <a:lstStyle/>
          <a:p>
            <a:pPr algn="ctr">
              <a:defRPr/>
            </a:pPr>
            <a:endParaRPr lang="de-DE">
              <a:solidFill>
                <a:prstClr val="white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50825" y="1221318"/>
            <a:ext cx="8642350" cy="1727200"/>
          </a:xfrm>
        </p:spPr>
        <p:txBody>
          <a:bodyPr>
            <a:normAutofit/>
          </a:bodyPr>
          <a:lstStyle>
            <a:lvl1pPr algn="r">
              <a:defRPr sz="1800" b="1">
                <a:solidFill>
                  <a:srgbClr val="0072BC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50825" y="3429002"/>
            <a:ext cx="8642350" cy="768350"/>
          </a:xfrm>
        </p:spPr>
        <p:txBody>
          <a:bodyPr>
            <a:normAutofit/>
          </a:bodyPr>
          <a:lstStyle>
            <a:lvl1pPr marL="0" indent="0" algn="r">
              <a:buNone/>
              <a:defRPr sz="1400">
                <a:solidFill>
                  <a:schemeClr val="tx1"/>
                </a:solidFill>
              </a:defRPr>
            </a:lvl1pPr>
            <a:lvl2pPr marL="457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de-DE" dirty="0"/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pPr>
              <a:defRPr/>
            </a:pPr>
            <a:r>
              <a:rPr lang="de-DE"/>
              <a:t>Kreis Coesfeld; 50- Soziales und Jobcenter -17.01.2017</a:t>
            </a:r>
          </a:p>
        </p:txBody>
      </p:sp>
      <p:sp>
        <p:nvSpPr>
          <p:cNvPr id="8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C79B0-DFBD-43F8-AA16-AAB7BA3EF69F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524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 sz="1400"/>
            </a:lvl5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1D8F2-C4B8-4BDB-905D-69BB31312BF6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069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B7AF3-9E16-4249-8810-E018BABAB4CE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666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250828" y="932724"/>
            <a:ext cx="4244975" cy="556861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1" y="932724"/>
            <a:ext cx="4244975" cy="556861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EEC29-070D-4489-8D75-34E3DD16DA51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200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50825" y="740702"/>
            <a:ext cx="424916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7" indent="0">
              <a:buNone/>
              <a:defRPr sz="2000" b="1"/>
            </a:lvl2pPr>
            <a:lvl3pPr marL="914293" indent="0">
              <a:buNone/>
              <a:defRPr sz="1800" b="1"/>
            </a:lvl3pPr>
            <a:lvl4pPr marL="1371440" indent="0">
              <a:buNone/>
              <a:defRPr sz="1600" b="1"/>
            </a:lvl4pPr>
            <a:lvl5pPr marL="1828586" indent="0">
              <a:buNone/>
              <a:defRPr sz="1600" b="1"/>
            </a:lvl5pPr>
            <a:lvl6pPr marL="2285732" indent="0">
              <a:buNone/>
              <a:defRPr sz="1600" b="1"/>
            </a:lvl6pPr>
            <a:lvl7pPr marL="2742878" indent="0">
              <a:buNone/>
              <a:defRPr sz="1600" b="1"/>
            </a:lvl7pPr>
            <a:lvl8pPr marL="3200025" indent="0">
              <a:buNone/>
              <a:defRPr sz="1600" b="1"/>
            </a:lvl8pPr>
            <a:lvl9pPr marL="3657171" indent="0">
              <a:buNone/>
              <a:defRPr sz="1600" b="1"/>
            </a:lvl9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250827" y="1412776"/>
            <a:ext cx="4246563" cy="508856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4011" y="740702"/>
            <a:ext cx="424916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7" indent="0">
              <a:buNone/>
              <a:defRPr sz="2000" b="1"/>
            </a:lvl2pPr>
            <a:lvl3pPr marL="914293" indent="0">
              <a:buNone/>
              <a:defRPr sz="1800" b="1"/>
            </a:lvl3pPr>
            <a:lvl4pPr marL="1371440" indent="0">
              <a:buNone/>
              <a:defRPr sz="1600" b="1"/>
            </a:lvl4pPr>
            <a:lvl5pPr marL="1828586" indent="0">
              <a:buNone/>
              <a:defRPr sz="1600" b="1"/>
            </a:lvl5pPr>
            <a:lvl6pPr marL="2285732" indent="0">
              <a:buNone/>
              <a:defRPr sz="1600" b="1"/>
            </a:lvl6pPr>
            <a:lvl7pPr marL="2742878" indent="0">
              <a:buNone/>
              <a:defRPr sz="1600" b="1"/>
            </a:lvl7pPr>
            <a:lvl8pPr marL="3200025" indent="0">
              <a:buNone/>
              <a:defRPr sz="1600" b="1"/>
            </a:lvl8pPr>
            <a:lvl9pPr marL="3657171" indent="0">
              <a:buNone/>
              <a:defRPr sz="1600" b="1"/>
            </a:lvl9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9" y="1412776"/>
            <a:ext cx="4248149" cy="508856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9056A-A98C-4C0A-ACC2-58D2B25CBB28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551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 bIns="46795"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2C87B-11B1-43CD-96BC-16C4C8908992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281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>
          <a:xfrm>
            <a:off x="6759575" y="6505577"/>
            <a:ext cx="2133600" cy="36576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NewsGoth BT" pitchFamily="34" charset="0"/>
              </a:defRPr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>
          <a:xfrm>
            <a:off x="3124200" y="6501766"/>
            <a:ext cx="2895600" cy="363854"/>
          </a:xfrm>
        </p:spPr>
        <p:txBody>
          <a:bodyPr/>
          <a:lstStyle>
            <a:lvl1pPr>
              <a:defRPr>
                <a:latin typeface="Georgia" pitchFamily="18" charset="0"/>
              </a:defRPr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539750" y="6501766"/>
            <a:ext cx="1773238" cy="35623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NewsGoth BT" pitchFamily="34" charset="0"/>
              </a:defRPr>
            </a:lvl1pPr>
          </a:lstStyle>
          <a:p>
            <a:pPr>
              <a:defRPr/>
            </a:pPr>
            <a:fld id="{8B68B62B-C47C-4113-B67E-8C1FBEEBF4A3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287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740703"/>
            <a:ext cx="5111750" cy="57606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3" y="740703"/>
            <a:ext cx="3008313" cy="5760640"/>
          </a:xfrm>
        </p:spPr>
        <p:txBody>
          <a:bodyPr/>
          <a:lstStyle>
            <a:lvl1pPr marL="0" indent="0">
              <a:buNone/>
              <a:defRPr sz="1400"/>
            </a:lvl1pPr>
            <a:lvl2pPr marL="457147" indent="0">
              <a:buNone/>
              <a:defRPr sz="1200"/>
            </a:lvl2pPr>
            <a:lvl3pPr marL="914293" indent="0">
              <a:buNone/>
              <a:defRPr sz="1000"/>
            </a:lvl3pPr>
            <a:lvl4pPr marL="1371440" indent="0">
              <a:buNone/>
              <a:defRPr sz="900"/>
            </a:lvl4pPr>
            <a:lvl5pPr marL="1828586" indent="0">
              <a:buNone/>
              <a:defRPr sz="900"/>
            </a:lvl5pPr>
            <a:lvl6pPr marL="2285732" indent="0">
              <a:buNone/>
              <a:defRPr sz="900"/>
            </a:lvl6pPr>
            <a:lvl7pPr marL="2742878" indent="0">
              <a:buNone/>
              <a:defRPr sz="900"/>
            </a:lvl7pPr>
            <a:lvl8pPr marL="3200025" indent="0">
              <a:buNone/>
              <a:defRPr sz="900"/>
            </a:lvl8pPr>
            <a:lvl9pPr marL="3657171" indent="0">
              <a:buNone/>
              <a:defRPr sz="900"/>
            </a:lvl9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250826" y="2"/>
            <a:ext cx="8642350" cy="67900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4B989-343D-42E2-9992-20A6D762218C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089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 userDrawn="1"/>
        </p:nvSpPr>
        <p:spPr>
          <a:xfrm>
            <a:off x="250825" y="1"/>
            <a:ext cx="8642350" cy="678180"/>
          </a:xfrm>
          <a:prstGeom prst="rect">
            <a:avLst/>
          </a:prstGeom>
        </p:spPr>
        <p:txBody>
          <a:bodyPr lIns="91429" tIns="45714" rIns="91429" bIns="45714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NewsGoth BT" pitchFamily="34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de-DE" sz="2000" dirty="0">
                <a:solidFill>
                  <a:prstClr val="white"/>
                </a:solidFill>
              </a:rPr>
              <a:t>Titelmasterformat durch Klicken bearbeiten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740701"/>
            <a:ext cx="5486400" cy="398687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47" indent="0">
              <a:buNone/>
              <a:defRPr sz="2800"/>
            </a:lvl2pPr>
            <a:lvl3pPr marL="914293" indent="0">
              <a:buNone/>
              <a:defRPr sz="2400"/>
            </a:lvl3pPr>
            <a:lvl4pPr marL="1371440" indent="0">
              <a:buNone/>
              <a:defRPr sz="2000"/>
            </a:lvl4pPr>
            <a:lvl5pPr marL="1828586" indent="0">
              <a:buNone/>
              <a:defRPr sz="2000"/>
            </a:lvl5pPr>
            <a:lvl6pPr marL="2285732" indent="0">
              <a:buNone/>
              <a:defRPr sz="2000"/>
            </a:lvl6pPr>
            <a:lvl7pPr marL="2742878" indent="0">
              <a:buNone/>
              <a:defRPr sz="2000"/>
            </a:lvl7pPr>
            <a:lvl8pPr marL="3200025" indent="0">
              <a:buNone/>
              <a:defRPr sz="2000"/>
            </a:lvl8pPr>
            <a:lvl9pPr marL="3657171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47" indent="0">
              <a:buNone/>
              <a:defRPr sz="1200"/>
            </a:lvl2pPr>
            <a:lvl3pPr marL="914293" indent="0">
              <a:buNone/>
              <a:defRPr sz="1000"/>
            </a:lvl3pPr>
            <a:lvl4pPr marL="1371440" indent="0">
              <a:buNone/>
              <a:defRPr sz="900"/>
            </a:lvl4pPr>
            <a:lvl5pPr marL="1828586" indent="0">
              <a:buNone/>
              <a:defRPr sz="900"/>
            </a:lvl5pPr>
            <a:lvl6pPr marL="2285732" indent="0">
              <a:buNone/>
              <a:defRPr sz="900"/>
            </a:lvl6pPr>
            <a:lvl7pPr marL="2742878" indent="0">
              <a:buNone/>
              <a:defRPr sz="900"/>
            </a:lvl7pPr>
            <a:lvl8pPr marL="3200025" indent="0">
              <a:buNone/>
              <a:defRPr sz="900"/>
            </a:lvl8pPr>
            <a:lvl9pPr marL="3657171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7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8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E69A8-795C-4010-90BF-79F37F65B20F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205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32A0E-8C43-4D2C-87E1-C0B46F7E84A0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268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 userDrawn="1"/>
        </p:nvSpPr>
        <p:spPr>
          <a:xfrm>
            <a:off x="250825" y="1"/>
            <a:ext cx="8642350" cy="678180"/>
          </a:xfrm>
          <a:prstGeom prst="rect">
            <a:avLst/>
          </a:prstGeom>
        </p:spPr>
        <p:txBody>
          <a:bodyPr lIns="91429" tIns="45714" rIns="91429" bIns="45714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NewsGoth BT" pitchFamily="34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de-DE" sz="2000" dirty="0">
                <a:solidFill>
                  <a:prstClr val="white"/>
                </a:solidFill>
              </a:rPr>
              <a:t>Titelmasterformat durch Klicken bearbeiten</a:t>
            </a:r>
          </a:p>
        </p:txBody>
      </p:sp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836712"/>
            <a:ext cx="2057400" cy="5289452"/>
          </a:xfrm>
        </p:spPr>
        <p:txBody>
          <a:bodyPr vert="eaVert"/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836712"/>
            <a:ext cx="6019800" cy="5289452"/>
          </a:xfrm>
        </p:spPr>
        <p:txBody>
          <a:bodyPr vert="eaVert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ABBEF-E5C5-40CC-A029-F3F78957F6F4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8686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Titelfolie mit Bild und Subline in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4"/>
          <p:cNvSpPr>
            <a:spLocks noGrp="1"/>
          </p:cNvSpPr>
          <p:nvPr>
            <p:ph type="title" hasCustomPrompt="1"/>
          </p:nvPr>
        </p:nvSpPr>
        <p:spPr>
          <a:xfrm>
            <a:off x="709957" y="2137340"/>
            <a:ext cx="7713026" cy="1011215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 algn="l">
              <a:lnSpc>
                <a:spcPct val="100000"/>
              </a:lnSpc>
              <a:spcAft>
                <a:spcPts val="0"/>
              </a:spcAft>
              <a:defRPr lang="de-DE" sz="3300" b="1" kern="0" baseline="0" dirty="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de-DE" dirty="0"/>
              <a:t>Hier steht der Titel ihrer Präsentation. Groß und prägnant.</a:t>
            </a:r>
          </a:p>
        </p:txBody>
      </p:sp>
      <p:grpSp>
        <p:nvGrpSpPr>
          <p:cNvPr id="8" name="picVertraulich" hidden="1"/>
          <p:cNvGrpSpPr/>
          <p:nvPr userDrawn="1"/>
        </p:nvGrpSpPr>
        <p:grpSpPr>
          <a:xfrm>
            <a:off x="6920259" y="451561"/>
            <a:ext cx="2215149" cy="531432"/>
            <a:chOff x="6952888" y="459965"/>
            <a:chExt cx="2223994" cy="533769"/>
          </a:xfrm>
        </p:grpSpPr>
        <p:sp>
          <p:nvSpPr>
            <p:cNvPr id="9" name="Rechteck 8" hidden="1"/>
            <p:cNvSpPr/>
            <p:nvPr userDrawn="1"/>
          </p:nvSpPr>
          <p:spPr>
            <a:xfrm>
              <a:off x="6978766" y="459965"/>
              <a:ext cx="2198116" cy="533769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7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2095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FFFFFF"/>
                </a:solidFill>
              </a:endParaRPr>
            </a:p>
          </p:txBody>
        </p:sp>
        <p:sp>
          <p:nvSpPr>
            <p:cNvPr id="10" name="Textfeld 9" hidden="1"/>
            <p:cNvSpPr txBox="1"/>
            <p:nvPr userDrawn="1"/>
          </p:nvSpPr>
          <p:spPr>
            <a:xfrm>
              <a:off x="6952888" y="578509"/>
              <a:ext cx="2208118" cy="3277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r>
                <a:rPr lang="de-DE" sz="1700" b="1" spc="299" dirty="0">
                  <a:solidFill>
                    <a:srgbClr val="E2001A"/>
                  </a:solidFill>
                </a:rPr>
                <a:t>VERTRAULICH</a:t>
              </a:r>
            </a:p>
          </p:txBody>
        </p:sp>
      </p:grpSp>
      <p:pic>
        <p:nvPicPr>
          <p:cNvPr id="3074" name="picIntern" hidden="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5" y="451617"/>
            <a:ext cx="1609648" cy="53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platzhalt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700470" y="465581"/>
            <a:ext cx="6740579" cy="2299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19" indent="-342919">
              <a:buNone/>
              <a:defRPr lang="de-DE" sz="1500" kern="2000" baseline="0" noProof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lvl="0" indent="0">
              <a:spcBef>
                <a:spcPts val="0"/>
              </a:spcBef>
              <a:spcAft>
                <a:spcPts val="199"/>
              </a:spcAft>
            </a:pPr>
            <a:r>
              <a:rPr kumimoji="0" lang="de-DE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Optionaler Text: Thema | Version | Datum</a:t>
            </a:r>
            <a:endParaRPr kumimoji="0" lang="de-DE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709953" y="3278147"/>
            <a:ext cx="7722513" cy="4596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spcAft>
                <a:spcPts val="199"/>
              </a:spcAft>
              <a:buNone/>
              <a:defRPr sz="150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5119" indent="0" algn="ctr">
              <a:buNone/>
              <a:defRPr/>
            </a:lvl2pPr>
            <a:lvl3pPr marL="910239" indent="0" algn="ctr">
              <a:buNone/>
              <a:defRPr/>
            </a:lvl3pPr>
            <a:lvl4pPr marL="1365359" indent="0" algn="ctr">
              <a:buNone/>
              <a:defRPr/>
            </a:lvl4pPr>
            <a:lvl5pPr marL="1820480" indent="0" algn="ctr">
              <a:buNone/>
              <a:defRPr/>
            </a:lvl5pPr>
            <a:lvl6pPr marL="2275598" indent="0" algn="ctr">
              <a:buNone/>
              <a:defRPr/>
            </a:lvl6pPr>
            <a:lvl7pPr marL="2730719" indent="0" algn="ctr">
              <a:buNone/>
              <a:defRPr/>
            </a:lvl7pPr>
            <a:lvl8pPr marL="3185837" indent="0" algn="ctr">
              <a:buNone/>
              <a:defRPr/>
            </a:lvl8pPr>
            <a:lvl9pPr marL="3640957" indent="0" algn="ctr">
              <a:buNone/>
              <a:defRPr/>
            </a:lvl9pPr>
          </a:lstStyle>
          <a:p>
            <a:r>
              <a:rPr lang="de-DE" dirty="0" err="1"/>
              <a:t>Subline</a:t>
            </a:r>
            <a:r>
              <a:rPr lang="de-DE" dirty="0"/>
              <a:t> nutzbar für zusätzliche Informationen. </a:t>
            </a:r>
            <a:br>
              <a:rPr lang="de-DE" dirty="0"/>
            </a:br>
            <a:r>
              <a:rPr lang="de-DE" dirty="0"/>
              <a:t>Wenn möglich nicht mehr als zwei Zeilen schreiben.</a:t>
            </a:r>
          </a:p>
        </p:txBody>
      </p:sp>
    </p:spTree>
    <p:extLst>
      <p:ext uri="{BB962C8B-B14F-4D97-AF65-F5344CB8AC3E}">
        <p14:creationId xmlns:p14="http://schemas.microsoft.com/office/powerpoint/2010/main" val="14634050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Titelfolie ohne Bild  in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700466" y="2963054"/>
            <a:ext cx="7722513" cy="4599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l" defTabSz="913823">
              <a:spcBef>
                <a:spcPts val="0"/>
              </a:spcBef>
              <a:spcAft>
                <a:spcPts val="199"/>
              </a:spcAft>
              <a:buNone/>
              <a:defRPr sz="1500" kern="0" baseline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5119" indent="0" algn="ctr">
              <a:buNone/>
              <a:defRPr/>
            </a:lvl2pPr>
            <a:lvl3pPr marL="910239" indent="0" algn="ctr">
              <a:buNone/>
              <a:defRPr/>
            </a:lvl3pPr>
            <a:lvl4pPr marL="1365359" indent="0" algn="ctr">
              <a:buNone/>
              <a:defRPr/>
            </a:lvl4pPr>
            <a:lvl5pPr marL="1820480" indent="0" algn="ctr">
              <a:buNone/>
              <a:defRPr/>
            </a:lvl5pPr>
            <a:lvl6pPr marL="2275598" indent="0" algn="ctr">
              <a:buNone/>
              <a:defRPr/>
            </a:lvl6pPr>
            <a:lvl7pPr marL="2730719" indent="0" algn="ctr">
              <a:buNone/>
              <a:defRPr/>
            </a:lvl7pPr>
            <a:lvl8pPr marL="3185837" indent="0" algn="ctr">
              <a:buNone/>
              <a:defRPr/>
            </a:lvl8pPr>
            <a:lvl9pPr marL="3640957" indent="0" algn="ctr">
              <a:buNone/>
              <a:defRPr/>
            </a:lvl9pPr>
          </a:lstStyle>
          <a:p>
            <a:r>
              <a:rPr lang="de-DE" dirty="0" err="1"/>
              <a:t>Subline</a:t>
            </a:r>
            <a:r>
              <a:rPr lang="de-DE" dirty="0"/>
              <a:t> nutzbar für zusätzliche Informationen. </a:t>
            </a:r>
            <a:br>
              <a:rPr lang="de-DE" dirty="0"/>
            </a:br>
            <a:r>
              <a:rPr lang="de-DE" dirty="0"/>
              <a:t>Wenn möglich nicht mehr als zwei Zeilen schreiben.</a:t>
            </a:r>
          </a:p>
        </p:txBody>
      </p:sp>
      <p:sp>
        <p:nvSpPr>
          <p:cNvPr id="13" name="Titel 4"/>
          <p:cNvSpPr>
            <a:spLocks noGrp="1"/>
          </p:cNvSpPr>
          <p:nvPr>
            <p:ph type="title" hasCustomPrompt="1"/>
          </p:nvPr>
        </p:nvSpPr>
        <p:spPr>
          <a:xfrm>
            <a:off x="684658" y="1184629"/>
            <a:ext cx="7738325" cy="1517872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algn="l" defTabSz="913823">
              <a:lnSpc>
                <a:spcPct val="100000"/>
              </a:lnSpc>
              <a:spcAft>
                <a:spcPts val="0"/>
              </a:spcAft>
              <a:defRPr lang="de-DE" sz="3300" b="1" kern="0" baseline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de-DE" dirty="0"/>
              <a:t>Titelfolie ohne Bild.</a:t>
            </a:r>
            <a:br>
              <a:rPr lang="de-DE" dirty="0"/>
            </a:br>
            <a:r>
              <a:rPr lang="de-DE" dirty="0"/>
              <a:t>Auf dieser Folie können Sie mehr</a:t>
            </a:r>
            <a:br>
              <a:rPr lang="de-DE" dirty="0"/>
            </a:br>
            <a:r>
              <a:rPr lang="de-DE" dirty="0"/>
              <a:t>Inhalte unterbringen.	</a:t>
            </a:r>
          </a:p>
        </p:txBody>
      </p:sp>
      <p:grpSp>
        <p:nvGrpSpPr>
          <p:cNvPr id="8" name="picVertraulich" hidden="1"/>
          <p:cNvGrpSpPr/>
          <p:nvPr userDrawn="1"/>
        </p:nvGrpSpPr>
        <p:grpSpPr>
          <a:xfrm>
            <a:off x="6920259" y="451561"/>
            <a:ext cx="2215149" cy="531432"/>
            <a:chOff x="6952888" y="459965"/>
            <a:chExt cx="2223994" cy="533769"/>
          </a:xfrm>
        </p:grpSpPr>
        <p:sp>
          <p:nvSpPr>
            <p:cNvPr id="9" name="Rechteck 8" hidden="1"/>
            <p:cNvSpPr/>
            <p:nvPr userDrawn="1"/>
          </p:nvSpPr>
          <p:spPr>
            <a:xfrm>
              <a:off x="6978766" y="459965"/>
              <a:ext cx="2198116" cy="533769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97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20955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FFFFFF"/>
                </a:solidFill>
              </a:endParaRPr>
            </a:p>
          </p:txBody>
        </p:sp>
        <p:sp>
          <p:nvSpPr>
            <p:cNvPr id="10" name="Textfeld 9" hidden="1"/>
            <p:cNvSpPr txBox="1"/>
            <p:nvPr userDrawn="1"/>
          </p:nvSpPr>
          <p:spPr>
            <a:xfrm>
              <a:off x="6952888" y="578509"/>
              <a:ext cx="2208118" cy="3277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r>
                <a:rPr lang="de-DE" sz="1700" b="1" spc="299" dirty="0">
                  <a:solidFill>
                    <a:srgbClr val="E2001A"/>
                  </a:solidFill>
                </a:rPr>
                <a:t>VERTRAULICH</a:t>
              </a:r>
            </a:p>
          </p:txBody>
        </p:sp>
      </p:grpSp>
      <p:pic>
        <p:nvPicPr>
          <p:cNvPr id="4098" name="picIntern" hidden="1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5" y="451617"/>
            <a:ext cx="1609648" cy="53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platzhalt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700470" y="465581"/>
            <a:ext cx="6740579" cy="2299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19" indent="-342919" defTabSz="913823">
              <a:buNone/>
              <a:defRPr lang="de-DE" sz="1500" kern="0" baseline="0" noProof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lvl="0" indent="0">
              <a:spcBef>
                <a:spcPts val="0"/>
              </a:spcBef>
              <a:spcAft>
                <a:spcPts val="199"/>
              </a:spcAft>
            </a:pPr>
            <a:r>
              <a:rPr kumimoji="0" lang="de-DE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Optionaler Text: Thema | Version | Datum</a:t>
            </a:r>
            <a:endParaRPr kumimoji="0" lang="de-DE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563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Startfolie ohn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010120" y="2790408"/>
            <a:ext cx="7700089" cy="2740728"/>
          </a:xfrm>
          <a:prstGeom prst="rect">
            <a:avLst/>
          </a:prstGeom>
        </p:spPr>
        <p:txBody>
          <a:bodyPr lIns="0" tIns="0" rIns="0" bIns="0"/>
          <a:lstStyle>
            <a:lvl1pPr algn="l" defTabSz="913823">
              <a:defRPr sz="3500" b="1" kern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Das ist eine Startfolie mit</a:t>
            </a:r>
            <a:br>
              <a:rPr lang="de-DE" dirty="0"/>
            </a:br>
            <a:r>
              <a:rPr lang="de-DE" dirty="0"/>
              <a:t>einer dreizeiligen Headline,</a:t>
            </a:r>
            <a:br>
              <a:rPr lang="de-DE" dirty="0"/>
            </a:br>
            <a:r>
              <a:rPr lang="de-DE" dirty="0"/>
              <a:t>die hier endet.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725562" y="466012"/>
            <a:ext cx="7976009" cy="260446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marL="0" indent="0" algn="l" defTabSz="913823">
              <a:buNone/>
              <a:defRPr sz="1500" b="0" kern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6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9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2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2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9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5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2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Datum I Referent I Weitere Informationen</a:t>
            </a:r>
          </a:p>
        </p:txBody>
      </p:sp>
    </p:spTree>
    <p:extLst>
      <p:ext uri="{BB962C8B-B14F-4D97-AF65-F5344CB8AC3E}">
        <p14:creationId xmlns:p14="http://schemas.microsoft.com/office/powerpoint/2010/main" val="1797244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oße Diagramme ohne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platzhalter 7"/>
          <p:cNvSpPr>
            <a:spLocks noGrp="1"/>
          </p:cNvSpPr>
          <p:nvPr>
            <p:ph type="body" sz="quarter" idx="16" hasCustomPrompt="1"/>
          </p:nvPr>
        </p:nvSpPr>
        <p:spPr>
          <a:xfrm>
            <a:off x="513232" y="472155"/>
            <a:ext cx="8191030" cy="60268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baseline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2000" baseline="0"/>
            </a:lvl2pPr>
            <a:lvl4pPr>
              <a:defRPr/>
            </a:lvl4pPr>
          </a:lstStyle>
          <a:p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>Platz für große Grafiken / Diagramme / </a:t>
            </a:r>
            <a:r>
              <a:rPr lang="de-DE" dirty="0" err="1"/>
              <a:t>Flowcharts</a:t>
            </a:r>
            <a:endParaRPr lang="de-DE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25118" y="6590025"/>
            <a:ext cx="5629521" cy="2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6" tIns="45508" rIns="91006" bIns="45508" numCol="1" anchor="t" anchorCtr="0" compatLnSpc="1">
            <a:prstTxWarp prst="textNoShape">
              <a:avLst/>
            </a:prstTxWarp>
          </a:bodyPr>
          <a:lstStyle>
            <a:lvl1pPr defTabSz="913293" eaLnBrk="0" hangingPunct="0">
              <a:lnSpc>
                <a:spcPct val="100000"/>
              </a:lnSpc>
              <a:spcBef>
                <a:spcPct val="0"/>
              </a:spcBef>
              <a:spcAft>
                <a:spcPts val="199"/>
              </a:spcAft>
              <a:defRPr sz="1000"/>
            </a:lvl1pPr>
          </a:lstStyle>
          <a:p>
            <a:r>
              <a:rPr lang="de-DE">
                <a:solidFill>
                  <a:srgbClr val="000000"/>
                </a:solidFill>
              </a:rPr>
              <a:t>Kreis Coesfeld; 50- Soziales und Jobcenter -17.01.2017</a:t>
            </a: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436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Inhaltsfolie Botsch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4"/>
          <p:cNvSpPr>
            <a:spLocks noGrp="1"/>
          </p:cNvSpPr>
          <p:nvPr>
            <p:ph type="title" hasCustomPrompt="1"/>
          </p:nvPr>
        </p:nvSpPr>
        <p:spPr>
          <a:xfrm>
            <a:off x="694999" y="292286"/>
            <a:ext cx="7727980" cy="72896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algn="l">
              <a:lnSpc>
                <a:spcPct val="100000"/>
              </a:lnSpc>
              <a:spcAft>
                <a:spcPts val="0"/>
              </a:spcAft>
              <a:defRPr lang="de-DE" sz="2400" b="1" kern="1200" baseline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de-DE" dirty="0"/>
              <a:t>Hier steht Ihre Botschaft</a:t>
            </a:r>
          </a:p>
        </p:txBody>
      </p:sp>
      <p:sp>
        <p:nvSpPr>
          <p:cNvPr id="11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25118" y="6586991"/>
            <a:ext cx="5629521" cy="250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6" tIns="45508" rIns="91006" bIns="45508" numCol="1" anchor="t" anchorCtr="0" compatLnSpc="1">
            <a:prstTxWarp prst="textNoShape">
              <a:avLst/>
            </a:prstTxWarp>
          </a:bodyPr>
          <a:lstStyle>
            <a:lvl1pPr defTabSz="913293" eaLnBrk="0" hangingPunct="0">
              <a:lnSpc>
                <a:spcPct val="100000"/>
              </a:lnSpc>
              <a:spcBef>
                <a:spcPct val="0"/>
              </a:spcBef>
              <a:spcAft>
                <a:spcPts val="199"/>
              </a:spcAft>
              <a:defRPr sz="1000"/>
            </a:lvl1pPr>
          </a:lstStyle>
          <a:p>
            <a:r>
              <a:rPr lang="de-DE">
                <a:solidFill>
                  <a:srgbClr val="000000"/>
                </a:solidFill>
              </a:rPr>
              <a:t>Kreis Coesfeld; 50- Soziales und Jobcenter -17.01.2017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Line 16"/>
          <p:cNvSpPr>
            <a:spLocks noChangeShapeType="1"/>
          </p:cNvSpPr>
          <p:nvPr userDrawn="1"/>
        </p:nvSpPr>
        <p:spPr bwMode="auto">
          <a:xfrm>
            <a:off x="513232" y="1146238"/>
            <a:ext cx="8630768" cy="0"/>
          </a:xfrm>
          <a:prstGeom prst="line">
            <a:avLst/>
          </a:prstGeom>
          <a:noFill/>
          <a:ln w="12700" cmpd="sng">
            <a:solidFill>
              <a:srgbClr val="CD0920"/>
            </a:solidFill>
            <a:round/>
            <a:headEnd/>
            <a:tailEnd/>
          </a:ln>
          <a:effectLst/>
        </p:spPr>
        <p:txBody>
          <a:bodyPr wrap="square" lIns="91294" tIns="45643" rIns="91294" bIns="45643">
            <a:spAutoFit/>
          </a:bodyPr>
          <a:lstStyle/>
          <a:p>
            <a:pPr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de-DE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7154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chemeClr val="bg1"/>
          </a:solidFill>
          <a:ln w="2095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012" tIns="45508" rIns="91012" bIns="455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de-DE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5962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oße Diagramme ohne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platzhalter 7"/>
          <p:cNvSpPr>
            <a:spLocks noGrp="1"/>
          </p:cNvSpPr>
          <p:nvPr>
            <p:ph type="body" sz="quarter" idx="16" hasCustomPrompt="1"/>
          </p:nvPr>
        </p:nvSpPr>
        <p:spPr>
          <a:xfrm>
            <a:off x="513232" y="472151"/>
            <a:ext cx="8191030" cy="6026899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 b="0" baseline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2000" baseline="0"/>
            </a:lvl2pPr>
            <a:lvl4pPr>
              <a:defRPr/>
            </a:lvl4pPr>
          </a:lstStyle>
          <a:p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>Platz für große Grafiken / Diagramme / </a:t>
            </a:r>
            <a:r>
              <a:rPr lang="de-DE" dirty="0" err="1"/>
              <a:t>Flowcharts</a:t>
            </a:r>
            <a:endParaRPr lang="de-DE" dirty="0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25118" y="6590025"/>
            <a:ext cx="5629521" cy="2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50" tIns="45528" rIns="91050" bIns="45528" numCol="1" anchor="t" anchorCtr="0" compatLnSpc="1">
            <a:prstTxWarp prst="textNoShape">
              <a:avLst/>
            </a:prstTxWarp>
          </a:bodyPr>
          <a:lstStyle>
            <a:lvl1pPr defTabSz="913721" eaLnBrk="0" hangingPunct="0">
              <a:lnSpc>
                <a:spcPct val="100000"/>
              </a:lnSpc>
              <a:spcBef>
                <a:spcPct val="0"/>
              </a:spcBef>
              <a:spcAft>
                <a:spcPts val="199"/>
              </a:spcAft>
              <a:defRPr sz="1000"/>
            </a:lvl1pPr>
          </a:lstStyle>
          <a:p>
            <a:r>
              <a:rPr lang="de-DE">
                <a:solidFill>
                  <a:srgbClr val="000000"/>
                </a:solidFill>
              </a:rPr>
              <a:t>Kreis Coesfeld; 50- Soziales und Jobcenter -17.01.2017</a:t>
            </a:r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8826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Inhaltsfolie Botscha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4"/>
          <p:cNvSpPr>
            <a:spLocks noGrp="1"/>
          </p:cNvSpPr>
          <p:nvPr>
            <p:ph type="title" hasCustomPrompt="1"/>
          </p:nvPr>
        </p:nvSpPr>
        <p:spPr>
          <a:xfrm>
            <a:off x="694999" y="292282"/>
            <a:ext cx="7727980" cy="728967"/>
          </a:xfrm>
          <a:prstGeom prst="rect">
            <a:avLst/>
          </a:prstGeom>
        </p:spPr>
        <p:txBody>
          <a:bodyPr wrap="square" lIns="0" tIns="0" rIns="0" bIns="0" anchor="t">
            <a:noAutofit/>
          </a:bodyPr>
          <a:lstStyle>
            <a:lvl1pPr algn="l">
              <a:lnSpc>
                <a:spcPct val="100000"/>
              </a:lnSpc>
              <a:spcAft>
                <a:spcPts val="0"/>
              </a:spcAft>
              <a:defRPr lang="de-DE" sz="2400" b="1" kern="1200" baseline="0" dirty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de-DE" dirty="0"/>
              <a:t>Hier steht Ihre Botschaft</a:t>
            </a:r>
          </a:p>
        </p:txBody>
      </p:sp>
      <p:sp>
        <p:nvSpPr>
          <p:cNvPr id="11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25118" y="6586987"/>
            <a:ext cx="5629521" cy="250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50" tIns="45528" rIns="91050" bIns="45528" numCol="1" anchor="t" anchorCtr="0" compatLnSpc="1">
            <a:prstTxWarp prst="textNoShape">
              <a:avLst/>
            </a:prstTxWarp>
          </a:bodyPr>
          <a:lstStyle>
            <a:lvl1pPr defTabSz="913721" eaLnBrk="0" hangingPunct="0">
              <a:lnSpc>
                <a:spcPct val="100000"/>
              </a:lnSpc>
              <a:spcBef>
                <a:spcPct val="0"/>
              </a:spcBef>
              <a:spcAft>
                <a:spcPts val="199"/>
              </a:spcAft>
              <a:defRPr sz="1000"/>
            </a:lvl1pPr>
          </a:lstStyle>
          <a:p>
            <a:r>
              <a:rPr lang="de-DE">
                <a:solidFill>
                  <a:srgbClr val="000000"/>
                </a:solidFill>
              </a:rPr>
              <a:t>Kreis Coesfeld; 50- Soziales und Jobcenter -17.01.2017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4" name="Line 16"/>
          <p:cNvSpPr>
            <a:spLocks noChangeShapeType="1"/>
          </p:cNvSpPr>
          <p:nvPr userDrawn="1"/>
        </p:nvSpPr>
        <p:spPr bwMode="auto">
          <a:xfrm>
            <a:off x="513232" y="1146238"/>
            <a:ext cx="8630768" cy="0"/>
          </a:xfrm>
          <a:prstGeom prst="line">
            <a:avLst/>
          </a:prstGeom>
          <a:noFill/>
          <a:ln w="12700" cmpd="sng">
            <a:solidFill>
              <a:srgbClr val="CD0920"/>
            </a:solidFill>
            <a:round/>
            <a:headEnd/>
            <a:tailEnd/>
          </a:ln>
          <a:effectLst/>
        </p:spPr>
        <p:txBody>
          <a:bodyPr wrap="square" lIns="91338" tIns="45667" rIns="91338" bIns="45667">
            <a:spAutoFit/>
          </a:bodyPr>
          <a:lstStyle/>
          <a:p>
            <a:pPr defTabSz="914400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de-DE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9020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0" y="1"/>
            <a:ext cx="9144000" cy="6858000"/>
          </a:xfrm>
          <a:prstGeom prst="rect">
            <a:avLst/>
          </a:prstGeom>
          <a:solidFill>
            <a:schemeClr val="bg1"/>
          </a:solidFill>
          <a:ln w="2095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056" tIns="45528" rIns="91056" bIns="4552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de-DE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1288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hal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26" y="102093"/>
            <a:ext cx="9144000" cy="1049787"/>
          </a:xfrm>
          <a:prstGeom prst="rect">
            <a:avLst/>
          </a:prstGeom>
        </p:spPr>
      </p:pic>
      <p:sp>
        <p:nvSpPr>
          <p:cNvPr id="22" name="Line 16"/>
          <p:cNvSpPr>
            <a:spLocks noChangeShapeType="1"/>
          </p:cNvSpPr>
          <p:nvPr userDrawn="1"/>
        </p:nvSpPr>
        <p:spPr bwMode="auto">
          <a:xfrm>
            <a:off x="513232" y="1146238"/>
            <a:ext cx="8734181" cy="0"/>
          </a:xfrm>
          <a:prstGeom prst="line">
            <a:avLst/>
          </a:prstGeom>
          <a:noFill/>
          <a:ln w="12700" cmpd="sng">
            <a:solidFill>
              <a:srgbClr val="CD0920"/>
            </a:solidFill>
            <a:round/>
            <a:headEnd/>
            <a:tailEnd/>
          </a:ln>
          <a:effectLst/>
        </p:spPr>
        <p:txBody>
          <a:bodyPr wrap="square" lIns="91338" tIns="45667" rIns="91338" bIns="45667">
            <a:spAutoFit/>
          </a:bodyPr>
          <a:lstStyle/>
          <a:p>
            <a:pPr defTabSz="456950"/>
            <a:endParaRPr lang="de-DE" dirty="0">
              <a:ln>
                <a:solidFill>
                  <a:prstClr val="black"/>
                </a:solidFill>
              </a:ln>
              <a:solidFill>
                <a:prstClr val="black"/>
              </a:solidFill>
            </a:endParaRPr>
          </a:p>
        </p:txBody>
      </p:sp>
      <p:sp>
        <p:nvSpPr>
          <p:cNvPr id="27" name="Textplatzhalter 7"/>
          <p:cNvSpPr>
            <a:spLocks noGrp="1"/>
          </p:cNvSpPr>
          <p:nvPr>
            <p:ph type="body" sz="quarter" idx="16" hasCustomPrompt="1"/>
          </p:nvPr>
        </p:nvSpPr>
        <p:spPr>
          <a:xfrm>
            <a:off x="513232" y="2159957"/>
            <a:ext cx="8191198" cy="4339092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buFont typeface="Arial"/>
              <a:buNone/>
              <a:defRPr sz="1400" b="0" baseline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sz="2000" baseline="0"/>
            </a:lvl2pPr>
            <a:lvl4pPr>
              <a:defRPr/>
            </a:lvl4pPr>
          </a:lstStyle>
          <a:p>
            <a:r>
              <a:rPr lang="de-DE" dirty="0"/>
              <a:t>Diagramme bitte innerhalb der Führungslinien erstellen</a:t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>Position:</a:t>
            </a:r>
            <a:br>
              <a:rPr lang="de-DE" dirty="0"/>
            </a:br>
            <a:r>
              <a:rPr lang="de-DE" dirty="0"/>
              <a:t>Vertikal: 6 cm, Horizontal: 1,5 cm</a:t>
            </a:r>
            <a:br>
              <a:rPr lang="de-DE" dirty="0"/>
            </a:br>
            <a:r>
              <a:rPr lang="de-DE" dirty="0"/>
              <a:t/>
            </a:r>
            <a:br>
              <a:rPr lang="de-DE" dirty="0"/>
            </a:br>
            <a:r>
              <a:rPr lang="de-DE" dirty="0"/>
              <a:t>Maximale Größe:</a:t>
            </a:r>
            <a:br>
              <a:rPr lang="de-DE" dirty="0"/>
            </a:br>
            <a:r>
              <a:rPr lang="de-DE" dirty="0"/>
              <a:t>Höhe: 11,7 cm</a:t>
            </a:r>
            <a:br>
              <a:rPr lang="de-DE" dirty="0"/>
            </a:br>
            <a:r>
              <a:rPr lang="de-DE" dirty="0"/>
              <a:t>Breite: 22,8</a:t>
            </a:r>
          </a:p>
          <a:p>
            <a:endParaRPr lang="de-DE" dirty="0"/>
          </a:p>
        </p:txBody>
      </p:sp>
      <p:sp>
        <p:nvSpPr>
          <p:cNvPr id="12" name="Textplatzhalt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9847" y="1752856"/>
            <a:ext cx="8204585" cy="30292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80000"/>
              </a:lnSpc>
              <a:buNone/>
              <a:defRPr sz="1700" b="0" baseline="0"/>
            </a:lvl1pPr>
            <a:lvl2pPr>
              <a:defRPr sz="2000" baseline="0"/>
            </a:lvl2pPr>
            <a:lvl4pPr>
              <a:defRPr/>
            </a:lvl4pPr>
          </a:lstStyle>
          <a:p>
            <a:r>
              <a:rPr lang="de-DE" dirty="0"/>
              <a:t>Weitere Details zur Darstellung</a:t>
            </a:r>
          </a:p>
        </p:txBody>
      </p:sp>
      <p:sp>
        <p:nvSpPr>
          <p:cNvPr id="18" name="Titel 1"/>
          <p:cNvSpPr>
            <a:spLocks noGrp="1"/>
          </p:cNvSpPr>
          <p:nvPr>
            <p:ph type="ctrTitle" hasCustomPrompt="1"/>
          </p:nvPr>
        </p:nvSpPr>
        <p:spPr>
          <a:xfrm>
            <a:off x="492968" y="341721"/>
            <a:ext cx="8214624" cy="809425"/>
          </a:xfrm>
        </p:spPr>
        <p:txBody>
          <a:bodyPr anchor="t" anchorCtr="0">
            <a:noAutofit/>
          </a:bodyPr>
          <a:lstStyle>
            <a:lvl1pPr algn="l">
              <a:lnSpc>
                <a:spcPct val="100000"/>
              </a:lnSpc>
              <a:defRPr sz="2400" b="1" baseline="0">
                <a:solidFill>
                  <a:srgbClr val="000000"/>
                </a:solidFill>
              </a:defRPr>
            </a:lvl1pPr>
          </a:lstStyle>
          <a:p>
            <a:r>
              <a:rPr lang="de-DE" dirty="0"/>
              <a:t>Eingabe Botschaft, Überschrift</a:t>
            </a:r>
            <a:br>
              <a:rPr lang="de-DE" dirty="0"/>
            </a:br>
            <a:r>
              <a:rPr lang="de-DE" dirty="0"/>
              <a:t>Eingabe Botschaft, Überschrift</a:t>
            </a:r>
          </a:p>
        </p:txBody>
      </p:sp>
      <p:sp>
        <p:nvSpPr>
          <p:cNvPr id="20" name="Textplatzhalter 7"/>
          <p:cNvSpPr>
            <a:spLocks noGrp="1"/>
          </p:cNvSpPr>
          <p:nvPr>
            <p:ph type="body" sz="quarter" idx="14" hasCustomPrompt="1"/>
          </p:nvPr>
        </p:nvSpPr>
        <p:spPr>
          <a:xfrm>
            <a:off x="496314" y="1419323"/>
            <a:ext cx="8211277" cy="30292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80000"/>
              </a:lnSpc>
              <a:buNone/>
              <a:defRPr sz="2000" b="1" baseline="0"/>
            </a:lvl1pPr>
            <a:lvl2pPr>
              <a:defRPr sz="2000" baseline="0"/>
            </a:lvl2pPr>
            <a:lvl4pPr>
              <a:defRPr/>
            </a:lvl4pPr>
          </a:lstStyle>
          <a:p>
            <a:r>
              <a:rPr lang="de-DE" dirty="0"/>
              <a:t>Inhaltsbeschreibung / Kennzahl</a:t>
            </a:r>
          </a:p>
        </p:txBody>
      </p:sp>
      <p:sp>
        <p:nvSpPr>
          <p:cNvPr id="9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25118" y="6590025"/>
            <a:ext cx="5629521" cy="2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50" tIns="45528" rIns="91050" bIns="45528" numCol="1" anchor="t" anchorCtr="0" compatLnSpc="1">
            <a:prstTxWarp prst="textNoShape">
              <a:avLst/>
            </a:prstTxWarp>
          </a:bodyPr>
          <a:lstStyle>
            <a:lvl1pPr defTabSz="913721" eaLnBrk="0" hangingPunct="0">
              <a:lnSpc>
                <a:spcPct val="100000"/>
              </a:lnSpc>
              <a:spcBef>
                <a:spcPct val="0"/>
              </a:spcBef>
              <a:spcAft>
                <a:spcPts val="199"/>
              </a:spcAft>
              <a:defRPr sz="1000"/>
            </a:lvl1pPr>
          </a:lstStyle>
          <a:p>
            <a:r>
              <a:rPr lang="de-DE">
                <a:solidFill>
                  <a:prstClr val="black"/>
                </a:solidFill>
              </a:rPr>
              <a:t>Kreis Coesfeld; 50- Soziales und Jobcenter -17.01.2017</a:t>
            </a:r>
            <a:endParaRPr lang="de-DE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42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wmf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.emf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emf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/>
          <p:cNvSpPr/>
          <p:nvPr userDrawn="1"/>
        </p:nvSpPr>
        <p:spPr>
          <a:xfrm>
            <a:off x="0" y="664846"/>
            <a:ext cx="9144000" cy="5836920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/>
              </a:gs>
              <a:gs pos="100000">
                <a:srgbClr val="E1EB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4" rIns="91429" bIns="45714" anchor="ctr"/>
          <a:lstStyle/>
          <a:p>
            <a:pPr algn="ctr">
              <a:defRPr/>
            </a:pPr>
            <a:endParaRPr lang="de-DE">
              <a:solidFill>
                <a:prstClr val="white"/>
              </a:solidFill>
            </a:endParaRPr>
          </a:p>
        </p:txBody>
      </p:sp>
      <p:sp>
        <p:nvSpPr>
          <p:cNvPr id="9" name="Rechteck 8"/>
          <p:cNvSpPr/>
          <p:nvPr userDrawn="1"/>
        </p:nvSpPr>
        <p:spPr>
          <a:xfrm>
            <a:off x="-17461" y="6501766"/>
            <a:ext cx="9161463" cy="382904"/>
          </a:xfrm>
          <a:prstGeom prst="rect">
            <a:avLst/>
          </a:prstGeom>
          <a:solidFill>
            <a:srgbClr val="007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4" rIns="91429" bIns="45714" anchor="ctr"/>
          <a:lstStyle/>
          <a:p>
            <a:pPr algn="ctr">
              <a:defRPr/>
            </a:pPr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7" name="Rechteck 6"/>
          <p:cNvSpPr/>
          <p:nvPr userDrawn="1"/>
        </p:nvSpPr>
        <p:spPr>
          <a:xfrm>
            <a:off x="0" y="-26669"/>
            <a:ext cx="9144000" cy="691516"/>
          </a:xfrm>
          <a:prstGeom prst="rect">
            <a:avLst/>
          </a:prstGeom>
          <a:solidFill>
            <a:srgbClr val="007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4" rIns="91429" bIns="45714" anchor="ctr"/>
          <a:lstStyle/>
          <a:p>
            <a:pPr>
              <a:defRPr/>
            </a:pPr>
            <a:r>
              <a:rPr lang="de-DE" sz="2800" dirty="0">
                <a:solidFill>
                  <a:prstClr val="white"/>
                </a:solidFill>
                <a:latin typeface="Georgia" pitchFamily="18" charset="0"/>
              </a:rPr>
              <a:t>  </a:t>
            </a:r>
            <a:endParaRPr lang="de-DE" dirty="0">
              <a:solidFill>
                <a:prstClr val="white"/>
              </a:solidFill>
              <a:latin typeface="NewsGoth BT" pitchFamily="34" charset="0"/>
            </a:endParaRPr>
          </a:p>
        </p:txBody>
      </p:sp>
      <p:sp>
        <p:nvSpPr>
          <p:cNvPr id="1029" name="Titelplatzhalter 1"/>
          <p:cNvSpPr>
            <a:spLocks noGrp="1"/>
          </p:cNvSpPr>
          <p:nvPr>
            <p:ph type="title"/>
          </p:nvPr>
        </p:nvSpPr>
        <p:spPr bwMode="auto">
          <a:xfrm>
            <a:off x="250825" y="1"/>
            <a:ext cx="8642350" cy="678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14" rIns="91429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Titel   </a:t>
            </a:r>
          </a:p>
        </p:txBody>
      </p:sp>
      <p:sp>
        <p:nvSpPr>
          <p:cNvPr id="1030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250825" y="836296"/>
            <a:ext cx="8642350" cy="5473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14" rIns="91429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/>
              <a:t>Textmasterformat bearbeiten</a:t>
            </a:r>
          </a:p>
          <a:p>
            <a:pPr lvl="1"/>
            <a:r>
              <a:rPr lang="de-DE" altLang="de-DE"/>
              <a:t>Zweite Ebene</a:t>
            </a:r>
          </a:p>
          <a:p>
            <a:pPr lvl="2"/>
            <a:r>
              <a:rPr lang="de-DE" altLang="de-DE"/>
              <a:t>Dritte Ebene</a:t>
            </a:r>
          </a:p>
          <a:p>
            <a:pPr lvl="3"/>
            <a:r>
              <a:rPr lang="de-DE" altLang="de-DE"/>
              <a:t>Vierte Ebene</a:t>
            </a:r>
          </a:p>
          <a:p>
            <a:pPr lvl="4"/>
            <a:r>
              <a:rPr lang="de-DE" alt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759575" y="6492240"/>
            <a:ext cx="2133600" cy="365760"/>
          </a:xfrm>
          <a:prstGeom prst="rect">
            <a:avLst/>
          </a:prstGeom>
        </p:spPr>
        <p:txBody>
          <a:bodyPr vert="horz" lIns="91429" tIns="45714" rIns="0" bIns="45714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bg1"/>
                </a:solidFill>
                <a:latin typeface="NewsGoth BT" pitchFamily="34" charset="0"/>
                <a:cs typeface="+mn-cs"/>
              </a:defRPr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17. März 2014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492240"/>
            <a:ext cx="2895600" cy="365760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/>
                </a:solidFill>
                <a:latin typeface="Georgia" pitchFamily="18" charset="0"/>
                <a:cs typeface="+mn-cs"/>
              </a:defRPr>
            </a:lvl1pPr>
          </a:lstStyle>
          <a:p>
            <a:pPr>
              <a:defRPr/>
            </a:pPr>
            <a:r>
              <a:rPr lang="de-DE">
                <a:solidFill>
                  <a:prstClr val="white"/>
                </a:solidFill>
              </a:rPr>
              <a:t>Kreis Coesfeld; 50- Soziales und Jobcenter -17.01.2017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539752" y="6501766"/>
            <a:ext cx="1628775" cy="363854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0">
                <a:solidFill>
                  <a:schemeClr val="bg1"/>
                </a:solidFill>
                <a:latin typeface="NewsGoth BT" pitchFamily="34" charset="0"/>
                <a:cs typeface="+mn-cs"/>
              </a:defRPr>
            </a:lvl1pPr>
          </a:lstStyle>
          <a:p>
            <a:pPr>
              <a:defRPr/>
            </a:pPr>
            <a:fld id="{53F9619F-74BD-40E9-A15F-00545EDF9624}" type="slidenum">
              <a:rPr lang="de-DE">
                <a:solidFill>
                  <a:prstClr val="white"/>
                </a:solidFill>
              </a:rPr>
              <a:pPr>
                <a:defRPr/>
              </a:pPr>
              <a:t>‹Nr.›</a:t>
            </a:fld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1034" name="Textfeld 10"/>
          <p:cNvSpPr txBox="1">
            <a:spLocks noChangeArrowheads="1"/>
          </p:cNvSpPr>
          <p:nvPr userDrawn="1"/>
        </p:nvSpPr>
        <p:spPr bwMode="auto">
          <a:xfrm>
            <a:off x="250826" y="6520817"/>
            <a:ext cx="538163" cy="261610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45714" rIns="91429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de-DE" sz="1100">
                <a:solidFill>
                  <a:prstClr val="white"/>
                </a:solidFill>
                <a:latin typeface="NewsGoth BT" pitchFamily="34" charset="0"/>
                <a:cs typeface="Arial" charset="0"/>
              </a:rPr>
              <a:t>Seite</a:t>
            </a:r>
          </a:p>
        </p:txBody>
      </p:sp>
    </p:spTree>
    <p:extLst>
      <p:ext uri="{BB962C8B-B14F-4D97-AF65-F5344CB8AC3E}">
        <p14:creationId xmlns:p14="http://schemas.microsoft.com/office/powerpoint/2010/main" val="2865515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kern="1200">
          <a:solidFill>
            <a:schemeClr val="bg1"/>
          </a:solidFill>
          <a:latin typeface="NewsGoth BT" pitchFamily="34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NewsGoth B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NewsGoth B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NewsGoth B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NewsGoth BT" pitchFamily="34" charset="0"/>
        </a:defRPr>
      </a:lvl5pPr>
      <a:lvl6pPr marL="457147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NewsGoth BT" pitchFamily="34" charset="0"/>
        </a:defRPr>
      </a:lvl6pPr>
      <a:lvl7pPr marL="914293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NewsGoth BT" pitchFamily="34" charset="0"/>
        </a:defRPr>
      </a:lvl7pPr>
      <a:lvl8pPr marL="137144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NewsGoth BT" pitchFamily="34" charset="0"/>
        </a:defRPr>
      </a:lvl8pPr>
      <a:lvl9pPr marL="1828586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NewsGoth BT" pitchFamily="34" charset="0"/>
        </a:defRPr>
      </a:lvl9pPr>
    </p:titleStyle>
    <p:bodyStyle>
      <a:lvl1pPr marL="342860" indent="-342860" algn="l" rtl="0" eaLnBrk="0" fontAlgn="base" hangingPunct="0">
        <a:spcBef>
          <a:spcPct val="20000"/>
        </a:spcBef>
        <a:spcAft>
          <a:spcPct val="0"/>
        </a:spcAft>
        <a:buClr>
          <a:srgbClr val="0072BC"/>
        </a:buClr>
        <a:buFont typeface="Wingdings 2" pitchFamily="18" charset="2"/>
        <a:buChar char=""/>
        <a:defRPr sz="2400" kern="1200">
          <a:solidFill>
            <a:schemeClr val="tx1"/>
          </a:solidFill>
          <a:latin typeface="NewsGoth BT" pitchFamily="34" charset="0"/>
          <a:ea typeface="+mn-ea"/>
          <a:cs typeface="+mn-cs"/>
        </a:defRPr>
      </a:lvl1pPr>
      <a:lvl2pPr marL="742863" indent="-285717" algn="l" rtl="0" eaLnBrk="0" fontAlgn="base" hangingPunct="0">
        <a:spcBef>
          <a:spcPct val="20000"/>
        </a:spcBef>
        <a:spcAft>
          <a:spcPct val="0"/>
        </a:spcAft>
        <a:buClr>
          <a:srgbClr val="0072BC"/>
        </a:buClr>
        <a:buFont typeface="Wingdings" pitchFamily="2" charset="2"/>
        <a:buChar char="§"/>
        <a:defRPr sz="2000" kern="1200">
          <a:solidFill>
            <a:schemeClr val="tx1"/>
          </a:solidFill>
          <a:latin typeface="NewsGoth BT" pitchFamily="34" charset="0"/>
          <a:ea typeface="+mn-ea"/>
          <a:cs typeface="+mn-cs"/>
        </a:defRPr>
      </a:lvl2pPr>
      <a:lvl3pPr marL="1142866" indent="-228573" algn="l" rtl="0" eaLnBrk="0" fontAlgn="base" hangingPunct="0">
        <a:spcBef>
          <a:spcPct val="20000"/>
        </a:spcBef>
        <a:spcAft>
          <a:spcPct val="0"/>
        </a:spcAft>
        <a:buClr>
          <a:srgbClr val="0072BC"/>
        </a:buClr>
        <a:buFont typeface="Wingdings" pitchFamily="2" charset="2"/>
        <a:buChar char="§"/>
        <a:defRPr kern="1200">
          <a:solidFill>
            <a:schemeClr val="tx1"/>
          </a:solidFill>
          <a:latin typeface="NewsGoth BT" pitchFamily="34" charset="0"/>
          <a:ea typeface="+mn-ea"/>
          <a:cs typeface="+mn-cs"/>
        </a:defRPr>
      </a:lvl3pPr>
      <a:lvl4pPr marL="1600013" indent="-228573" algn="l" rtl="0" eaLnBrk="0" fontAlgn="base" hangingPunct="0">
        <a:spcBef>
          <a:spcPct val="20000"/>
        </a:spcBef>
        <a:spcAft>
          <a:spcPct val="0"/>
        </a:spcAft>
        <a:buClr>
          <a:srgbClr val="0072BC"/>
        </a:buClr>
        <a:buFont typeface="Wingdings" pitchFamily="2" charset="2"/>
        <a:buChar char="§"/>
        <a:defRPr sz="1600" kern="1200">
          <a:solidFill>
            <a:schemeClr val="tx1"/>
          </a:solidFill>
          <a:latin typeface="NewsGoth BT" pitchFamily="34" charset="0"/>
          <a:ea typeface="+mn-ea"/>
          <a:cs typeface="+mn-cs"/>
        </a:defRPr>
      </a:lvl4pPr>
      <a:lvl5pPr marL="2057158" indent="-228573" algn="l" rtl="0" eaLnBrk="0" fontAlgn="base" hangingPunct="0">
        <a:spcBef>
          <a:spcPct val="20000"/>
        </a:spcBef>
        <a:spcAft>
          <a:spcPct val="0"/>
        </a:spcAft>
        <a:buClr>
          <a:srgbClr val="0072BC"/>
        </a:buClr>
        <a:buFont typeface="Wingdings" pitchFamily="2" charset="2"/>
        <a:buChar char="§"/>
        <a:defRPr sz="1400" kern="1200">
          <a:solidFill>
            <a:schemeClr val="tx1"/>
          </a:solidFill>
          <a:latin typeface="NewsGoth BT" pitchFamily="34" charset="0"/>
          <a:ea typeface="+mn-ea"/>
          <a:cs typeface="+mn-cs"/>
        </a:defRPr>
      </a:lvl5pPr>
      <a:lvl6pPr marL="2514305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51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98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44" indent="-228573" algn="l" defTabSz="9142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7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93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40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86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32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78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25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71" algn="l" defTabSz="9142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Hintergrund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" y="-6907"/>
            <a:ext cx="9143637" cy="6861162"/>
          </a:xfrm>
          <a:prstGeom prst="rect">
            <a:avLst/>
          </a:prstGeom>
        </p:spPr>
      </p:pic>
      <p:sp>
        <p:nvSpPr>
          <p:cNvPr id="15" name="Weisse Linie"/>
          <p:cNvSpPr>
            <a:spLocks noChangeShapeType="1"/>
          </p:cNvSpPr>
          <p:nvPr/>
        </p:nvSpPr>
        <p:spPr bwMode="auto">
          <a:xfrm>
            <a:off x="713551" y="724016"/>
            <a:ext cx="846000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 wrap="square" lIns="91318" tIns="45654" rIns="91318" bIns="45654">
            <a:spAutoFit/>
          </a:bodyPr>
          <a:lstStyle/>
          <a:p>
            <a:pPr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de-DE">
              <a:solidFill>
                <a:prstClr val="black"/>
              </a:solidFill>
            </a:endParaRPr>
          </a:p>
        </p:txBody>
      </p:sp>
      <p:sp>
        <p:nvSpPr>
          <p:cNvPr id="17" name="Rote Linie"/>
          <p:cNvSpPr>
            <a:spLocks noChangeShapeType="1"/>
          </p:cNvSpPr>
          <p:nvPr/>
        </p:nvSpPr>
        <p:spPr bwMode="auto">
          <a:xfrm>
            <a:off x="3641" y="5866539"/>
            <a:ext cx="9146151" cy="0"/>
          </a:xfrm>
          <a:prstGeom prst="line">
            <a:avLst/>
          </a:prstGeom>
          <a:noFill/>
          <a:ln w="12700" cmpd="sng">
            <a:solidFill>
              <a:srgbClr val="CD0920"/>
            </a:solidFill>
            <a:round/>
            <a:headEnd/>
            <a:tailEnd/>
          </a:ln>
          <a:effectLst/>
        </p:spPr>
        <p:txBody>
          <a:bodyPr wrap="square" lIns="91305" tIns="45649" rIns="91305" bIns="45649">
            <a:spAutoFit/>
          </a:bodyPr>
          <a:lstStyle/>
          <a:p>
            <a:pPr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de-DE">
              <a:solidFill>
                <a:prstClr val="black"/>
              </a:solidFill>
            </a:endParaRPr>
          </a:p>
        </p:txBody>
      </p:sp>
      <p:pic>
        <p:nvPicPr>
          <p:cNvPr id="2" name="picLogo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33" y="6132531"/>
            <a:ext cx="2266788" cy="470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79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dt="0"/>
  <p:txStyles>
    <p:titleStyle>
      <a:lvl1pPr algn="ctr" defTabSz="91023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340" indent="-341340" algn="l" defTabSz="910239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9570" indent="-284450" algn="l" defTabSz="910239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7800" indent="-227559" algn="l" defTabSz="910239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2919" indent="-227559" algn="l" defTabSz="910239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8039" indent="-227559" algn="l" defTabSz="910239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3158" indent="-227559" algn="l" defTabSz="91023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58277" indent="-227559" algn="l" defTabSz="91023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3398" indent="-227559" algn="l" defTabSz="91023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68518" indent="-227559" algn="l" defTabSz="91023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0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119" algn="l" defTabSz="910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239" algn="l" defTabSz="910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359" algn="l" defTabSz="910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480" algn="l" defTabSz="910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5598" algn="l" defTabSz="910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0719" algn="l" defTabSz="910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5837" algn="l" defTabSz="910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0957" algn="l" defTabSz="910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tzhalter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 Platzhalter"/>
          <p:cNvSpPr>
            <a:spLocks noGrp="1"/>
          </p:cNvSpPr>
          <p:nvPr>
            <p:ph type="body" idx="1"/>
          </p:nvPr>
        </p:nvSpPr>
        <p:spPr>
          <a:xfrm>
            <a:off x="457200" y="1627417"/>
            <a:ext cx="8229600" cy="465432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13" name="Schwarze Linie"/>
          <p:cNvSpPr>
            <a:spLocks noChangeShapeType="1"/>
          </p:cNvSpPr>
          <p:nvPr/>
        </p:nvSpPr>
        <p:spPr bwMode="auto">
          <a:xfrm>
            <a:off x="107522" y="6580304"/>
            <a:ext cx="9036478" cy="0"/>
          </a:xfrm>
          <a:prstGeom prst="line">
            <a:avLst/>
          </a:prstGeom>
          <a:noFill/>
          <a:ln w="6350">
            <a:solidFill>
              <a:srgbClr val="58595B"/>
            </a:solidFill>
            <a:round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defTabSz="909677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de-DE" sz="2000">
              <a:solidFill>
                <a:prstClr val="black"/>
              </a:solidFill>
            </a:endParaRPr>
          </a:p>
        </p:txBody>
      </p:sp>
      <p:sp>
        <p:nvSpPr>
          <p:cNvPr id="8" name="Fußzeile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25118" y="6590025"/>
            <a:ext cx="5629521" cy="2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06" tIns="45508" rIns="91006" bIns="45508" numCol="1" anchor="t" anchorCtr="0" compatLnSpc="1">
            <a:prstTxWarp prst="textNoShape">
              <a:avLst/>
            </a:prstTxWarp>
          </a:bodyPr>
          <a:lstStyle>
            <a:lvl1pPr defTabSz="913293" eaLnBrk="0" hangingPunct="0">
              <a:lnSpc>
                <a:spcPct val="100000"/>
              </a:lnSpc>
              <a:spcBef>
                <a:spcPct val="0"/>
              </a:spcBef>
              <a:spcAft>
                <a:spcPts val="199"/>
              </a:spcAft>
              <a:defRPr sz="1000"/>
            </a:lvl1pPr>
          </a:lstStyle>
          <a:p>
            <a:pPr fontAlgn="base"/>
            <a:r>
              <a:rPr lang="de-DE">
                <a:solidFill>
                  <a:srgbClr val="000000"/>
                </a:solidFill>
              </a:rPr>
              <a:t>Kreis Coesfeld; 50- Soziales und Jobcenter -17.01.2017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6" name="SeiteNr"/>
          <p:cNvSpPr>
            <a:spLocks noChangeArrowheads="1"/>
          </p:cNvSpPr>
          <p:nvPr/>
        </p:nvSpPr>
        <p:spPr bwMode="auto">
          <a:xfrm>
            <a:off x="8171571" y="6586994"/>
            <a:ext cx="915506" cy="234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9122" tIns="44563" rIns="89122" bIns="44563"/>
          <a:lstStyle/>
          <a:p>
            <a:pPr algn="r" defTabSz="890725" eaLnBrk="0" fontAlgn="base" hangingPunct="0">
              <a:lnSpc>
                <a:spcPct val="90000"/>
              </a:lnSpc>
              <a:spcBef>
                <a:spcPct val="0"/>
              </a:spcBef>
              <a:spcAft>
                <a:spcPts val="199"/>
              </a:spcAft>
            </a:pPr>
            <a:r>
              <a:rPr lang="de-DE" sz="1000" dirty="0">
                <a:solidFill>
                  <a:srgbClr val="000000"/>
                </a:solidFill>
              </a:rPr>
              <a:t>Seite </a:t>
            </a:r>
            <a:fld id="{74FECFAA-7E63-4B4B-BCB7-18CE54C41901}" type="slidenum">
              <a:rPr lang="de-DE" sz="1000">
                <a:solidFill>
                  <a:srgbClr val="000000"/>
                </a:solidFill>
              </a:rPr>
              <a:pPr algn="r" defTabSz="890725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ts val="199"/>
                </a:spcAft>
              </a:pPr>
              <a:t>‹Nr.›</a:t>
            </a:fld>
            <a:endParaRPr lang="de-DE" sz="1000" dirty="0">
              <a:solidFill>
                <a:srgbClr val="000000"/>
              </a:solidFill>
            </a:endParaRPr>
          </a:p>
        </p:txBody>
      </p:sp>
      <p:pic>
        <p:nvPicPr>
          <p:cNvPr id="27" name="Hake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419" y="102097"/>
            <a:ext cx="9040585" cy="1049787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33249" y="6616180"/>
            <a:ext cx="1536913" cy="205471"/>
            <a:chOff x="274" y="4186"/>
            <a:chExt cx="972" cy="130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274" y="4186"/>
              <a:ext cx="972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6" name="Freeform 5"/>
            <p:cNvSpPr>
              <a:spLocks noEditPoints="1"/>
            </p:cNvSpPr>
            <p:nvPr userDrawn="1"/>
          </p:nvSpPr>
          <p:spPr bwMode="auto">
            <a:xfrm>
              <a:off x="457" y="4223"/>
              <a:ext cx="35" cy="48"/>
            </a:xfrm>
            <a:custGeom>
              <a:avLst/>
              <a:gdLst>
                <a:gd name="T0" fmla="*/ 0 w 35"/>
                <a:gd name="T1" fmla="*/ 48 h 48"/>
                <a:gd name="T2" fmla="*/ 11 w 35"/>
                <a:gd name="T3" fmla="*/ 48 h 48"/>
                <a:gd name="T4" fmla="*/ 11 w 35"/>
                <a:gd name="T5" fmla="*/ 48 h 48"/>
                <a:gd name="T6" fmla="*/ 20 w 35"/>
                <a:gd name="T7" fmla="*/ 48 h 48"/>
                <a:gd name="T8" fmla="*/ 25 w 35"/>
                <a:gd name="T9" fmla="*/ 47 h 48"/>
                <a:gd name="T10" fmla="*/ 25 w 35"/>
                <a:gd name="T11" fmla="*/ 47 h 48"/>
                <a:gd name="T12" fmla="*/ 30 w 35"/>
                <a:gd name="T13" fmla="*/ 45 h 48"/>
                <a:gd name="T14" fmla="*/ 32 w 35"/>
                <a:gd name="T15" fmla="*/ 43 h 48"/>
                <a:gd name="T16" fmla="*/ 34 w 35"/>
                <a:gd name="T17" fmla="*/ 39 h 48"/>
                <a:gd name="T18" fmla="*/ 35 w 35"/>
                <a:gd name="T19" fmla="*/ 34 h 48"/>
                <a:gd name="T20" fmla="*/ 35 w 35"/>
                <a:gd name="T21" fmla="*/ 34 h 48"/>
                <a:gd name="T22" fmla="*/ 34 w 35"/>
                <a:gd name="T23" fmla="*/ 30 h 48"/>
                <a:gd name="T24" fmla="*/ 32 w 35"/>
                <a:gd name="T25" fmla="*/ 27 h 48"/>
                <a:gd name="T26" fmla="*/ 29 w 35"/>
                <a:gd name="T27" fmla="*/ 24 h 48"/>
                <a:gd name="T28" fmla="*/ 24 w 35"/>
                <a:gd name="T29" fmla="*/ 23 h 48"/>
                <a:gd name="T30" fmla="*/ 24 w 35"/>
                <a:gd name="T31" fmla="*/ 23 h 48"/>
                <a:gd name="T32" fmla="*/ 28 w 35"/>
                <a:gd name="T33" fmla="*/ 21 h 48"/>
                <a:gd name="T34" fmla="*/ 30 w 35"/>
                <a:gd name="T35" fmla="*/ 18 h 48"/>
                <a:gd name="T36" fmla="*/ 32 w 35"/>
                <a:gd name="T37" fmla="*/ 15 h 48"/>
                <a:gd name="T38" fmla="*/ 32 w 35"/>
                <a:gd name="T39" fmla="*/ 12 h 48"/>
                <a:gd name="T40" fmla="*/ 32 w 35"/>
                <a:gd name="T41" fmla="*/ 12 h 48"/>
                <a:gd name="T42" fmla="*/ 32 w 35"/>
                <a:gd name="T43" fmla="*/ 9 h 48"/>
                <a:gd name="T44" fmla="*/ 30 w 35"/>
                <a:gd name="T45" fmla="*/ 6 h 48"/>
                <a:gd name="T46" fmla="*/ 28 w 35"/>
                <a:gd name="T47" fmla="*/ 2 h 48"/>
                <a:gd name="T48" fmla="*/ 24 w 35"/>
                <a:gd name="T49" fmla="*/ 1 h 48"/>
                <a:gd name="T50" fmla="*/ 24 w 35"/>
                <a:gd name="T51" fmla="*/ 1 h 48"/>
                <a:gd name="T52" fmla="*/ 20 w 35"/>
                <a:gd name="T53" fmla="*/ 0 h 48"/>
                <a:gd name="T54" fmla="*/ 12 w 35"/>
                <a:gd name="T55" fmla="*/ 0 h 48"/>
                <a:gd name="T56" fmla="*/ 0 w 35"/>
                <a:gd name="T57" fmla="*/ 0 h 48"/>
                <a:gd name="T58" fmla="*/ 0 w 35"/>
                <a:gd name="T59" fmla="*/ 48 h 48"/>
                <a:gd name="T60" fmla="*/ 0 w 35"/>
                <a:gd name="T61" fmla="*/ 48 h 48"/>
                <a:gd name="T62" fmla="*/ 9 w 35"/>
                <a:gd name="T63" fmla="*/ 8 h 48"/>
                <a:gd name="T64" fmla="*/ 12 w 35"/>
                <a:gd name="T65" fmla="*/ 8 h 48"/>
                <a:gd name="T66" fmla="*/ 12 w 35"/>
                <a:gd name="T67" fmla="*/ 8 h 48"/>
                <a:gd name="T68" fmla="*/ 18 w 35"/>
                <a:gd name="T69" fmla="*/ 8 h 48"/>
                <a:gd name="T70" fmla="*/ 21 w 35"/>
                <a:gd name="T71" fmla="*/ 9 h 48"/>
                <a:gd name="T72" fmla="*/ 22 w 35"/>
                <a:gd name="T73" fmla="*/ 11 h 48"/>
                <a:gd name="T74" fmla="*/ 23 w 35"/>
                <a:gd name="T75" fmla="*/ 13 h 48"/>
                <a:gd name="T76" fmla="*/ 23 w 35"/>
                <a:gd name="T77" fmla="*/ 13 h 48"/>
                <a:gd name="T78" fmla="*/ 22 w 35"/>
                <a:gd name="T79" fmla="*/ 16 h 48"/>
                <a:gd name="T80" fmla="*/ 21 w 35"/>
                <a:gd name="T81" fmla="*/ 18 h 48"/>
                <a:gd name="T82" fmla="*/ 18 w 35"/>
                <a:gd name="T83" fmla="*/ 19 h 48"/>
                <a:gd name="T84" fmla="*/ 14 w 35"/>
                <a:gd name="T85" fmla="*/ 19 h 48"/>
                <a:gd name="T86" fmla="*/ 9 w 35"/>
                <a:gd name="T87" fmla="*/ 19 h 48"/>
                <a:gd name="T88" fmla="*/ 9 w 35"/>
                <a:gd name="T89" fmla="*/ 8 h 48"/>
                <a:gd name="T90" fmla="*/ 9 w 35"/>
                <a:gd name="T91" fmla="*/ 8 h 48"/>
                <a:gd name="T92" fmla="*/ 9 w 35"/>
                <a:gd name="T93" fmla="*/ 27 h 48"/>
                <a:gd name="T94" fmla="*/ 14 w 35"/>
                <a:gd name="T95" fmla="*/ 27 h 48"/>
                <a:gd name="T96" fmla="*/ 14 w 35"/>
                <a:gd name="T97" fmla="*/ 27 h 48"/>
                <a:gd name="T98" fmla="*/ 19 w 35"/>
                <a:gd name="T99" fmla="*/ 27 h 48"/>
                <a:gd name="T100" fmla="*/ 22 w 35"/>
                <a:gd name="T101" fmla="*/ 28 h 48"/>
                <a:gd name="T102" fmla="*/ 24 w 35"/>
                <a:gd name="T103" fmla="*/ 30 h 48"/>
                <a:gd name="T104" fmla="*/ 25 w 35"/>
                <a:gd name="T105" fmla="*/ 34 h 48"/>
                <a:gd name="T106" fmla="*/ 25 w 35"/>
                <a:gd name="T107" fmla="*/ 34 h 48"/>
                <a:gd name="T108" fmla="*/ 24 w 35"/>
                <a:gd name="T109" fmla="*/ 38 h 48"/>
                <a:gd name="T110" fmla="*/ 22 w 35"/>
                <a:gd name="T111" fmla="*/ 40 h 48"/>
                <a:gd name="T112" fmla="*/ 19 w 35"/>
                <a:gd name="T113" fmla="*/ 41 h 48"/>
                <a:gd name="T114" fmla="*/ 14 w 35"/>
                <a:gd name="T115" fmla="*/ 41 h 48"/>
                <a:gd name="T116" fmla="*/ 9 w 35"/>
                <a:gd name="T117" fmla="*/ 41 h 48"/>
                <a:gd name="T118" fmla="*/ 9 w 35"/>
                <a:gd name="T119" fmla="*/ 27 h 48"/>
                <a:gd name="T120" fmla="*/ 9 w 35"/>
                <a:gd name="T121" fmla="*/ 2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5" h="48">
                  <a:moveTo>
                    <a:pt x="0" y="48"/>
                  </a:moveTo>
                  <a:lnTo>
                    <a:pt x="11" y="48"/>
                  </a:lnTo>
                  <a:lnTo>
                    <a:pt x="11" y="48"/>
                  </a:lnTo>
                  <a:lnTo>
                    <a:pt x="20" y="48"/>
                  </a:lnTo>
                  <a:lnTo>
                    <a:pt x="25" y="47"/>
                  </a:lnTo>
                  <a:lnTo>
                    <a:pt x="25" y="47"/>
                  </a:lnTo>
                  <a:lnTo>
                    <a:pt x="30" y="45"/>
                  </a:lnTo>
                  <a:lnTo>
                    <a:pt x="32" y="43"/>
                  </a:lnTo>
                  <a:lnTo>
                    <a:pt x="34" y="39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4" y="30"/>
                  </a:lnTo>
                  <a:lnTo>
                    <a:pt x="32" y="27"/>
                  </a:lnTo>
                  <a:lnTo>
                    <a:pt x="29" y="24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28" y="21"/>
                  </a:lnTo>
                  <a:lnTo>
                    <a:pt x="30" y="18"/>
                  </a:lnTo>
                  <a:lnTo>
                    <a:pt x="32" y="15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0" y="6"/>
                  </a:lnTo>
                  <a:lnTo>
                    <a:pt x="28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0" y="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  <a:moveTo>
                    <a:pt x="9" y="8"/>
                  </a:moveTo>
                  <a:lnTo>
                    <a:pt x="12" y="8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1" y="9"/>
                  </a:lnTo>
                  <a:lnTo>
                    <a:pt x="22" y="11"/>
                  </a:lnTo>
                  <a:lnTo>
                    <a:pt x="23" y="13"/>
                  </a:lnTo>
                  <a:lnTo>
                    <a:pt x="23" y="13"/>
                  </a:lnTo>
                  <a:lnTo>
                    <a:pt x="22" y="16"/>
                  </a:lnTo>
                  <a:lnTo>
                    <a:pt x="21" y="18"/>
                  </a:lnTo>
                  <a:lnTo>
                    <a:pt x="18" y="19"/>
                  </a:lnTo>
                  <a:lnTo>
                    <a:pt x="14" y="19"/>
                  </a:lnTo>
                  <a:lnTo>
                    <a:pt x="9" y="19"/>
                  </a:lnTo>
                  <a:lnTo>
                    <a:pt x="9" y="8"/>
                  </a:lnTo>
                  <a:lnTo>
                    <a:pt x="9" y="8"/>
                  </a:lnTo>
                  <a:close/>
                  <a:moveTo>
                    <a:pt x="9" y="27"/>
                  </a:moveTo>
                  <a:lnTo>
                    <a:pt x="14" y="27"/>
                  </a:lnTo>
                  <a:lnTo>
                    <a:pt x="14" y="27"/>
                  </a:lnTo>
                  <a:lnTo>
                    <a:pt x="19" y="27"/>
                  </a:lnTo>
                  <a:lnTo>
                    <a:pt x="22" y="28"/>
                  </a:lnTo>
                  <a:lnTo>
                    <a:pt x="24" y="30"/>
                  </a:lnTo>
                  <a:lnTo>
                    <a:pt x="25" y="34"/>
                  </a:lnTo>
                  <a:lnTo>
                    <a:pt x="25" y="34"/>
                  </a:lnTo>
                  <a:lnTo>
                    <a:pt x="24" y="38"/>
                  </a:lnTo>
                  <a:lnTo>
                    <a:pt x="22" y="40"/>
                  </a:lnTo>
                  <a:lnTo>
                    <a:pt x="19" y="41"/>
                  </a:lnTo>
                  <a:lnTo>
                    <a:pt x="14" y="41"/>
                  </a:lnTo>
                  <a:lnTo>
                    <a:pt x="9" y="41"/>
                  </a:lnTo>
                  <a:lnTo>
                    <a:pt x="9" y="27"/>
                  </a:lnTo>
                  <a:lnTo>
                    <a:pt x="9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 userDrawn="1"/>
          </p:nvSpPr>
          <p:spPr bwMode="auto">
            <a:xfrm>
              <a:off x="499" y="4237"/>
              <a:ext cx="31" cy="35"/>
            </a:xfrm>
            <a:custGeom>
              <a:avLst/>
              <a:gdLst>
                <a:gd name="T0" fmla="*/ 0 w 31"/>
                <a:gd name="T1" fmla="*/ 20 h 35"/>
                <a:gd name="T2" fmla="*/ 0 w 31"/>
                <a:gd name="T3" fmla="*/ 20 h 35"/>
                <a:gd name="T4" fmla="*/ 0 w 31"/>
                <a:gd name="T5" fmla="*/ 25 h 35"/>
                <a:gd name="T6" fmla="*/ 1 w 31"/>
                <a:gd name="T7" fmla="*/ 28 h 35"/>
                <a:gd name="T8" fmla="*/ 1 w 31"/>
                <a:gd name="T9" fmla="*/ 28 h 35"/>
                <a:gd name="T10" fmla="*/ 2 w 31"/>
                <a:gd name="T11" fmla="*/ 31 h 35"/>
                <a:gd name="T12" fmla="*/ 5 w 31"/>
                <a:gd name="T13" fmla="*/ 33 h 35"/>
                <a:gd name="T14" fmla="*/ 8 w 31"/>
                <a:gd name="T15" fmla="*/ 34 h 35"/>
                <a:gd name="T16" fmla="*/ 13 w 31"/>
                <a:gd name="T17" fmla="*/ 35 h 35"/>
                <a:gd name="T18" fmla="*/ 13 w 31"/>
                <a:gd name="T19" fmla="*/ 35 h 35"/>
                <a:gd name="T20" fmla="*/ 15 w 31"/>
                <a:gd name="T21" fmla="*/ 35 h 35"/>
                <a:gd name="T22" fmla="*/ 18 w 31"/>
                <a:gd name="T23" fmla="*/ 34 h 35"/>
                <a:gd name="T24" fmla="*/ 20 w 31"/>
                <a:gd name="T25" fmla="*/ 32 h 35"/>
                <a:gd name="T26" fmla="*/ 22 w 31"/>
                <a:gd name="T27" fmla="*/ 30 h 35"/>
                <a:gd name="T28" fmla="*/ 22 w 31"/>
                <a:gd name="T29" fmla="*/ 30 h 35"/>
                <a:gd name="T30" fmla="*/ 22 w 31"/>
                <a:gd name="T31" fmla="*/ 34 h 35"/>
                <a:gd name="T32" fmla="*/ 31 w 31"/>
                <a:gd name="T33" fmla="*/ 34 h 35"/>
                <a:gd name="T34" fmla="*/ 31 w 31"/>
                <a:gd name="T35" fmla="*/ 34 h 35"/>
                <a:gd name="T36" fmla="*/ 31 w 31"/>
                <a:gd name="T37" fmla="*/ 33 h 35"/>
                <a:gd name="T38" fmla="*/ 31 w 31"/>
                <a:gd name="T39" fmla="*/ 33 h 35"/>
                <a:gd name="T40" fmla="*/ 31 w 31"/>
                <a:gd name="T41" fmla="*/ 29 h 35"/>
                <a:gd name="T42" fmla="*/ 31 w 31"/>
                <a:gd name="T43" fmla="*/ 29 h 35"/>
                <a:gd name="T44" fmla="*/ 31 w 31"/>
                <a:gd name="T45" fmla="*/ 26 h 35"/>
                <a:gd name="T46" fmla="*/ 31 w 31"/>
                <a:gd name="T47" fmla="*/ 24 h 35"/>
                <a:gd name="T48" fmla="*/ 31 w 31"/>
                <a:gd name="T49" fmla="*/ 0 h 35"/>
                <a:gd name="T50" fmla="*/ 21 w 31"/>
                <a:gd name="T51" fmla="*/ 0 h 35"/>
                <a:gd name="T52" fmla="*/ 21 w 31"/>
                <a:gd name="T53" fmla="*/ 18 h 35"/>
                <a:gd name="T54" fmla="*/ 21 w 31"/>
                <a:gd name="T55" fmla="*/ 18 h 35"/>
                <a:gd name="T56" fmla="*/ 21 w 31"/>
                <a:gd name="T57" fmla="*/ 23 h 35"/>
                <a:gd name="T58" fmla="*/ 20 w 31"/>
                <a:gd name="T59" fmla="*/ 25 h 35"/>
                <a:gd name="T60" fmla="*/ 17 w 31"/>
                <a:gd name="T61" fmla="*/ 27 h 35"/>
                <a:gd name="T62" fmla="*/ 15 w 31"/>
                <a:gd name="T63" fmla="*/ 27 h 35"/>
                <a:gd name="T64" fmla="*/ 15 w 31"/>
                <a:gd name="T65" fmla="*/ 27 h 35"/>
                <a:gd name="T66" fmla="*/ 12 w 31"/>
                <a:gd name="T67" fmla="*/ 27 h 35"/>
                <a:gd name="T68" fmla="*/ 9 w 31"/>
                <a:gd name="T69" fmla="*/ 26 h 35"/>
                <a:gd name="T70" fmla="*/ 9 w 31"/>
                <a:gd name="T71" fmla="*/ 23 h 35"/>
                <a:gd name="T72" fmla="*/ 8 w 31"/>
                <a:gd name="T73" fmla="*/ 19 h 35"/>
                <a:gd name="T74" fmla="*/ 8 w 31"/>
                <a:gd name="T75" fmla="*/ 0 h 35"/>
                <a:gd name="T76" fmla="*/ 0 w 31"/>
                <a:gd name="T77" fmla="*/ 0 h 35"/>
                <a:gd name="T78" fmla="*/ 0 w 31"/>
                <a:gd name="T79" fmla="*/ 20 h 35"/>
                <a:gd name="T80" fmla="*/ 0 w 31"/>
                <a:gd name="T81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1" h="35">
                  <a:moveTo>
                    <a:pt x="0" y="20"/>
                  </a:moveTo>
                  <a:lnTo>
                    <a:pt x="0" y="20"/>
                  </a:lnTo>
                  <a:lnTo>
                    <a:pt x="0" y="25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2" y="31"/>
                  </a:lnTo>
                  <a:lnTo>
                    <a:pt x="5" y="33"/>
                  </a:lnTo>
                  <a:lnTo>
                    <a:pt x="8" y="34"/>
                  </a:lnTo>
                  <a:lnTo>
                    <a:pt x="13" y="35"/>
                  </a:lnTo>
                  <a:lnTo>
                    <a:pt x="13" y="35"/>
                  </a:lnTo>
                  <a:lnTo>
                    <a:pt x="15" y="35"/>
                  </a:lnTo>
                  <a:lnTo>
                    <a:pt x="18" y="34"/>
                  </a:lnTo>
                  <a:lnTo>
                    <a:pt x="20" y="32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2" y="34"/>
                  </a:lnTo>
                  <a:lnTo>
                    <a:pt x="31" y="34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1" y="33"/>
                  </a:lnTo>
                  <a:lnTo>
                    <a:pt x="31" y="29"/>
                  </a:lnTo>
                  <a:lnTo>
                    <a:pt x="31" y="29"/>
                  </a:lnTo>
                  <a:lnTo>
                    <a:pt x="31" y="26"/>
                  </a:lnTo>
                  <a:lnTo>
                    <a:pt x="31" y="24"/>
                  </a:lnTo>
                  <a:lnTo>
                    <a:pt x="31" y="0"/>
                  </a:lnTo>
                  <a:lnTo>
                    <a:pt x="21" y="0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23"/>
                  </a:lnTo>
                  <a:lnTo>
                    <a:pt x="20" y="25"/>
                  </a:lnTo>
                  <a:lnTo>
                    <a:pt x="17" y="27"/>
                  </a:lnTo>
                  <a:lnTo>
                    <a:pt x="15" y="27"/>
                  </a:lnTo>
                  <a:lnTo>
                    <a:pt x="15" y="27"/>
                  </a:lnTo>
                  <a:lnTo>
                    <a:pt x="12" y="27"/>
                  </a:lnTo>
                  <a:lnTo>
                    <a:pt x="9" y="26"/>
                  </a:lnTo>
                  <a:lnTo>
                    <a:pt x="9" y="23"/>
                  </a:lnTo>
                  <a:lnTo>
                    <a:pt x="8" y="19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2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538" y="4236"/>
              <a:ext cx="32" cy="35"/>
            </a:xfrm>
            <a:custGeom>
              <a:avLst/>
              <a:gdLst>
                <a:gd name="T0" fmla="*/ 1 w 32"/>
                <a:gd name="T1" fmla="*/ 11 h 35"/>
                <a:gd name="T2" fmla="*/ 1 w 32"/>
                <a:gd name="T3" fmla="*/ 13 h 35"/>
                <a:gd name="T4" fmla="*/ 1 w 32"/>
                <a:gd name="T5" fmla="*/ 35 h 35"/>
                <a:gd name="T6" fmla="*/ 10 w 32"/>
                <a:gd name="T7" fmla="*/ 35 h 35"/>
                <a:gd name="T8" fmla="*/ 10 w 32"/>
                <a:gd name="T9" fmla="*/ 18 h 35"/>
                <a:gd name="T10" fmla="*/ 10 w 32"/>
                <a:gd name="T11" fmla="*/ 18 h 35"/>
                <a:gd name="T12" fmla="*/ 10 w 32"/>
                <a:gd name="T13" fmla="*/ 13 h 35"/>
                <a:gd name="T14" fmla="*/ 11 w 32"/>
                <a:gd name="T15" fmla="*/ 11 h 35"/>
                <a:gd name="T16" fmla="*/ 14 w 32"/>
                <a:gd name="T17" fmla="*/ 9 h 35"/>
                <a:gd name="T18" fmla="*/ 17 w 32"/>
                <a:gd name="T19" fmla="*/ 8 h 35"/>
                <a:gd name="T20" fmla="*/ 17 w 32"/>
                <a:gd name="T21" fmla="*/ 8 h 35"/>
                <a:gd name="T22" fmla="*/ 19 w 32"/>
                <a:gd name="T23" fmla="*/ 9 h 35"/>
                <a:gd name="T24" fmla="*/ 21 w 32"/>
                <a:gd name="T25" fmla="*/ 10 h 35"/>
                <a:gd name="T26" fmla="*/ 22 w 32"/>
                <a:gd name="T27" fmla="*/ 13 h 35"/>
                <a:gd name="T28" fmla="*/ 22 w 32"/>
                <a:gd name="T29" fmla="*/ 17 h 35"/>
                <a:gd name="T30" fmla="*/ 22 w 32"/>
                <a:gd name="T31" fmla="*/ 35 h 35"/>
                <a:gd name="T32" fmla="*/ 32 w 32"/>
                <a:gd name="T33" fmla="*/ 35 h 35"/>
                <a:gd name="T34" fmla="*/ 32 w 32"/>
                <a:gd name="T35" fmla="*/ 15 h 35"/>
                <a:gd name="T36" fmla="*/ 32 w 32"/>
                <a:gd name="T37" fmla="*/ 15 h 35"/>
                <a:gd name="T38" fmla="*/ 31 w 32"/>
                <a:gd name="T39" fmla="*/ 9 h 35"/>
                <a:gd name="T40" fmla="*/ 30 w 32"/>
                <a:gd name="T41" fmla="*/ 5 h 35"/>
                <a:gd name="T42" fmla="*/ 30 w 32"/>
                <a:gd name="T43" fmla="*/ 5 h 35"/>
                <a:gd name="T44" fmla="*/ 29 w 32"/>
                <a:gd name="T45" fmla="*/ 3 h 35"/>
                <a:gd name="T46" fmla="*/ 25 w 32"/>
                <a:gd name="T47" fmla="*/ 1 h 35"/>
                <a:gd name="T48" fmla="*/ 23 w 32"/>
                <a:gd name="T49" fmla="*/ 0 h 35"/>
                <a:gd name="T50" fmla="*/ 20 w 32"/>
                <a:gd name="T51" fmla="*/ 0 h 35"/>
                <a:gd name="T52" fmla="*/ 20 w 32"/>
                <a:gd name="T53" fmla="*/ 0 h 35"/>
                <a:gd name="T54" fmla="*/ 17 w 32"/>
                <a:gd name="T55" fmla="*/ 0 h 35"/>
                <a:gd name="T56" fmla="*/ 14 w 32"/>
                <a:gd name="T57" fmla="*/ 1 h 35"/>
                <a:gd name="T58" fmla="*/ 11 w 32"/>
                <a:gd name="T59" fmla="*/ 3 h 35"/>
                <a:gd name="T60" fmla="*/ 9 w 32"/>
                <a:gd name="T61" fmla="*/ 5 h 35"/>
                <a:gd name="T62" fmla="*/ 9 w 32"/>
                <a:gd name="T63" fmla="*/ 5 h 35"/>
                <a:gd name="T64" fmla="*/ 8 w 32"/>
                <a:gd name="T65" fmla="*/ 1 h 35"/>
                <a:gd name="T66" fmla="*/ 0 w 32"/>
                <a:gd name="T67" fmla="*/ 1 h 35"/>
                <a:gd name="T68" fmla="*/ 0 w 32"/>
                <a:gd name="T69" fmla="*/ 1 h 35"/>
                <a:gd name="T70" fmla="*/ 1 w 32"/>
                <a:gd name="T71" fmla="*/ 4 h 35"/>
                <a:gd name="T72" fmla="*/ 1 w 32"/>
                <a:gd name="T73" fmla="*/ 11 h 35"/>
                <a:gd name="T74" fmla="*/ 1 w 32"/>
                <a:gd name="T75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35">
                  <a:moveTo>
                    <a:pt x="1" y="11"/>
                  </a:moveTo>
                  <a:lnTo>
                    <a:pt x="1" y="13"/>
                  </a:lnTo>
                  <a:lnTo>
                    <a:pt x="1" y="35"/>
                  </a:lnTo>
                  <a:lnTo>
                    <a:pt x="10" y="35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3"/>
                  </a:lnTo>
                  <a:lnTo>
                    <a:pt x="11" y="11"/>
                  </a:lnTo>
                  <a:lnTo>
                    <a:pt x="14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9" y="9"/>
                  </a:lnTo>
                  <a:lnTo>
                    <a:pt x="21" y="10"/>
                  </a:lnTo>
                  <a:lnTo>
                    <a:pt x="22" y="13"/>
                  </a:lnTo>
                  <a:lnTo>
                    <a:pt x="22" y="17"/>
                  </a:lnTo>
                  <a:lnTo>
                    <a:pt x="22" y="35"/>
                  </a:lnTo>
                  <a:lnTo>
                    <a:pt x="32" y="35"/>
                  </a:lnTo>
                  <a:lnTo>
                    <a:pt x="32" y="15"/>
                  </a:lnTo>
                  <a:lnTo>
                    <a:pt x="32" y="15"/>
                  </a:lnTo>
                  <a:lnTo>
                    <a:pt x="31" y="9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29" y="3"/>
                  </a:lnTo>
                  <a:lnTo>
                    <a:pt x="25" y="1"/>
                  </a:lnTo>
                  <a:lnTo>
                    <a:pt x="23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14" y="1"/>
                  </a:lnTo>
                  <a:lnTo>
                    <a:pt x="11" y="3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1" y="4"/>
                  </a:lnTo>
                  <a:lnTo>
                    <a:pt x="1" y="11"/>
                  </a:lnTo>
                  <a:lnTo>
                    <a:pt x="1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576" y="4222"/>
              <a:ext cx="34" cy="50"/>
            </a:xfrm>
            <a:custGeom>
              <a:avLst/>
              <a:gdLst>
                <a:gd name="T0" fmla="*/ 24 w 34"/>
                <a:gd name="T1" fmla="*/ 0 h 50"/>
                <a:gd name="T2" fmla="*/ 24 w 34"/>
                <a:gd name="T3" fmla="*/ 18 h 50"/>
                <a:gd name="T4" fmla="*/ 24 w 34"/>
                <a:gd name="T5" fmla="*/ 18 h 50"/>
                <a:gd name="T6" fmla="*/ 20 w 34"/>
                <a:gd name="T7" fmla="*/ 15 h 50"/>
                <a:gd name="T8" fmla="*/ 14 w 34"/>
                <a:gd name="T9" fmla="*/ 14 h 50"/>
                <a:gd name="T10" fmla="*/ 14 w 34"/>
                <a:gd name="T11" fmla="*/ 14 h 50"/>
                <a:gd name="T12" fmla="*/ 12 w 34"/>
                <a:gd name="T13" fmla="*/ 14 h 50"/>
                <a:gd name="T14" fmla="*/ 9 w 34"/>
                <a:gd name="T15" fmla="*/ 15 h 50"/>
                <a:gd name="T16" fmla="*/ 7 w 34"/>
                <a:gd name="T17" fmla="*/ 17 h 50"/>
                <a:gd name="T18" fmla="*/ 5 w 34"/>
                <a:gd name="T19" fmla="*/ 19 h 50"/>
                <a:gd name="T20" fmla="*/ 1 w 34"/>
                <a:gd name="T21" fmla="*/ 25 h 50"/>
                <a:gd name="T22" fmla="*/ 0 w 34"/>
                <a:gd name="T23" fmla="*/ 32 h 50"/>
                <a:gd name="T24" fmla="*/ 0 w 34"/>
                <a:gd name="T25" fmla="*/ 32 h 50"/>
                <a:gd name="T26" fmla="*/ 1 w 34"/>
                <a:gd name="T27" fmla="*/ 40 h 50"/>
                <a:gd name="T28" fmla="*/ 5 w 34"/>
                <a:gd name="T29" fmla="*/ 45 h 50"/>
                <a:gd name="T30" fmla="*/ 7 w 34"/>
                <a:gd name="T31" fmla="*/ 47 h 50"/>
                <a:gd name="T32" fmla="*/ 9 w 34"/>
                <a:gd name="T33" fmla="*/ 49 h 50"/>
                <a:gd name="T34" fmla="*/ 12 w 34"/>
                <a:gd name="T35" fmla="*/ 50 h 50"/>
                <a:gd name="T36" fmla="*/ 16 w 34"/>
                <a:gd name="T37" fmla="*/ 50 h 50"/>
                <a:gd name="T38" fmla="*/ 16 w 34"/>
                <a:gd name="T39" fmla="*/ 50 h 50"/>
                <a:gd name="T40" fmla="*/ 19 w 34"/>
                <a:gd name="T41" fmla="*/ 50 h 50"/>
                <a:gd name="T42" fmla="*/ 21 w 34"/>
                <a:gd name="T43" fmla="*/ 49 h 50"/>
                <a:gd name="T44" fmla="*/ 23 w 34"/>
                <a:gd name="T45" fmla="*/ 47 h 50"/>
                <a:gd name="T46" fmla="*/ 25 w 34"/>
                <a:gd name="T47" fmla="*/ 45 h 50"/>
                <a:gd name="T48" fmla="*/ 25 w 34"/>
                <a:gd name="T49" fmla="*/ 45 h 50"/>
                <a:gd name="T50" fmla="*/ 25 w 34"/>
                <a:gd name="T51" fmla="*/ 46 h 50"/>
                <a:gd name="T52" fmla="*/ 25 w 34"/>
                <a:gd name="T53" fmla="*/ 46 h 50"/>
                <a:gd name="T54" fmla="*/ 25 w 34"/>
                <a:gd name="T55" fmla="*/ 49 h 50"/>
                <a:gd name="T56" fmla="*/ 34 w 34"/>
                <a:gd name="T57" fmla="*/ 49 h 50"/>
                <a:gd name="T58" fmla="*/ 34 w 34"/>
                <a:gd name="T59" fmla="*/ 49 h 50"/>
                <a:gd name="T60" fmla="*/ 33 w 34"/>
                <a:gd name="T61" fmla="*/ 39 h 50"/>
                <a:gd name="T62" fmla="*/ 33 w 34"/>
                <a:gd name="T63" fmla="*/ 0 h 50"/>
                <a:gd name="T64" fmla="*/ 24 w 34"/>
                <a:gd name="T65" fmla="*/ 0 h 50"/>
                <a:gd name="T66" fmla="*/ 24 w 34"/>
                <a:gd name="T67" fmla="*/ 0 h 50"/>
                <a:gd name="T68" fmla="*/ 24 w 34"/>
                <a:gd name="T69" fmla="*/ 32 h 50"/>
                <a:gd name="T70" fmla="*/ 24 w 34"/>
                <a:gd name="T71" fmla="*/ 32 h 50"/>
                <a:gd name="T72" fmla="*/ 23 w 34"/>
                <a:gd name="T73" fmla="*/ 36 h 50"/>
                <a:gd name="T74" fmla="*/ 22 w 34"/>
                <a:gd name="T75" fmla="*/ 40 h 50"/>
                <a:gd name="T76" fmla="*/ 20 w 34"/>
                <a:gd name="T77" fmla="*/ 42 h 50"/>
                <a:gd name="T78" fmla="*/ 17 w 34"/>
                <a:gd name="T79" fmla="*/ 43 h 50"/>
                <a:gd name="T80" fmla="*/ 17 w 34"/>
                <a:gd name="T81" fmla="*/ 43 h 50"/>
                <a:gd name="T82" fmla="*/ 13 w 34"/>
                <a:gd name="T83" fmla="*/ 42 h 50"/>
                <a:gd name="T84" fmla="*/ 11 w 34"/>
                <a:gd name="T85" fmla="*/ 40 h 50"/>
                <a:gd name="T86" fmla="*/ 10 w 34"/>
                <a:gd name="T87" fmla="*/ 36 h 50"/>
                <a:gd name="T88" fmla="*/ 9 w 34"/>
                <a:gd name="T89" fmla="*/ 32 h 50"/>
                <a:gd name="T90" fmla="*/ 9 w 34"/>
                <a:gd name="T91" fmla="*/ 32 h 50"/>
                <a:gd name="T92" fmla="*/ 10 w 34"/>
                <a:gd name="T93" fmla="*/ 28 h 50"/>
                <a:gd name="T94" fmla="*/ 11 w 34"/>
                <a:gd name="T95" fmla="*/ 25 h 50"/>
                <a:gd name="T96" fmla="*/ 13 w 34"/>
                <a:gd name="T97" fmla="*/ 23 h 50"/>
                <a:gd name="T98" fmla="*/ 17 w 34"/>
                <a:gd name="T99" fmla="*/ 22 h 50"/>
                <a:gd name="T100" fmla="*/ 17 w 34"/>
                <a:gd name="T101" fmla="*/ 22 h 50"/>
                <a:gd name="T102" fmla="*/ 20 w 34"/>
                <a:gd name="T103" fmla="*/ 23 h 50"/>
                <a:gd name="T104" fmla="*/ 22 w 34"/>
                <a:gd name="T105" fmla="*/ 25 h 50"/>
                <a:gd name="T106" fmla="*/ 23 w 34"/>
                <a:gd name="T107" fmla="*/ 28 h 50"/>
                <a:gd name="T108" fmla="*/ 24 w 34"/>
                <a:gd name="T109" fmla="*/ 32 h 50"/>
                <a:gd name="T110" fmla="*/ 24 w 34"/>
                <a:gd name="T111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4" h="50">
                  <a:moveTo>
                    <a:pt x="24" y="0"/>
                  </a:moveTo>
                  <a:lnTo>
                    <a:pt x="24" y="18"/>
                  </a:lnTo>
                  <a:lnTo>
                    <a:pt x="24" y="18"/>
                  </a:lnTo>
                  <a:lnTo>
                    <a:pt x="20" y="15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2" y="14"/>
                  </a:lnTo>
                  <a:lnTo>
                    <a:pt x="9" y="15"/>
                  </a:lnTo>
                  <a:lnTo>
                    <a:pt x="7" y="17"/>
                  </a:lnTo>
                  <a:lnTo>
                    <a:pt x="5" y="19"/>
                  </a:lnTo>
                  <a:lnTo>
                    <a:pt x="1" y="25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" y="40"/>
                  </a:lnTo>
                  <a:lnTo>
                    <a:pt x="5" y="45"/>
                  </a:lnTo>
                  <a:lnTo>
                    <a:pt x="7" y="47"/>
                  </a:lnTo>
                  <a:lnTo>
                    <a:pt x="9" y="49"/>
                  </a:lnTo>
                  <a:lnTo>
                    <a:pt x="12" y="50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19" y="50"/>
                  </a:lnTo>
                  <a:lnTo>
                    <a:pt x="21" y="49"/>
                  </a:lnTo>
                  <a:lnTo>
                    <a:pt x="23" y="47"/>
                  </a:lnTo>
                  <a:lnTo>
                    <a:pt x="25" y="45"/>
                  </a:lnTo>
                  <a:lnTo>
                    <a:pt x="25" y="45"/>
                  </a:lnTo>
                  <a:lnTo>
                    <a:pt x="25" y="46"/>
                  </a:lnTo>
                  <a:lnTo>
                    <a:pt x="25" y="46"/>
                  </a:lnTo>
                  <a:lnTo>
                    <a:pt x="25" y="49"/>
                  </a:lnTo>
                  <a:lnTo>
                    <a:pt x="34" y="49"/>
                  </a:lnTo>
                  <a:lnTo>
                    <a:pt x="34" y="49"/>
                  </a:lnTo>
                  <a:lnTo>
                    <a:pt x="33" y="39"/>
                  </a:lnTo>
                  <a:lnTo>
                    <a:pt x="33" y="0"/>
                  </a:lnTo>
                  <a:lnTo>
                    <a:pt x="24" y="0"/>
                  </a:lnTo>
                  <a:lnTo>
                    <a:pt x="24" y="0"/>
                  </a:lnTo>
                  <a:close/>
                  <a:moveTo>
                    <a:pt x="24" y="32"/>
                  </a:moveTo>
                  <a:lnTo>
                    <a:pt x="24" y="32"/>
                  </a:lnTo>
                  <a:lnTo>
                    <a:pt x="23" y="36"/>
                  </a:lnTo>
                  <a:lnTo>
                    <a:pt x="22" y="40"/>
                  </a:lnTo>
                  <a:lnTo>
                    <a:pt x="20" y="42"/>
                  </a:lnTo>
                  <a:lnTo>
                    <a:pt x="17" y="43"/>
                  </a:lnTo>
                  <a:lnTo>
                    <a:pt x="17" y="43"/>
                  </a:lnTo>
                  <a:lnTo>
                    <a:pt x="13" y="42"/>
                  </a:lnTo>
                  <a:lnTo>
                    <a:pt x="11" y="40"/>
                  </a:lnTo>
                  <a:lnTo>
                    <a:pt x="10" y="36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10" y="28"/>
                  </a:lnTo>
                  <a:lnTo>
                    <a:pt x="11" y="25"/>
                  </a:lnTo>
                  <a:lnTo>
                    <a:pt x="13" y="23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20" y="23"/>
                  </a:lnTo>
                  <a:lnTo>
                    <a:pt x="22" y="25"/>
                  </a:lnTo>
                  <a:lnTo>
                    <a:pt x="23" y="28"/>
                  </a:lnTo>
                  <a:lnTo>
                    <a:pt x="24" y="32"/>
                  </a:lnTo>
                  <a:lnTo>
                    <a:pt x="24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1" name="Freeform 9"/>
            <p:cNvSpPr>
              <a:spLocks noEditPoints="1"/>
            </p:cNvSpPr>
            <p:nvPr userDrawn="1"/>
          </p:nvSpPr>
          <p:spPr bwMode="auto">
            <a:xfrm>
              <a:off x="616" y="4236"/>
              <a:ext cx="33" cy="36"/>
            </a:xfrm>
            <a:custGeom>
              <a:avLst/>
              <a:gdLst>
                <a:gd name="T0" fmla="*/ 33 w 33"/>
                <a:gd name="T1" fmla="*/ 18 h 36"/>
                <a:gd name="T2" fmla="*/ 33 w 33"/>
                <a:gd name="T3" fmla="*/ 18 h 36"/>
                <a:gd name="T4" fmla="*/ 32 w 33"/>
                <a:gd name="T5" fmla="*/ 11 h 36"/>
                <a:gd name="T6" fmla="*/ 31 w 33"/>
                <a:gd name="T7" fmla="*/ 8 h 36"/>
                <a:gd name="T8" fmla="*/ 28 w 33"/>
                <a:gd name="T9" fmla="*/ 4 h 36"/>
                <a:gd name="T10" fmla="*/ 26 w 33"/>
                <a:gd name="T11" fmla="*/ 2 h 36"/>
                <a:gd name="T12" fmla="*/ 24 w 33"/>
                <a:gd name="T13" fmla="*/ 1 h 36"/>
                <a:gd name="T14" fmla="*/ 21 w 33"/>
                <a:gd name="T15" fmla="*/ 0 h 36"/>
                <a:gd name="T16" fmla="*/ 17 w 33"/>
                <a:gd name="T17" fmla="*/ 0 h 36"/>
                <a:gd name="T18" fmla="*/ 17 w 33"/>
                <a:gd name="T19" fmla="*/ 0 h 36"/>
                <a:gd name="T20" fmla="*/ 13 w 33"/>
                <a:gd name="T21" fmla="*/ 0 h 36"/>
                <a:gd name="T22" fmla="*/ 10 w 33"/>
                <a:gd name="T23" fmla="*/ 1 h 36"/>
                <a:gd name="T24" fmla="*/ 7 w 33"/>
                <a:gd name="T25" fmla="*/ 3 h 36"/>
                <a:gd name="T26" fmla="*/ 5 w 33"/>
                <a:gd name="T27" fmla="*/ 5 h 36"/>
                <a:gd name="T28" fmla="*/ 3 w 33"/>
                <a:gd name="T29" fmla="*/ 8 h 36"/>
                <a:gd name="T30" fmla="*/ 1 w 33"/>
                <a:gd name="T31" fmla="*/ 11 h 36"/>
                <a:gd name="T32" fmla="*/ 0 w 33"/>
                <a:gd name="T33" fmla="*/ 15 h 36"/>
                <a:gd name="T34" fmla="*/ 0 w 33"/>
                <a:gd name="T35" fmla="*/ 18 h 36"/>
                <a:gd name="T36" fmla="*/ 0 w 33"/>
                <a:gd name="T37" fmla="*/ 18 h 36"/>
                <a:gd name="T38" fmla="*/ 0 w 33"/>
                <a:gd name="T39" fmla="*/ 22 h 36"/>
                <a:gd name="T40" fmla="*/ 1 w 33"/>
                <a:gd name="T41" fmla="*/ 26 h 36"/>
                <a:gd name="T42" fmla="*/ 3 w 33"/>
                <a:gd name="T43" fmla="*/ 29 h 36"/>
                <a:gd name="T44" fmla="*/ 5 w 33"/>
                <a:gd name="T45" fmla="*/ 32 h 36"/>
                <a:gd name="T46" fmla="*/ 7 w 33"/>
                <a:gd name="T47" fmla="*/ 33 h 36"/>
                <a:gd name="T48" fmla="*/ 10 w 33"/>
                <a:gd name="T49" fmla="*/ 35 h 36"/>
                <a:gd name="T50" fmla="*/ 13 w 33"/>
                <a:gd name="T51" fmla="*/ 36 h 36"/>
                <a:gd name="T52" fmla="*/ 18 w 33"/>
                <a:gd name="T53" fmla="*/ 36 h 36"/>
                <a:gd name="T54" fmla="*/ 18 w 33"/>
                <a:gd name="T55" fmla="*/ 36 h 36"/>
                <a:gd name="T56" fmla="*/ 23 w 33"/>
                <a:gd name="T57" fmla="*/ 35 h 36"/>
                <a:gd name="T58" fmla="*/ 27 w 33"/>
                <a:gd name="T59" fmla="*/ 33 h 36"/>
                <a:gd name="T60" fmla="*/ 31 w 33"/>
                <a:gd name="T61" fmla="*/ 30 h 36"/>
                <a:gd name="T62" fmla="*/ 33 w 33"/>
                <a:gd name="T63" fmla="*/ 26 h 36"/>
                <a:gd name="T64" fmla="*/ 24 w 33"/>
                <a:gd name="T65" fmla="*/ 26 h 36"/>
                <a:gd name="T66" fmla="*/ 24 w 33"/>
                <a:gd name="T67" fmla="*/ 26 h 36"/>
                <a:gd name="T68" fmla="*/ 22 w 33"/>
                <a:gd name="T69" fmla="*/ 28 h 36"/>
                <a:gd name="T70" fmla="*/ 18 w 33"/>
                <a:gd name="T71" fmla="*/ 29 h 36"/>
                <a:gd name="T72" fmla="*/ 18 w 33"/>
                <a:gd name="T73" fmla="*/ 29 h 36"/>
                <a:gd name="T74" fmla="*/ 14 w 33"/>
                <a:gd name="T75" fmla="*/ 29 h 36"/>
                <a:gd name="T76" fmla="*/ 11 w 33"/>
                <a:gd name="T77" fmla="*/ 27 h 36"/>
                <a:gd name="T78" fmla="*/ 10 w 33"/>
                <a:gd name="T79" fmla="*/ 25 h 36"/>
                <a:gd name="T80" fmla="*/ 9 w 33"/>
                <a:gd name="T81" fmla="*/ 20 h 36"/>
                <a:gd name="T82" fmla="*/ 33 w 33"/>
                <a:gd name="T83" fmla="*/ 20 h 36"/>
                <a:gd name="T84" fmla="*/ 33 w 33"/>
                <a:gd name="T85" fmla="*/ 20 h 36"/>
                <a:gd name="T86" fmla="*/ 33 w 33"/>
                <a:gd name="T87" fmla="*/ 18 h 36"/>
                <a:gd name="T88" fmla="*/ 33 w 33"/>
                <a:gd name="T89" fmla="*/ 18 h 36"/>
                <a:gd name="T90" fmla="*/ 9 w 33"/>
                <a:gd name="T91" fmla="*/ 14 h 36"/>
                <a:gd name="T92" fmla="*/ 9 w 33"/>
                <a:gd name="T93" fmla="*/ 14 h 36"/>
                <a:gd name="T94" fmla="*/ 10 w 33"/>
                <a:gd name="T95" fmla="*/ 11 h 36"/>
                <a:gd name="T96" fmla="*/ 12 w 33"/>
                <a:gd name="T97" fmla="*/ 9 h 36"/>
                <a:gd name="T98" fmla="*/ 14 w 33"/>
                <a:gd name="T99" fmla="*/ 8 h 36"/>
                <a:gd name="T100" fmla="*/ 17 w 33"/>
                <a:gd name="T101" fmla="*/ 6 h 36"/>
                <a:gd name="T102" fmla="*/ 17 w 33"/>
                <a:gd name="T103" fmla="*/ 6 h 36"/>
                <a:gd name="T104" fmla="*/ 20 w 33"/>
                <a:gd name="T105" fmla="*/ 8 h 36"/>
                <a:gd name="T106" fmla="*/ 22 w 33"/>
                <a:gd name="T107" fmla="*/ 9 h 36"/>
                <a:gd name="T108" fmla="*/ 23 w 33"/>
                <a:gd name="T109" fmla="*/ 11 h 36"/>
                <a:gd name="T110" fmla="*/ 24 w 33"/>
                <a:gd name="T111" fmla="*/ 14 h 36"/>
                <a:gd name="T112" fmla="*/ 9 w 33"/>
                <a:gd name="T113" fmla="*/ 14 h 36"/>
                <a:gd name="T114" fmla="*/ 9 w 33"/>
                <a:gd name="T115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" h="36">
                  <a:moveTo>
                    <a:pt x="33" y="18"/>
                  </a:moveTo>
                  <a:lnTo>
                    <a:pt x="33" y="18"/>
                  </a:lnTo>
                  <a:lnTo>
                    <a:pt x="32" y="11"/>
                  </a:lnTo>
                  <a:lnTo>
                    <a:pt x="31" y="8"/>
                  </a:lnTo>
                  <a:lnTo>
                    <a:pt x="28" y="4"/>
                  </a:lnTo>
                  <a:lnTo>
                    <a:pt x="26" y="2"/>
                  </a:lnTo>
                  <a:lnTo>
                    <a:pt x="24" y="1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7" y="3"/>
                  </a:lnTo>
                  <a:lnTo>
                    <a:pt x="5" y="5"/>
                  </a:lnTo>
                  <a:lnTo>
                    <a:pt x="3" y="8"/>
                  </a:lnTo>
                  <a:lnTo>
                    <a:pt x="1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1" y="26"/>
                  </a:lnTo>
                  <a:lnTo>
                    <a:pt x="3" y="29"/>
                  </a:lnTo>
                  <a:lnTo>
                    <a:pt x="5" y="32"/>
                  </a:lnTo>
                  <a:lnTo>
                    <a:pt x="7" y="33"/>
                  </a:lnTo>
                  <a:lnTo>
                    <a:pt x="10" y="35"/>
                  </a:lnTo>
                  <a:lnTo>
                    <a:pt x="13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3" y="35"/>
                  </a:lnTo>
                  <a:lnTo>
                    <a:pt x="27" y="33"/>
                  </a:lnTo>
                  <a:lnTo>
                    <a:pt x="31" y="30"/>
                  </a:lnTo>
                  <a:lnTo>
                    <a:pt x="33" y="26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2" y="28"/>
                  </a:lnTo>
                  <a:lnTo>
                    <a:pt x="18" y="29"/>
                  </a:lnTo>
                  <a:lnTo>
                    <a:pt x="18" y="29"/>
                  </a:lnTo>
                  <a:lnTo>
                    <a:pt x="14" y="29"/>
                  </a:lnTo>
                  <a:lnTo>
                    <a:pt x="11" y="27"/>
                  </a:lnTo>
                  <a:lnTo>
                    <a:pt x="10" y="25"/>
                  </a:lnTo>
                  <a:lnTo>
                    <a:pt x="9" y="20"/>
                  </a:lnTo>
                  <a:lnTo>
                    <a:pt x="33" y="20"/>
                  </a:lnTo>
                  <a:lnTo>
                    <a:pt x="33" y="20"/>
                  </a:lnTo>
                  <a:lnTo>
                    <a:pt x="33" y="18"/>
                  </a:lnTo>
                  <a:lnTo>
                    <a:pt x="33" y="18"/>
                  </a:lnTo>
                  <a:close/>
                  <a:moveTo>
                    <a:pt x="9" y="14"/>
                  </a:moveTo>
                  <a:lnTo>
                    <a:pt x="9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4" y="8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20" y="8"/>
                  </a:lnTo>
                  <a:lnTo>
                    <a:pt x="22" y="9"/>
                  </a:lnTo>
                  <a:lnTo>
                    <a:pt x="23" y="11"/>
                  </a:lnTo>
                  <a:lnTo>
                    <a:pt x="24" y="14"/>
                  </a:lnTo>
                  <a:lnTo>
                    <a:pt x="9" y="14"/>
                  </a:lnTo>
                  <a:lnTo>
                    <a:pt x="9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653" y="4236"/>
              <a:ext cx="30" cy="36"/>
            </a:xfrm>
            <a:custGeom>
              <a:avLst/>
              <a:gdLst>
                <a:gd name="T0" fmla="*/ 16 w 30"/>
                <a:gd name="T1" fmla="*/ 0 h 36"/>
                <a:gd name="T2" fmla="*/ 16 w 30"/>
                <a:gd name="T3" fmla="*/ 0 h 36"/>
                <a:gd name="T4" fmla="*/ 10 w 30"/>
                <a:gd name="T5" fmla="*/ 0 h 36"/>
                <a:gd name="T6" fmla="*/ 5 w 30"/>
                <a:gd name="T7" fmla="*/ 3 h 36"/>
                <a:gd name="T8" fmla="*/ 3 w 30"/>
                <a:gd name="T9" fmla="*/ 6 h 36"/>
                <a:gd name="T10" fmla="*/ 2 w 30"/>
                <a:gd name="T11" fmla="*/ 11 h 36"/>
                <a:gd name="T12" fmla="*/ 2 w 30"/>
                <a:gd name="T13" fmla="*/ 11 h 36"/>
                <a:gd name="T14" fmla="*/ 2 w 30"/>
                <a:gd name="T15" fmla="*/ 14 h 36"/>
                <a:gd name="T16" fmla="*/ 4 w 30"/>
                <a:gd name="T17" fmla="*/ 17 h 36"/>
                <a:gd name="T18" fmla="*/ 7 w 30"/>
                <a:gd name="T19" fmla="*/ 19 h 36"/>
                <a:gd name="T20" fmla="*/ 12 w 30"/>
                <a:gd name="T21" fmla="*/ 20 h 36"/>
                <a:gd name="T22" fmla="*/ 16 w 30"/>
                <a:gd name="T23" fmla="*/ 22 h 36"/>
                <a:gd name="T24" fmla="*/ 16 w 30"/>
                <a:gd name="T25" fmla="*/ 22 h 36"/>
                <a:gd name="T26" fmla="*/ 21 w 30"/>
                <a:gd name="T27" fmla="*/ 24 h 36"/>
                <a:gd name="T28" fmla="*/ 21 w 30"/>
                <a:gd name="T29" fmla="*/ 25 h 36"/>
                <a:gd name="T30" fmla="*/ 22 w 30"/>
                <a:gd name="T31" fmla="*/ 26 h 36"/>
                <a:gd name="T32" fmla="*/ 22 w 30"/>
                <a:gd name="T33" fmla="*/ 26 h 36"/>
                <a:gd name="T34" fmla="*/ 21 w 30"/>
                <a:gd name="T35" fmla="*/ 28 h 36"/>
                <a:gd name="T36" fmla="*/ 20 w 30"/>
                <a:gd name="T37" fmla="*/ 29 h 36"/>
                <a:gd name="T38" fmla="*/ 16 w 30"/>
                <a:gd name="T39" fmla="*/ 30 h 36"/>
                <a:gd name="T40" fmla="*/ 16 w 30"/>
                <a:gd name="T41" fmla="*/ 30 h 36"/>
                <a:gd name="T42" fmla="*/ 13 w 30"/>
                <a:gd name="T43" fmla="*/ 29 h 36"/>
                <a:gd name="T44" fmla="*/ 11 w 30"/>
                <a:gd name="T45" fmla="*/ 28 h 36"/>
                <a:gd name="T46" fmla="*/ 10 w 30"/>
                <a:gd name="T47" fmla="*/ 27 h 36"/>
                <a:gd name="T48" fmla="*/ 9 w 30"/>
                <a:gd name="T49" fmla="*/ 24 h 36"/>
                <a:gd name="T50" fmla="*/ 0 w 30"/>
                <a:gd name="T51" fmla="*/ 24 h 36"/>
                <a:gd name="T52" fmla="*/ 0 w 30"/>
                <a:gd name="T53" fmla="*/ 25 h 36"/>
                <a:gd name="T54" fmla="*/ 0 w 30"/>
                <a:gd name="T55" fmla="*/ 25 h 36"/>
                <a:gd name="T56" fmla="*/ 1 w 30"/>
                <a:gd name="T57" fmla="*/ 30 h 36"/>
                <a:gd name="T58" fmla="*/ 4 w 30"/>
                <a:gd name="T59" fmla="*/ 33 h 36"/>
                <a:gd name="T60" fmla="*/ 10 w 30"/>
                <a:gd name="T61" fmla="*/ 35 h 36"/>
                <a:gd name="T62" fmla="*/ 16 w 30"/>
                <a:gd name="T63" fmla="*/ 36 h 36"/>
                <a:gd name="T64" fmla="*/ 16 w 30"/>
                <a:gd name="T65" fmla="*/ 36 h 36"/>
                <a:gd name="T66" fmla="*/ 22 w 30"/>
                <a:gd name="T67" fmla="*/ 35 h 36"/>
                <a:gd name="T68" fmla="*/ 27 w 30"/>
                <a:gd name="T69" fmla="*/ 33 h 36"/>
                <a:gd name="T70" fmla="*/ 29 w 30"/>
                <a:gd name="T71" fmla="*/ 30 h 36"/>
                <a:gd name="T72" fmla="*/ 30 w 30"/>
                <a:gd name="T73" fmla="*/ 26 h 36"/>
                <a:gd name="T74" fmla="*/ 30 w 30"/>
                <a:gd name="T75" fmla="*/ 26 h 36"/>
                <a:gd name="T76" fmla="*/ 30 w 30"/>
                <a:gd name="T77" fmla="*/ 22 h 36"/>
                <a:gd name="T78" fmla="*/ 29 w 30"/>
                <a:gd name="T79" fmla="*/ 20 h 36"/>
                <a:gd name="T80" fmla="*/ 29 w 30"/>
                <a:gd name="T81" fmla="*/ 20 h 36"/>
                <a:gd name="T82" fmla="*/ 26 w 30"/>
                <a:gd name="T83" fmla="*/ 17 h 36"/>
                <a:gd name="T84" fmla="*/ 20 w 30"/>
                <a:gd name="T85" fmla="*/ 15 h 36"/>
                <a:gd name="T86" fmla="*/ 20 w 30"/>
                <a:gd name="T87" fmla="*/ 15 h 36"/>
                <a:gd name="T88" fmla="*/ 12 w 30"/>
                <a:gd name="T89" fmla="*/ 13 h 36"/>
                <a:gd name="T90" fmla="*/ 11 w 30"/>
                <a:gd name="T91" fmla="*/ 12 h 36"/>
                <a:gd name="T92" fmla="*/ 11 w 30"/>
                <a:gd name="T93" fmla="*/ 10 h 36"/>
                <a:gd name="T94" fmla="*/ 11 w 30"/>
                <a:gd name="T95" fmla="*/ 10 h 36"/>
                <a:gd name="T96" fmla="*/ 11 w 30"/>
                <a:gd name="T97" fmla="*/ 9 h 36"/>
                <a:gd name="T98" fmla="*/ 12 w 30"/>
                <a:gd name="T99" fmla="*/ 8 h 36"/>
                <a:gd name="T100" fmla="*/ 15 w 30"/>
                <a:gd name="T101" fmla="*/ 6 h 36"/>
                <a:gd name="T102" fmla="*/ 15 w 30"/>
                <a:gd name="T103" fmla="*/ 6 h 36"/>
                <a:gd name="T104" fmla="*/ 18 w 30"/>
                <a:gd name="T105" fmla="*/ 6 h 36"/>
                <a:gd name="T106" fmla="*/ 20 w 30"/>
                <a:gd name="T107" fmla="*/ 8 h 36"/>
                <a:gd name="T108" fmla="*/ 21 w 30"/>
                <a:gd name="T109" fmla="*/ 10 h 36"/>
                <a:gd name="T110" fmla="*/ 22 w 30"/>
                <a:gd name="T111" fmla="*/ 12 h 36"/>
                <a:gd name="T112" fmla="*/ 30 w 30"/>
                <a:gd name="T113" fmla="*/ 12 h 36"/>
                <a:gd name="T114" fmla="*/ 30 w 30"/>
                <a:gd name="T115" fmla="*/ 12 h 36"/>
                <a:gd name="T116" fmla="*/ 29 w 30"/>
                <a:gd name="T117" fmla="*/ 6 h 36"/>
                <a:gd name="T118" fmla="*/ 26 w 30"/>
                <a:gd name="T119" fmla="*/ 3 h 36"/>
                <a:gd name="T120" fmla="*/ 22 w 30"/>
                <a:gd name="T121" fmla="*/ 0 h 36"/>
                <a:gd name="T122" fmla="*/ 16 w 30"/>
                <a:gd name="T123" fmla="*/ 0 h 36"/>
                <a:gd name="T124" fmla="*/ 16 w 30"/>
                <a:gd name="T12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lnTo>
                    <a:pt x="16" y="0"/>
                  </a:lnTo>
                  <a:lnTo>
                    <a:pt x="10" y="0"/>
                  </a:lnTo>
                  <a:lnTo>
                    <a:pt x="5" y="3"/>
                  </a:lnTo>
                  <a:lnTo>
                    <a:pt x="3" y="6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2" y="14"/>
                  </a:lnTo>
                  <a:lnTo>
                    <a:pt x="4" y="17"/>
                  </a:lnTo>
                  <a:lnTo>
                    <a:pt x="7" y="19"/>
                  </a:lnTo>
                  <a:lnTo>
                    <a:pt x="12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1" y="28"/>
                  </a:lnTo>
                  <a:lnTo>
                    <a:pt x="20" y="29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3" y="29"/>
                  </a:lnTo>
                  <a:lnTo>
                    <a:pt x="11" y="28"/>
                  </a:lnTo>
                  <a:lnTo>
                    <a:pt x="10" y="27"/>
                  </a:lnTo>
                  <a:lnTo>
                    <a:pt x="9" y="24"/>
                  </a:lnTo>
                  <a:lnTo>
                    <a:pt x="0" y="24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1" y="30"/>
                  </a:lnTo>
                  <a:lnTo>
                    <a:pt x="4" y="33"/>
                  </a:lnTo>
                  <a:lnTo>
                    <a:pt x="10" y="35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22" y="35"/>
                  </a:lnTo>
                  <a:lnTo>
                    <a:pt x="27" y="33"/>
                  </a:lnTo>
                  <a:lnTo>
                    <a:pt x="29" y="30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2"/>
                  </a:lnTo>
                  <a:lnTo>
                    <a:pt x="29" y="20"/>
                  </a:lnTo>
                  <a:lnTo>
                    <a:pt x="29" y="20"/>
                  </a:lnTo>
                  <a:lnTo>
                    <a:pt x="26" y="17"/>
                  </a:lnTo>
                  <a:lnTo>
                    <a:pt x="20" y="15"/>
                  </a:lnTo>
                  <a:lnTo>
                    <a:pt x="20" y="15"/>
                  </a:lnTo>
                  <a:lnTo>
                    <a:pt x="12" y="13"/>
                  </a:lnTo>
                  <a:lnTo>
                    <a:pt x="11" y="12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1" y="9"/>
                  </a:lnTo>
                  <a:lnTo>
                    <a:pt x="12" y="8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8" y="6"/>
                  </a:lnTo>
                  <a:lnTo>
                    <a:pt x="20" y="8"/>
                  </a:lnTo>
                  <a:lnTo>
                    <a:pt x="21" y="10"/>
                  </a:lnTo>
                  <a:lnTo>
                    <a:pt x="22" y="12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9" y="6"/>
                  </a:lnTo>
                  <a:lnTo>
                    <a:pt x="26" y="3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5" name="Freeform 11"/>
            <p:cNvSpPr>
              <a:spLocks noEditPoints="1"/>
            </p:cNvSpPr>
            <p:nvPr userDrawn="1"/>
          </p:nvSpPr>
          <p:spPr bwMode="auto">
            <a:xfrm>
              <a:off x="689" y="4236"/>
              <a:ext cx="31" cy="36"/>
            </a:xfrm>
            <a:custGeom>
              <a:avLst/>
              <a:gdLst>
                <a:gd name="T0" fmla="*/ 16 w 31"/>
                <a:gd name="T1" fmla="*/ 8 h 36"/>
                <a:gd name="T2" fmla="*/ 20 w 31"/>
                <a:gd name="T3" fmla="*/ 9 h 36"/>
                <a:gd name="T4" fmla="*/ 21 w 31"/>
                <a:gd name="T5" fmla="*/ 13 h 36"/>
                <a:gd name="T6" fmla="*/ 20 w 31"/>
                <a:gd name="T7" fmla="*/ 13 h 36"/>
                <a:gd name="T8" fmla="*/ 14 w 31"/>
                <a:gd name="T9" fmla="*/ 14 h 36"/>
                <a:gd name="T10" fmla="*/ 8 w 31"/>
                <a:gd name="T11" fmla="*/ 16 h 36"/>
                <a:gd name="T12" fmla="*/ 4 w 31"/>
                <a:gd name="T13" fmla="*/ 18 h 36"/>
                <a:gd name="T14" fmla="*/ 1 w 31"/>
                <a:gd name="T15" fmla="*/ 22 h 36"/>
                <a:gd name="T16" fmla="*/ 0 w 31"/>
                <a:gd name="T17" fmla="*/ 27 h 36"/>
                <a:gd name="T18" fmla="*/ 3 w 31"/>
                <a:gd name="T19" fmla="*/ 33 h 36"/>
                <a:gd name="T20" fmla="*/ 13 w 31"/>
                <a:gd name="T21" fmla="*/ 36 h 36"/>
                <a:gd name="T22" fmla="*/ 16 w 31"/>
                <a:gd name="T23" fmla="*/ 36 h 36"/>
                <a:gd name="T24" fmla="*/ 20 w 31"/>
                <a:gd name="T25" fmla="*/ 33 h 36"/>
                <a:gd name="T26" fmla="*/ 22 w 31"/>
                <a:gd name="T27" fmla="*/ 31 h 36"/>
                <a:gd name="T28" fmla="*/ 22 w 31"/>
                <a:gd name="T29" fmla="*/ 32 h 36"/>
                <a:gd name="T30" fmla="*/ 31 w 31"/>
                <a:gd name="T31" fmla="*/ 35 h 36"/>
                <a:gd name="T32" fmla="*/ 30 w 31"/>
                <a:gd name="T33" fmla="*/ 32 h 36"/>
                <a:gd name="T34" fmla="*/ 30 w 31"/>
                <a:gd name="T35" fmla="*/ 14 h 36"/>
                <a:gd name="T36" fmla="*/ 30 w 31"/>
                <a:gd name="T37" fmla="*/ 9 h 36"/>
                <a:gd name="T38" fmla="*/ 29 w 31"/>
                <a:gd name="T39" fmla="*/ 5 h 36"/>
                <a:gd name="T40" fmla="*/ 25 w 31"/>
                <a:gd name="T41" fmla="*/ 1 h 36"/>
                <a:gd name="T42" fmla="*/ 17 w 31"/>
                <a:gd name="T43" fmla="*/ 0 h 36"/>
                <a:gd name="T44" fmla="*/ 12 w 31"/>
                <a:gd name="T45" fmla="*/ 0 h 36"/>
                <a:gd name="T46" fmla="*/ 6 w 31"/>
                <a:gd name="T47" fmla="*/ 2 h 36"/>
                <a:gd name="T48" fmla="*/ 3 w 31"/>
                <a:gd name="T49" fmla="*/ 5 h 36"/>
                <a:gd name="T50" fmla="*/ 9 w 31"/>
                <a:gd name="T51" fmla="*/ 11 h 36"/>
                <a:gd name="T52" fmla="*/ 11 w 31"/>
                <a:gd name="T53" fmla="*/ 10 h 36"/>
                <a:gd name="T54" fmla="*/ 16 w 31"/>
                <a:gd name="T55" fmla="*/ 8 h 36"/>
                <a:gd name="T56" fmla="*/ 21 w 31"/>
                <a:gd name="T57" fmla="*/ 20 h 36"/>
                <a:gd name="T58" fmla="*/ 20 w 31"/>
                <a:gd name="T59" fmla="*/ 25 h 36"/>
                <a:gd name="T60" fmla="*/ 18 w 31"/>
                <a:gd name="T61" fmla="*/ 29 h 36"/>
                <a:gd name="T62" fmla="*/ 15 w 31"/>
                <a:gd name="T63" fmla="*/ 29 h 36"/>
                <a:gd name="T64" fmla="*/ 11 w 31"/>
                <a:gd name="T65" fmla="*/ 28 h 36"/>
                <a:gd name="T66" fmla="*/ 9 w 31"/>
                <a:gd name="T67" fmla="*/ 26 h 36"/>
                <a:gd name="T68" fmla="*/ 9 w 31"/>
                <a:gd name="T69" fmla="*/ 22 h 36"/>
                <a:gd name="T70" fmla="*/ 16 w 31"/>
                <a:gd name="T71" fmla="*/ 20 h 36"/>
                <a:gd name="T72" fmla="*/ 21 w 31"/>
                <a:gd name="T73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" h="36">
                  <a:moveTo>
                    <a:pt x="16" y="8"/>
                  </a:moveTo>
                  <a:lnTo>
                    <a:pt x="16" y="8"/>
                  </a:lnTo>
                  <a:lnTo>
                    <a:pt x="18" y="8"/>
                  </a:lnTo>
                  <a:lnTo>
                    <a:pt x="20" y="9"/>
                  </a:lnTo>
                  <a:lnTo>
                    <a:pt x="21" y="10"/>
                  </a:lnTo>
                  <a:lnTo>
                    <a:pt x="21" y="13"/>
                  </a:lnTo>
                  <a:lnTo>
                    <a:pt x="21" y="13"/>
                  </a:lnTo>
                  <a:lnTo>
                    <a:pt x="20" y="13"/>
                  </a:lnTo>
                  <a:lnTo>
                    <a:pt x="20" y="13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8"/>
                  </a:lnTo>
                  <a:lnTo>
                    <a:pt x="2" y="20"/>
                  </a:lnTo>
                  <a:lnTo>
                    <a:pt x="1" y="22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1" y="31"/>
                  </a:lnTo>
                  <a:lnTo>
                    <a:pt x="3" y="33"/>
                  </a:lnTo>
                  <a:lnTo>
                    <a:pt x="7" y="35"/>
                  </a:lnTo>
                  <a:lnTo>
                    <a:pt x="13" y="36"/>
                  </a:lnTo>
                  <a:lnTo>
                    <a:pt x="13" y="36"/>
                  </a:lnTo>
                  <a:lnTo>
                    <a:pt x="16" y="36"/>
                  </a:lnTo>
                  <a:lnTo>
                    <a:pt x="18" y="35"/>
                  </a:lnTo>
                  <a:lnTo>
                    <a:pt x="20" y="33"/>
                  </a:lnTo>
                  <a:lnTo>
                    <a:pt x="22" y="31"/>
                  </a:lnTo>
                  <a:lnTo>
                    <a:pt x="22" y="31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2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0" y="32"/>
                  </a:lnTo>
                  <a:lnTo>
                    <a:pt x="30" y="28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30" y="9"/>
                  </a:lnTo>
                  <a:lnTo>
                    <a:pt x="29" y="5"/>
                  </a:lnTo>
                  <a:lnTo>
                    <a:pt x="29" y="5"/>
                  </a:lnTo>
                  <a:lnTo>
                    <a:pt x="27" y="3"/>
                  </a:lnTo>
                  <a:lnTo>
                    <a:pt x="25" y="1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3"/>
                  </a:lnTo>
                  <a:lnTo>
                    <a:pt x="3" y="5"/>
                  </a:lnTo>
                  <a:lnTo>
                    <a:pt x="1" y="11"/>
                  </a:lnTo>
                  <a:lnTo>
                    <a:pt x="9" y="11"/>
                  </a:lnTo>
                  <a:lnTo>
                    <a:pt x="9" y="11"/>
                  </a:lnTo>
                  <a:lnTo>
                    <a:pt x="11" y="10"/>
                  </a:lnTo>
                  <a:lnTo>
                    <a:pt x="12" y="9"/>
                  </a:lnTo>
                  <a:lnTo>
                    <a:pt x="16" y="8"/>
                  </a:lnTo>
                  <a:lnTo>
                    <a:pt x="16" y="8"/>
                  </a:lnTo>
                  <a:close/>
                  <a:moveTo>
                    <a:pt x="21" y="20"/>
                  </a:moveTo>
                  <a:lnTo>
                    <a:pt x="21" y="20"/>
                  </a:lnTo>
                  <a:lnTo>
                    <a:pt x="20" y="25"/>
                  </a:lnTo>
                  <a:lnTo>
                    <a:pt x="19" y="28"/>
                  </a:lnTo>
                  <a:lnTo>
                    <a:pt x="18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3" y="29"/>
                  </a:lnTo>
                  <a:lnTo>
                    <a:pt x="11" y="28"/>
                  </a:lnTo>
                  <a:lnTo>
                    <a:pt x="9" y="27"/>
                  </a:lnTo>
                  <a:lnTo>
                    <a:pt x="9" y="26"/>
                  </a:lnTo>
                  <a:lnTo>
                    <a:pt x="9" y="26"/>
                  </a:lnTo>
                  <a:lnTo>
                    <a:pt x="9" y="22"/>
                  </a:lnTo>
                  <a:lnTo>
                    <a:pt x="12" y="21"/>
                  </a:lnTo>
                  <a:lnTo>
                    <a:pt x="16" y="20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1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724" y="4236"/>
              <a:ext cx="37" cy="50"/>
            </a:xfrm>
            <a:custGeom>
              <a:avLst/>
              <a:gdLst>
                <a:gd name="T0" fmla="*/ 25 w 37"/>
                <a:gd name="T1" fmla="*/ 1 h 50"/>
                <a:gd name="T2" fmla="*/ 19 w 37"/>
                <a:gd name="T3" fmla="*/ 0 h 50"/>
                <a:gd name="T4" fmla="*/ 8 w 37"/>
                <a:gd name="T5" fmla="*/ 3 h 50"/>
                <a:gd name="T6" fmla="*/ 4 w 37"/>
                <a:gd name="T7" fmla="*/ 12 h 50"/>
                <a:gd name="T8" fmla="*/ 5 w 37"/>
                <a:gd name="T9" fmla="*/ 15 h 50"/>
                <a:gd name="T10" fmla="*/ 7 w 37"/>
                <a:gd name="T11" fmla="*/ 20 h 50"/>
                <a:gd name="T12" fmla="*/ 10 w 37"/>
                <a:gd name="T13" fmla="*/ 22 h 50"/>
                <a:gd name="T14" fmla="*/ 4 w 37"/>
                <a:gd name="T15" fmla="*/ 26 h 50"/>
                <a:gd name="T16" fmla="*/ 4 w 37"/>
                <a:gd name="T17" fmla="*/ 28 h 50"/>
                <a:gd name="T18" fmla="*/ 8 w 37"/>
                <a:gd name="T19" fmla="*/ 32 h 50"/>
                <a:gd name="T20" fmla="*/ 5 w 37"/>
                <a:gd name="T21" fmla="*/ 33 h 50"/>
                <a:gd name="T22" fmla="*/ 0 w 37"/>
                <a:gd name="T23" fmla="*/ 37 h 50"/>
                <a:gd name="T24" fmla="*/ 0 w 37"/>
                <a:gd name="T25" fmla="*/ 40 h 50"/>
                <a:gd name="T26" fmla="*/ 1 w 37"/>
                <a:gd name="T27" fmla="*/ 44 h 50"/>
                <a:gd name="T28" fmla="*/ 11 w 37"/>
                <a:gd name="T29" fmla="*/ 49 h 50"/>
                <a:gd name="T30" fmla="*/ 18 w 37"/>
                <a:gd name="T31" fmla="*/ 50 h 50"/>
                <a:gd name="T32" fmla="*/ 31 w 37"/>
                <a:gd name="T33" fmla="*/ 47 h 50"/>
                <a:gd name="T34" fmla="*/ 36 w 37"/>
                <a:gd name="T35" fmla="*/ 38 h 50"/>
                <a:gd name="T36" fmla="*/ 35 w 37"/>
                <a:gd name="T37" fmla="*/ 34 h 50"/>
                <a:gd name="T38" fmla="*/ 32 w 37"/>
                <a:gd name="T39" fmla="*/ 31 h 50"/>
                <a:gd name="T40" fmla="*/ 20 w 37"/>
                <a:gd name="T41" fmla="*/ 28 h 50"/>
                <a:gd name="T42" fmla="*/ 13 w 37"/>
                <a:gd name="T43" fmla="*/ 27 h 50"/>
                <a:gd name="T44" fmla="*/ 12 w 37"/>
                <a:gd name="T45" fmla="*/ 26 h 50"/>
                <a:gd name="T46" fmla="*/ 13 w 37"/>
                <a:gd name="T47" fmla="*/ 25 h 50"/>
                <a:gd name="T48" fmla="*/ 20 w 37"/>
                <a:gd name="T49" fmla="*/ 24 h 50"/>
                <a:gd name="T50" fmla="*/ 25 w 37"/>
                <a:gd name="T51" fmla="*/ 22 h 50"/>
                <a:gd name="T52" fmla="*/ 31 w 37"/>
                <a:gd name="T53" fmla="*/ 17 h 50"/>
                <a:gd name="T54" fmla="*/ 32 w 37"/>
                <a:gd name="T55" fmla="*/ 14 h 50"/>
                <a:gd name="T56" fmla="*/ 30 w 37"/>
                <a:gd name="T57" fmla="*/ 8 h 50"/>
                <a:gd name="T58" fmla="*/ 37 w 37"/>
                <a:gd name="T59" fmla="*/ 1 h 50"/>
                <a:gd name="T60" fmla="*/ 25 w 37"/>
                <a:gd name="T61" fmla="*/ 1 h 50"/>
                <a:gd name="T62" fmla="*/ 24 w 37"/>
                <a:gd name="T63" fmla="*/ 12 h 50"/>
                <a:gd name="T64" fmla="*/ 22 w 37"/>
                <a:gd name="T65" fmla="*/ 16 h 50"/>
                <a:gd name="T66" fmla="*/ 18 w 37"/>
                <a:gd name="T67" fmla="*/ 17 h 50"/>
                <a:gd name="T68" fmla="*/ 15 w 37"/>
                <a:gd name="T69" fmla="*/ 17 h 50"/>
                <a:gd name="T70" fmla="*/ 12 w 37"/>
                <a:gd name="T71" fmla="*/ 14 h 50"/>
                <a:gd name="T72" fmla="*/ 11 w 37"/>
                <a:gd name="T73" fmla="*/ 12 h 50"/>
                <a:gd name="T74" fmla="*/ 13 w 37"/>
                <a:gd name="T75" fmla="*/ 9 h 50"/>
                <a:gd name="T76" fmla="*/ 18 w 37"/>
                <a:gd name="T77" fmla="*/ 6 h 50"/>
                <a:gd name="T78" fmla="*/ 20 w 37"/>
                <a:gd name="T79" fmla="*/ 8 h 50"/>
                <a:gd name="T80" fmla="*/ 23 w 37"/>
                <a:gd name="T81" fmla="*/ 10 h 50"/>
                <a:gd name="T82" fmla="*/ 24 w 37"/>
                <a:gd name="T83" fmla="*/ 12 h 50"/>
                <a:gd name="T84" fmla="*/ 26 w 37"/>
                <a:gd name="T85" fmla="*/ 40 h 50"/>
                <a:gd name="T86" fmla="*/ 24 w 37"/>
                <a:gd name="T87" fmla="*/ 43 h 50"/>
                <a:gd name="T88" fmla="*/ 18 w 37"/>
                <a:gd name="T89" fmla="*/ 44 h 50"/>
                <a:gd name="T90" fmla="*/ 14 w 37"/>
                <a:gd name="T91" fmla="*/ 44 h 50"/>
                <a:gd name="T92" fmla="*/ 9 w 37"/>
                <a:gd name="T93" fmla="*/ 41 h 50"/>
                <a:gd name="T94" fmla="*/ 8 w 37"/>
                <a:gd name="T95" fmla="*/ 40 h 50"/>
                <a:gd name="T96" fmla="*/ 10 w 37"/>
                <a:gd name="T97" fmla="*/ 36 h 50"/>
                <a:gd name="T98" fmla="*/ 17 w 37"/>
                <a:gd name="T99" fmla="*/ 35 h 50"/>
                <a:gd name="T100" fmla="*/ 18 w 37"/>
                <a:gd name="T101" fmla="*/ 35 h 50"/>
                <a:gd name="T102" fmla="*/ 22 w 37"/>
                <a:gd name="T103" fmla="*/ 35 h 50"/>
                <a:gd name="T104" fmla="*/ 26 w 37"/>
                <a:gd name="T105" fmla="*/ 37 h 50"/>
                <a:gd name="T106" fmla="*/ 26 w 37"/>
                <a:gd name="T107" fmla="*/ 4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50">
                  <a:moveTo>
                    <a:pt x="25" y="1"/>
                  </a:moveTo>
                  <a:lnTo>
                    <a:pt x="25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8" y="3"/>
                  </a:lnTo>
                  <a:lnTo>
                    <a:pt x="5" y="8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5" y="15"/>
                  </a:lnTo>
                  <a:lnTo>
                    <a:pt x="6" y="18"/>
                  </a:lnTo>
                  <a:lnTo>
                    <a:pt x="7" y="20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5" y="25"/>
                  </a:lnTo>
                  <a:lnTo>
                    <a:pt x="4" y="26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30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5" y="33"/>
                  </a:lnTo>
                  <a:lnTo>
                    <a:pt x="3" y="35"/>
                  </a:lnTo>
                  <a:lnTo>
                    <a:pt x="0" y="37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5" y="47"/>
                  </a:lnTo>
                  <a:lnTo>
                    <a:pt x="11" y="49"/>
                  </a:lnTo>
                  <a:lnTo>
                    <a:pt x="18" y="50"/>
                  </a:lnTo>
                  <a:lnTo>
                    <a:pt x="18" y="50"/>
                  </a:lnTo>
                  <a:lnTo>
                    <a:pt x="25" y="49"/>
                  </a:lnTo>
                  <a:lnTo>
                    <a:pt x="31" y="47"/>
                  </a:lnTo>
                  <a:lnTo>
                    <a:pt x="34" y="44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5" y="34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27" y="29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3" y="27"/>
                  </a:lnTo>
                  <a:lnTo>
                    <a:pt x="12" y="27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3" y="25"/>
                  </a:lnTo>
                  <a:lnTo>
                    <a:pt x="15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5" y="22"/>
                  </a:lnTo>
                  <a:lnTo>
                    <a:pt x="28" y="20"/>
                  </a:lnTo>
                  <a:lnTo>
                    <a:pt x="31" y="17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31" y="10"/>
                  </a:lnTo>
                  <a:lnTo>
                    <a:pt x="30" y="8"/>
                  </a:lnTo>
                  <a:lnTo>
                    <a:pt x="37" y="8"/>
                  </a:lnTo>
                  <a:lnTo>
                    <a:pt x="37" y="1"/>
                  </a:lnTo>
                  <a:lnTo>
                    <a:pt x="25" y="1"/>
                  </a:lnTo>
                  <a:lnTo>
                    <a:pt x="25" y="1"/>
                  </a:lnTo>
                  <a:close/>
                  <a:moveTo>
                    <a:pt x="24" y="12"/>
                  </a:moveTo>
                  <a:lnTo>
                    <a:pt x="24" y="12"/>
                  </a:lnTo>
                  <a:lnTo>
                    <a:pt x="23" y="14"/>
                  </a:lnTo>
                  <a:lnTo>
                    <a:pt x="22" y="16"/>
                  </a:lnTo>
                  <a:lnTo>
                    <a:pt x="20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5" y="17"/>
                  </a:lnTo>
                  <a:lnTo>
                    <a:pt x="13" y="16"/>
                  </a:lnTo>
                  <a:lnTo>
                    <a:pt x="12" y="14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2" y="10"/>
                  </a:lnTo>
                  <a:lnTo>
                    <a:pt x="13" y="9"/>
                  </a:lnTo>
                  <a:lnTo>
                    <a:pt x="15" y="8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20" y="8"/>
                  </a:lnTo>
                  <a:lnTo>
                    <a:pt x="22" y="9"/>
                  </a:lnTo>
                  <a:lnTo>
                    <a:pt x="23" y="10"/>
                  </a:lnTo>
                  <a:lnTo>
                    <a:pt x="24" y="12"/>
                  </a:lnTo>
                  <a:lnTo>
                    <a:pt x="24" y="12"/>
                  </a:lnTo>
                  <a:close/>
                  <a:moveTo>
                    <a:pt x="26" y="40"/>
                  </a:moveTo>
                  <a:lnTo>
                    <a:pt x="26" y="40"/>
                  </a:lnTo>
                  <a:lnTo>
                    <a:pt x="26" y="42"/>
                  </a:lnTo>
                  <a:lnTo>
                    <a:pt x="24" y="43"/>
                  </a:lnTo>
                  <a:lnTo>
                    <a:pt x="22" y="44"/>
                  </a:lnTo>
                  <a:lnTo>
                    <a:pt x="18" y="44"/>
                  </a:lnTo>
                  <a:lnTo>
                    <a:pt x="18" y="44"/>
                  </a:lnTo>
                  <a:lnTo>
                    <a:pt x="14" y="44"/>
                  </a:lnTo>
                  <a:lnTo>
                    <a:pt x="11" y="43"/>
                  </a:lnTo>
                  <a:lnTo>
                    <a:pt x="9" y="41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37"/>
                  </a:lnTo>
                  <a:lnTo>
                    <a:pt x="10" y="36"/>
                  </a:lnTo>
                  <a:lnTo>
                    <a:pt x="13" y="35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8" y="35"/>
                  </a:lnTo>
                  <a:lnTo>
                    <a:pt x="18" y="35"/>
                  </a:lnTo>
                  <a:lnTo>
                    <a:pt x="22" y="35"/>
                  </a:lnTo>
                  <a:lnTo>
                    <a:pt x="24" y="36"/>
                  </a:lnTo>
                  <a:lnTo>
                    <a:pt x="26" y="37"/>
                  </a:lnTo>
                  <a:lnTo>
                    <a:pt x="26" y="40"/>
                  </a:lnTo>
                  <a:lnTo>
                    <a:pt x="26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764" y="4236"/>
              <a:ext cx="33" cy="36"/>
            </a:xfrm>
            <a:custGeom>
              <a:avLst/>
              <a:gdLst>
                <a:gd name="T0" fmla="*/ 33 w 33"/>
                <a:gd name="T1" fmla="*/ 18 h 36"/>
                <a:gd name="T2" fmla="*/ 33 w 33"/>
                <a:gd name="T3" fmla="*/ 18 h 36"/>
                <a:gd name="T4" fmla="*/ 32 w 33"/>
                <a:gd name="T5" fmla="*/ 11 h 36"/>
                <a:gd name="T6" fmla="*/ 31 w 33"/>
                <a:gd name="T7" fmla="*/ 8 h 36"/>
                <a:gd name="T8" fmla="*/ 28 w 33"/>
                <a:gd name="T9" fmla="*/ 4 h 36"/>
                <a:gd name="T10" fmla="*/ 26 w 33"/>
                <a:gd name="T11" fmla="*/ 2 h 36"/>
                <a:gd name="T12" fmla="*/ 24 w 33"/>
                <a:gd name="T13" fmla="*/ 1 h 36"/>
                <a:gd name="T14" fmla="*/ 21 w 33"/>
                <a:gd name="T15" fmla="*/ 0 h 36"/>
                <a:gd name="T16" fmla="*/ 18 w 33"/>
                <a:gd name="T17" fmla="*/ 0 h 36"/>
                <a:gd name="T18" fmla="*/ 18 w 33"/>
                <a:gd name="T19" fmla="*/ 0 h 36"/>
                <a:gd name="T20" fmla="*/ 13 w 33"/>
                <a:gd name="T21" fmla="*/ 0 h 36"/>
                <a:gd name="T22" fmla="*/ 10 w 33"/>
                <a:gd name="T23" fmla="*/ 1 h 36"/>
                <a:gd name="T24" fmla="*/ 7 w 33"/>
                <a:gd name="T25" fmla="*/ 3 h 36"/>
                <a:gd name="T26" fmla="*/ 5 w 33"/>
                <a:gd name="T27" fmla="*/ 5 h 36"/>
                <a:gd name="T28" fmla="*/ 2 w 33"/>
                <a:gd name="T29" fmla="*/ 8 h 36"/>
                <a:gd name="T30" fmla="*/ 1 w 33"/>
                <a:gd name="T31" fmla="*/ 11 h 36"/>
                <a:gd name="T32" fmla="*/ 0 w 33"/>
                <a:gd name="T33" fmla="*/ 15 h 36"/>
                <a:gd name="T34" fmla="*/ 0 w 33"/>
                <a:gd name="T35" fmla="*/ 18 h 36"/>
                <a:gd name="T36" fmla="*/ 0 w 33"/>
                <a:gd name="T37" fmla="*/ 18 h 36"/>
                <a:gd name="T38" fmla="*/ 0 w 33"/>
                <a:gd name="T39" fmla="*/ 22 h 36"/>
                <a:gd name="T40" fmla="*/ 1 w 33"/>
                <a:gd name="T41" fmla="*/ 26 h 36"/>
                <a:gd name="T42" fmla="*/ 2 w 33"/>
                <a:gd name="T43" fmla="*/ 29 h 36"/>
                <a:gd name="T44" fmla="*/ 5 w 33"/>
                <a:gd name="T45" fmla="*/ 32 h 36"/>
                <a:gd name="T46" fmla="*/ 7 w 33"/>
                <a:gd name="T47" fmla="*/ 33 h 36"/>
                <a:gd name="T48" fmla="*/ 10 w 33"/>
                <a:gd name="T49" fmla="*/ 35 h 36"/>
                <a:gd name="T50" fmla="*/ 13 w 33"/>
                <a:gd name="T51" fmla="*/ 36 h 36"/>
                <a:gd name="T52" fmla="*/ 18 w 33"/>
                <a:gd name="T53" fmla="*/ 36 h 36"/>
                <a:gd name="T54" fmla="*/ 18 w 33"/>
                <a:gd name="T55" fmla="*/ 36 h 36"/>
                <a:gd name="T56" fmla="*/ 23 w 33"/>
                <a:gd name="T57" fmla="*/ 35 h 36"/>
                <a:gd name="T58" fmla="*/ 27 w 33"/>
                <a:gd name="T59" fmla="*/ 33 h 36"/>
                <a:gd name="T60" fmla="*/ 31 w 33"/>
                <a:gd name="T61" fmla="*/ 30 h 36"/>
                <a:gd name="T62" fmla="*/ 33 w 33"/>
                <a:gd name="T63" fmla="*/ 26 h 36"/>
                <a:gd name="T64" fmla="*/ 24 w 33"/>
                <a:gd name="T65" fmla="*/ 26 h 36"/>
                <a:gd name="T66" fmla="*/ 24 w 33"/>
                <a:gd name="T67" fmla="*/ 26 h 36"/>
                <a:gd name="T68" fmla="*/ 22 w 33"/>
                <a:gd name="T69" fmla="*/ 28 h 36"/>
                <a:gd name="T70" fmla="*/ 18 w 33"/>
                <a:gd name="T71" fmla="*/ 29 h 36"/>
                <a:gd name="T72" fmla="*/ 18 w 33"/>
                <a:gd name="T73" fmla="*/ 29 h 36"/>
                <a:gd name="T74" fmla="*/ 14 w 33"/>
                <a:gd name="T75" fmla="*/ 29 h 36"/>
                <a:gd name="T76" fmla="*/ 11 w 33"/>
                <a:gd name="T77" fmla="*/ 27 h 36"/>
                <a:gd name="T78" fmla="*/ 10 w 33"/>
                <a:gd name="T79" fmla="*/ 25 h 36"/>
                <a:gd name="T80" fmla="*/ 9 w 33"/>
                <a:gd name="T81" fmla="*/ 20 h 36"/>
                <a:gd name="T82" fmla="*/ 33 w 33"/>
                <a:gd name="T83" fmla="*/ 20 h 36"/>
                <a:gd name="T84" fmla="*/ 33 w 33"/>
                <a:gd name="T85" fmla="*/ 20 h 36"/>
                <a:gd name="T86" fmla="*/ 33 w 33"/>
                <a:gd name="T87" fmla="*/ 18 h 36"/>
                <a:gd name="T88" fmla="*/ 33 w 33"/>
                <a:gd name="T89" fmla="*/ 18 h 36"/>
                <a:gd name="T90" fmla="*/ 9 w 33"/>
                <a:gd name="T91" fmla="*/ 14 h 36"/>
                <a:gd name="T92" fmla="*/ 9 w 33"/>
                <a:gd name="T93" fmla="*/ 14 h 36"/>
                <a:gd name="T94" fmla="*/ 10 w 33"/>
                <a:gd name="T95" fmla="*/ 11 h 36"/>
                <a:gd name="T96" fmla="*/ 12 w 33"/>
                <a:gd name="T97" fmla="*/ 9 h 36"/>
                <a:gd name="T98" fmla="*/ 14 w 33"/>
                <a:gd name="T99" fmla="*/ 8 h 36"/>
                <a:gd name="T100" fmla="*/ 17 w 33"/>
                <a:gd name="T101" fmla="*/ 6 h 36"/>
                <a:gd name="T102" fmla="*/ 17 w 33"/>
                <a:gd name="T103" fmla="*/ 6 h 36"/>
                <a:gd name="T104" fmla="*/ 20 w 33"/>
                <a:gd name="T105" fmla="*/ 8 h 36"/>
                <a:gd name="T106" fmla="*/ 22 w 33"/>
                <a:gd name="T107" fmla="*/ 9 h 36"/>
                <a:gd name="T108" fmla="*/ 23 w 33"/>
                <a:gd name="T109" fmla="*/ 11 h 36"/>
                <a:gd name="T110" fmla="*/ 24 w 33"/>
                <a:gd name="T111" fmla="*/ 14 h 36"/>
                <a:gd name="T112" fmla="*/ 9 w 33"/>
                <a:gd name="T113" fmla="*/ 14 h 36"/>
                <a:gd name="T114" fmla="*/ 9 w 33"/>
                <a:gd name="T115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" h="36">
                  <a:moveTo>
                    <a:pt x="33" y="18"/>
                  </a:moveTo>
                  <a:lnTo>
                    <a:pt x="33" y="18"/>
                  </a:lnTo>
                  <a:lnTo>
                    <a:pt x="32" y="11"/>
                  </a:lnTo>
                  <a:lnTo>
                    <a:pt x="31" y="8"/>
                  </a:lnTo>
                  <a:lnTo>
                    <a:pt x="28" y="4"/>
                  </a:lnTo>
                  <a:lnTo>
                    <a:pt x="26" y="2"/>
                  </a:lnTo>
                  <a:lnTo>
                    <a:pt x="24" y="1"/>
                  </a:lnTo>
                  <a:lnTo>
                    <a:pt x="21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7" y="3"/>
                  </a:lnTo>
                  <a:lnTo>
                    <a:pt x="5" y="5"/>
                  </a:lnTo>
                  <a:lnTo>
                    <a:pt x="2" y="8"/>
                  </a:lnTo>
                  <a:lnTo>
                    <a:pt x="1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1" y="26"/>
                  </a:lnTo>
                  <a:lnTo>
                    <a:pt x="2" y="29"/>
                  </a:lnTo>
                  <a:lnTo>
                    <a:pt x="5" y="32"/>
                  </a:lnTo>
                  <a:lnTo>
                    <a:pt x="7" y="33"/>
                  </a:lnTo>
                  <a:lnTo>
                    <a:pt x="10" y="35"/>
                  </a:lnTo>
                  <a:lnTo>
                    <a:pt x="13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3" y="35"/>
                  </a:lnTo>
                  <a:lnTo>
                    <a:pt x="27" y="33"/>
                  </a:lnTo>
                  <a:lnTo>
                    <a:pt x="31" y="30"/>
                  </a:lnTo>
                  <a:lnTo>
                    <a:pt x="33" y="26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2" y="28"/>
                  </a:lnTo>
                  <a:lnTo>
                    <a:pt x="18" y="29"/>
                  </a:lnTo>
                  <a:lnTo>
                    <a:pt x="18" y="29"/>
                  </a:lnTo>
                  <a:lnTo>
                    <a:pt x="14" y="29"/>
                  </a:lnTo>
                  <a:lnTo>
                    <a:pt x="11" y="27"/>
                  </a:lnTo>
                  <a:lnTo>
                    <a:pt x="10" y="25"/>
                  </a:lnTo>
                  <a:lnTo>
                    <a:pt x="9" y="20"/>
                  </a:lnTo>
                  <a:lnTo>
                    <a:pt x="33" y="20"/>
                  </a:lnTo>
                  <a:lnTo>
                    <a:pt x="33" y="20"/>
                  </a:lnTo>
                  <a:lnTo>
                    <a:pt x="33" y="18"/>
                  </a:lnTo>
                  <a:lnTo>
                    <a:pt x="33" y="18"/>
                  </a:lnTo>
                  <a:close/>
                  <a:moveTo>
                    <a:pt x="9" y="14"/>
                  </a:moveTo>
                  <a:lnTo>
                    <a:pt x="9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4" y="8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20" y="8"/>
                  </a:lnTo>
                  <a:lnTo>
                    <a:pt x="22" y="9"/>
                  </a:lnTo>
                  <a:lnTo>
                    <a:pt x="23" y="11"/>
                  </a:lnTo>
                  <a:lnTo>
                    <a:pt x="24" y="14"/>
                  </a:lnTo>
                  <a:lnTo>
                    <a:pt x="9" y="14"/>
                  </a:lnTo>
                  <a:lnTo>
                    <a:pt x="9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9" name="Freeform 14"/>
            <p:cNvSpPr>
              <a:spLocks/>
            </p:cNvSpPr>
            <p:nvPr userDrawn="1"/>
          </p:nvSpPr>
          <p:spPr bwMode="auto">
            <a:xfrm>
              <a:off x="803" y="4236"/>
              <a:ext cx="32" cy="35"/>
            </a:xfrm>
            <a:custGeom>
              <a:avLst/>
              <a:gdLst>
                <a:gd name="T0" fmla="*/ 1 w 32"/>
                <a:gd name="T1" fmla="*/ 11 h 35"/>
                <a:gd name="T2" fmla="*/ 1 w 32"/>
                <a:gd name="T3" fmla="*/ 13 h 35"/>
                <a:gd name="T4" fmla="*/ 1 w 32"/>
                <a:gd name="T5" fmla="*/ 35 h 35"/>
                <a:gd name="T6" fmla="*/ 10 w 32"/>
                <a:gd name="T7" fmla="*/ 35 h 35"/>
                <a:gd name="T8" fmla="*/ 10 w 32"/>
                <a:gd name="T9" fmla="*/ 18 h 35"/>
                <a:gd name="T10" fmla="*/ 10 w 32"/>
                <a:gd name="T11" fmla="*/ 18 h 35"/>
                <a:gd name="T12" fmla="*/ 10 w 32"/>
                <a:gd name="T13" fmla="*/ 13 h 35"/>
                <a:gd name="T14" fmla="*/ 12 w 32"/>
                <a:gd name="T15" fmla="*/ 11 h 35"/>
                <a:gd name="T16" fmla="*/ 13 w 32"/>
                <a:gd name="T17" fmla="*/ 9 h 35"/>
                <a:gd name="T18" fmla="*/ 16 w 32"/>
                <a:gd name="T19" fmla="*/ 8 h 35"/>
                <a:gd name="T20" fmla="*/ 16 w 32"/>
                <a:gd name="T21" fmla="*/ 8 h 35"/>
                <a:gd name="T22" fmla="*/ 20 w 32"/>
                <a:gd name="T23" fmla="*/ 9 h 35"/>
                <a:gd name="T24" fmla="*/ 21 w 32"/>
                <a:gd name="T25" fmla="*/ 10 h 35"/>
                <a:gd name="T26" fmla="*/ 22 w 32"/>
                <a:gd name="T27" fmla="*/ 13 h 35"/>
                <a:gd name="T28" fmla="*/ 23 w 32"/>
                <a:gd name="T29" fmla="*/ 17 h 35"/>
                <a:gd name="T30" fmla="*/ 23 w 32"/>
                <a:gd name="T31" fmla="*/ 35 h 35"/>
                <a:gd name="T32" fmla="*/ 32 w 32"/>
                <a:gd name="T33" fmla="*/ 35 h 35"/>
                <a:gd name="T34" fmla="*/ 32 w 32"/>
                <a:gd name="T35" fmla="*/ 15 h 35"/>
                <a:gd name="T36" fmla="*/ 32 w 32"/>
                <a:gd name="T37" fmla="*/ 15 h 35"/>
                <a:gd name="T38" fmla="*/ 32 w 32"/>
                <a:gd name="T39" fmla="*/ 9 h 35"/>
                <a:gd name="T40" fmla="*/ 29 w 32"/>
                <a:gd name="T41" fmla="*/ 5 h 35"/>
                <a:gd name="T42" fmla="*/ 29 w 32"/>
                <a:gd name="T43" fmla="*/ 5 h 35"/>
                <a:gd name="T44" fmla="*/ 28 w 32"/>
                <a:gd name="T45" fmla="*/ 3 h 35"/>
                <a:gd name="T46" fmla="*/ 26 w 32"/>
                <a:gd name="T47" fmla="*/ 1 h 35"/>
                <a:gd name="T48" fmla="*/ 23 w 32"/>
                <a:gd name="T49" fmla="*/ 0 h 35"/>
                <a:gd name="T50" fmla="*/ 20 w 32"/>
                <a:gd name="T51" fmla="*/ 0 h 35"/>
                <a:gd name="T52" fmla="*/ 20 w 32"/>
                <a:gd name="T53" fmla="*/ 0 h 35"/>
                <a:gd name="T54" fmla="*/ 16 w 32"/>
                <a:gd name="T55" fmla="*/ 0 h 35"/>
                <a:gd name="T56" fmla="*/ 14 w 32"/>
                <a:gd name="T57" fmla="*/ 1 h 35"/>
                <a:gd name="T58" fmla="*/ 11 w 32"/>
                <a:gd name="T59" fmla="*/ 3 h 35"/>
                <a:gd name="T60" fmla="*/ 9 w 32"/>
                <a:gd name="T61" fmla="*/ 5 h 35"/>
                <a:gd name="T62" fmla="*/ 9 w 32"/>
                <a:gd name="T63" fmla="*/ 5 h 35"/>
                <a:gd name="T64" fmla="*/ 9 w 32"/>
                <a:gd name="T65" fmla="*/ 1 h 35"/>
                <a:gd name="T66" fmla="*/ 0 w 32"/>
                <a:gd name="T67" fmla="*/ 1 h 35"/>
                <a:gd name="T68" fmla="*/ 0 w 32"/>
                <a:gd name="T69" fmla="*/ 1 h 35"/>
                <a:gd name="T70" fmla="*/ 0 w 32"/>
                <a:gd name="T71" fmla="*/ 4 h 35"/>
                <a:gd name="T72" fmla="*/ 1 w 32"/>
                <a:gd name="T73" fmla="*/ 11 h 35"/>
                <a:gd name="T74" fmla="*/ 1 w 32"/>
                <a:gd name="T75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35">
                  <a:moveTo>
                    <a:pt x="1" y="11"/>
                  </a:moveTo>
                  <a:lnTo>
                    <a:pt x="1" y="13"/>
                  </a:lnTo>
                  <a:lnTo>
                    <a:pt x="1" y="35"/>
                  </a:lnTo>
                  <a:lnTo>
                    <a:pt x="10" y="35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3"/>
                  </a:lnTo>
                  <a:lnTo>
                    <a:pt x="12" y="11"/>
                  </a:lnTo>
                  <a:lnTo>
                    <a:pt x="13" y="9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20" y="9"/>
                  </a:lnTo>
                  <a:lnTo>
                    <a:pt x="21" y="10"/>
                  </a:lnTo>
                  <a:lnTo>
                    <a:pt x="22" y="13"/>
                  </a:lnTo>
                  <a:lnTo>
                    <a:pt x="23" y="17"/>
                  </a:lnTo>
                  <a:lnTo>
                    <a:pt x="23" y="35"/>
                  </a:lnTo>
                  <a:lnTo>
                    <a:pt x="32" y="35"/>
                  </a:lnTo>
                  <a:lnTo>
                    <a:pt x="32" y="15"/>
                  </a:lnTo>
                  <a:lnTo>
                    <a:pt x="32" y="15"/>
                  </a:lnTo>
                  <a:lnTo>
                    <a:pt x="32" y="9"/>
                  </a:lnTo>
                  <a:lnTo>
                    <a:pt x="29" y="5"/>
                  </a:lnTo>
                  <a:lnTo>
                    <a:pt x="29" y="5"/>
                  </a:lnTo>
                  <a:lnTo>
                    <a:pt x="28" y="3"/>
                  </a:lnTo>
                  <a:lnTo>
                    <a:pt x="26" y="1"/>
                  </a:lnTo>
                  <a:lnTo>
                    <a:pt x="23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4" y="1"/>
                  </a:lnTo>
                  <a:lnTo>
                    <a:pt x="11" y="3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4"/>
                  </a:lnTo>
                  <a:lnTo>
                    <a:pt x="1" y="11"/>
                  </a:lnTo>
                  <a:lnTo>
                    <a:pt x="1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0" name="Freeform 15"/>
            <p:cNvSpPr>
              <a:spLocks/>
            </p:cNvSpPr>
            <p:nvPr userDrawn="1"/>
          </p:nvSpPr>
          <p:spPr bwMode="auto">
            <a:xfrm>
              <a:off x="840" y="4226"/>
              <a:ext cx="24" cy="46"/>
            </a:xfrm>
            <a:custGeom>
              <a:avLst/>
              <a:gdLst>
                <a:gd name="T0" fmla="*/ 15 w 24"/>
                <a:gd name="T1" fmla="*/ 0 h 46"/>
                <a:gd name="T2" fmla="*/ 6 w 24"/>
                <a:gd name="T3" fmla="*/ 0 h 46"/>
                <a:gd name="T4" fmla="*/ 6 w 24"/>
                <a:gd name="T5" fmla="*/ 11 h 46"/>
                <a:gd name="T6" fmla="*/ 0 w 24"/>
                <a:gd name="T7" fmla="*/ 11 h 46"/>
                <a:gd name="T8" fmla="*/ 0 w 24"/>
                <a:gd name="T9" fmla="*/ 18 h 46"/>
                <a:gd name="T10" fmla="*/ 5 w 24"/>
                <a:gd name="T11" fmla="*/ 18 h 46"/>
                <a:gd name="T12" fmla="*/ 5 w 24"/>
                <a:gd name="T13" fmla="*/ 31 h 46"/>
                <a:gd name="T14" fmla="*/ 5 w 24"/>
                <a:gd name="T15" fmla="*/ 31 h 46"/>
                <a:gd name="T16" fmla="*/ 5 w 24"/>
                <a:gd name="T17" fmla="*/ 35 h 46"/>
                <a:gd name="T18" fmla="*/ 5 w 24"/>
                <a:gd name="T19" fmla="*/ 35 h 46"/>
                <a:gd name="T20" fmla="*/ 5 w 24"/>
                <a:gd name="T21" fmla="*/ 40 h 46"/>
                <a:gd name="T22" fmla="*/ 7 w 24"/>
                <a:gd name="T23" fmla="*/ 43 h 46"/>
                <a:gd name="T24" fmla="*/ 7 w 24"/>
                <a:gd name="T25" fmla="*/ 43 h 46"/>
                <a:gd name="T26" fmla="*/ 11 w 24"/>
                <a:gd name="T27" fmla="*/ 45 h 46"/>
                <a:gd name="T28" fmla="*/ 15 w 24"/>
                <a:gd name="T29" fmla="*/ 46 h 46"/>
                <a:gd name="T30" fmla="*/ 15 w 24"/>
                <a:gd name="T31" fmla="*/ 46 h 46"/>
                <a:gd name="T32" fmla="*/ 19 w 24"/>
                <a:gd name="T33" fmla="*/ 46 h 46"/>
                <a:gd name="T34" fmla="*/ 24 w 24"/>
                <a:gd name="T35" fmla="*/ 44 h 46"/>
                <a:gd name="T36" fmla="*/ 24 w 24"/>
                <a:gd name="T37" fmla="*/ 37 h 46"/>
                <a:gd name="T38" fmla="*/ 24 w 24"/>
                <a:gd name="T39" fmla="*/ 37 h 46"/>
                <a:gd name="T40" fmla="*/ 18 w 24"/>
                <a:gd name="T41" fmla="*/ 38 h 46"/>
                <a:gd name="T42" fmla="*/ 18 w 24"/>
                <a:gd name="T43" fmla="*/ 38 h 46"/>
                <a:gd name="T44" fmla="*/ 16 w 24"/>
                <a:gd name="T45" fmla="*/ 38 h 46"/>
                <a:gd name="T46" fmla="*/ 15 w 24"/>
                <a:gd name="T47" fmla="*/ 38 h 46"/>
                <a:gd name="T48" fmla="*/ 15 w 24"/>
                <a:gd name="T49" fmla="*/ 34 h 46"/>
                <a:gd name="T50" fmla="*/ 15 w 24"/>
                <a:gd name="T51" fmla="*/ 34 h 46"/>
                <a:gd name="T52" fmla="*/ 15 w 24"/>
                <a:gd name="T53" fmla="*/ 31 h 46"/>
                <a:gd name="T54" fmla="*/ 15 w 24"/>
                <a:gd name="T55" fmla="*/ 18 h 46"/>
                <a:gd name="T56" fmla="*/ 23 w 24"/>
                <a:gd name="T57" fmla="*/ 18 h 46"/>
                <a:gd name="T58" fmla="*/ 23 w 24"/>
                <a:gd name="T59" fmla="*/ 11 h 46"/>
                <a:gd name="T60" fmla="*/ 15 w 24"/>
                <a:gd name="T61" fmla="*/ 11 h 46"/>
                <a:gd name="T62" fmla="*/ 15 w 24"/>
                <a:gd name="T63" fmla="*/ 0 h 46"/>
                <a:gd name="T64" fmla="*/ 15 w 24"/>
                <a:gd name="T6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46">
                  <a:moveTo>
                    <a:pt x="15" y="0"/>
                  </a:moveTo>
                  <a:lnTo>
                    <a:pt x="6" y="0"/>
                  </a:lnTo>
                  <a:lnTo>
                    <a:pt x="6" y="11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5" y="18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40"/>
                  </a:lnTo>
                  <a:lnTo>
                    <a:pt x="7" y="43"/>
                  </a:lnTo>
                  <a:lnTo>
                    <a:pt x="7" y="43"/>
                  </a:lnTo>
                  <a:lnTo>
                    <a:pt x="11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9" y="46"/>
                  </a:lnTo>
                  <a:lnTo>
                    <a:pt x="24" y="44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6" y="38"/>
                  </a:lnTo>
                  <a:lnTo>
                    <a:pt x="15" y="38"/>
                  </a:lnTo>
                  <a:lnTo>
                    <a:pt x="15" y="34"/>
                  </a:lnTo>
                  <a:lnTo>
                    <a:pt x="15" y="34"/>
                  </a:lnTo>
                  <a:lnTo>
                    <a:pt x="15" y="31"/>
                  </a:lnTo>
                  <a:lnTo>
                    <a:pt x="15" y="18"/>
                  </a:lnTo>
                  <a:lnTo>
                    <a:pt x="23" y="18"/>
                  </a:lnTo>
                  <a:lnTo>
                    <a:pt x="23" y="11"/>
                  </a:lnTo>
                  <a:lnTo>
                    <a:pt x="15" y="11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1" name="Freeform 16"/>
            <p:cNvSpPr>
              <a:spLocks/>
            </p:cNvSpPr>
            <p:nvPr userDrawn="1"/>
          </p:nvSpPr>
          <p:spPr bwMode="auto">
            <a:xfrm>
              <a:off x="869" y="4237"/>
              <a:ext cx="32" cy="35"/>
            </a:xfrm>
            <a:custGeom>
              <a:avLst/>
              <a:gdLst>
                <a:gd name="T0" fmla="*/ 0 w 32"/>
                <a:gd name="T1" fmla="*/ 20 h 35"/>
                <a:gd name="T2" fmla="*/ 0 w 32"/>
                <a:gd name="T3" fmla="*/ 20 h 35"/>
                <a:gd name="T4" fmla="*/ 0 w 32"/>
                <a:gd name="T5" fmla="*/ 25 h 35"/>
                <a:gd name="T6" fmla="*/ 1 w 32"/>
                <a:gd name="T7" fmla="*/ 28 h 35"/>
                <a:gd name="T8" fmla="*/ 1 w 32"/>
                <a:gd name="T9" fmla="*/ 28 h 35"/>
                <a:gd name="T10" fmla="*/ 3 w 32"/>
                <a:gd name="T11" fmla="*/ 31 h 35"/>
                <a:gd name="T12" fmla="*/ 5 w 32"/>
                <a:gd name="T13" fmla="*/ 33 h 35"/>
                <a:gd name="T14" fmla="*/ 9 w 32"/>
                <a:gd name="T15" fmla="*/ 34 h 35"/>
                <a:gd name="T16" fmla="*/ 13 w 32"/>
                <a:gd name="T17" fmla="*/ 35 h 35"/>
                <a:gd name="T18" fmla="*/ 13 w 32"/>
                <a:gd name="T19" fmla="*/ 35 h 35"/>
                <a:gd name="T20" fmla="*/ 16 w 32"/>
                <a:gd name="T21" fmla="*/ 35 h 35"/>
                <a:gd name="T22" fmla="*/ 18 w 32"/>
                <a:gd name="T23" fmla="*/ 34 h 35"/>
                <a:gd name="T24" fmla="*/ 21 w 32"/>
                <a:gd name="T25" fmla="*/ 32 h 35"/>
                <a:gd name="T26" fmla="*/ 23 w 32"/>
                <a:gd name="T27" fmla="*/ 30 h 35"/>
                <a:gd name="T28" fmla="*/ 23 w 32"/>
                <a:gd name="T29" fmla="*/ 30 h 35"/>
                <a:gd name="T30" fmla="*/ 24 w 32"/>
                <a:gd name="T31" fmla="*/ 34 h 35"/>
                <a:gd name="T32" fmla="*/ 32 w 32"/>
                <a:gd name="T33" fmla="*/ 34 h 35"/>
                <a:gd name="T34" fmla="*/ 32 w 32"/>
                <a:gd name="T35" fmla="*/ 34 h 35"/>
                <a:gd name="T36" fmla="*/ 31 w 32"/>
                <a:gd name="T37" fmla="*/ 33 h 35"/>
                <a:gd name="T38" fmla="*/ 31 w 32"/>
                <a:gd name="T39" fmla="*/ 33 h 35"/>
                <a:gd name="T40" fmla="*/ 31 w 32"/>
                <a:gd name="T41" fmla="*/ 29 h 35"/>
                <a:gd name="T42" fmla="*/ 31 w 32"/>
                <a:gd name="T43" fmla="*/ 29 h 35"/>
                <a:gd name="T44" fmla="*/ 31 w 32"/>
                <a:gd name="T45" fmla="*/ 26 h 35"/>
                <a:gd name="T46" fmla="*/ 31 w 32"/>
                <a:gd name="T47" fmla="*/ 24 h 35"/>
                <a:gd name="T48" fmla="*/ 31 w 32"/>
                <a:gd name="T49" fmla="*/ 0 h 35"/>
                <a:gd name="T50" fmla="*/ 22 w 32"/>
                <a:gd name="T51" fmla="*/ 0 h 35"/>
                <a:gd name="T52" fmla="*/ 22 w 32"/>
                <a:gd name="T53" fmla="*/ 18 h 35"/>
                <a:gd name="T54" fmla="*/ 22 w 32"/>
                <a:gd name="T55" fmla="*/ 18 h 35"/>
                <a:gd name="T56" fmla="*/ 22 w 32"/>
                <a:gd name="T57" fmla="*/ 23 h 35"/>
                <a:gd name="T58" fmla="*/ 21 w 32"/>
                <a:gd name="T59" fmla="*/ 25 h 35"/>
                <a:gd name="T60" fmla="*/ 18 w 32"/>
                <a:gd name="T61" fmla="*/ 27 h 35"/>
                <a:gd name="T62" fmla="*/ 15 w 32"/>
                <a:gd name="T63" fmla="*/ 27 h 35"/>
                <a:gd name="T64" fmla="*/ 15 w 32"/>
                <a:gd name="T65" fmla="*/ 27 h 35"/>
                <a:gd name="T66" fmla="*/ 13 w 32"/>
                <a:gd name="T67" fmla="*/ 27 h 35"/>
                <a:gd name="T68" fmla="*/ 11 w 32"/>
                <a:gd name="T69" fmla="*/ 26 h 35"/>
                <a:gd name="T70" fmla="*/ 10 w 32"/>
                <a:gd name="T71" fmla="*/ 23 h 35"/>
                <a:gd name="T72" fmla="*/ 10 w 32"/>
                <a:gd name="T73" fmla="*/ 19 h 35"/>
                <a:gd name="T74" fmla="*/ 10 w 32"/>
                <a:gd name="T75" fmla="*/ 0 h 35"/>
                <a:gd name="T76" fmla="*/ 0 w 32"/>
                <a:gd name="T77" fmla="*/ 0 h 35"/>
                <a:gd name="T78" fmla="*/ 0 w 32"/>
                <a:gd name="T79" fmla="*/ 20 h 35"/>
                <a:gd name="T80" fmla="*/ 0 w 32"/>
                <a:gd name="T81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" h="35">
                  <a:moveTo>
                    <a:pt x="0" y="20"/>
                  </a:moveTo>
                  <a:lnTo>
                    <a:pt x="0" y="20"/>
                  </a:lnTo>
                  <a:lnTo>
                    <a:pt x="0" y="25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3" y="31"/>
                  </a:lnTo>
                  <a:lnTo>
                    <a:pt x="5" y="33"/>
                  </a:lnTo>
                  <a:lnTo>
                    <a:pt x="9" y="34"/>
                  </a:lnTo>
                  <a:lnTo>
                    <a:pt x="13" y="35"/>
                  </a:lnTo>
                  <a:lnTo>
                    <a:pt x="13" y="35"/>
                  </a:lnTo>
                  <a:lnTo>
                    <a:pt x="16" y="35"/>
                  </a:lnTo>
                  <a:lnTo>
                    <a:pt x="18" y="34"/>
                  </a:lnTo>
                  <a:lnTo>
                    <a:pt x="21" y="32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4" y="34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31" y="33"/>
                  </a:lnTo>
                  <a:lnTo>
                    <a:pt x="31" y="33"/>
                  </a:lnTo>
                  <a:lnTo>
                    <a:pt x="31" y="29"/>
                  </a:lnTo>
                  <a:lnTo>
                    <a:pt x="31" y="29"/>
                  </a:lnTo>
                  <a:lnTo>
                    <a:pt x="31" y="26"/>
                  </a:lnTo>
                  <a:lnTo>
                    <a:pt x="31" y="24"/>
                  </a:lnTo>
                  <a:lnTo>
                    <a:pt x="31" y="0"/>
                  </a:lnTo>
                  <a:lnTo>
                    <a:pt x="22" y="0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23"/>
                  </a:lnTo>
                  <a:lnTo>
                    <a:pt x="21" y="25"/>
                  </a:lnTo>
                  <a:lnTo>
                    <a:pt x="18" y="27"/>
                  </a:lnTo>
                  <a:lnTo>
                    <a:pt x="15" y="27"/>
                  </a:lnTo>
                  <a:lnTo>
                    <a:pt x="15" y="27"/>
                  </a:lnTo>
                  <a:lnTo>
                    <a:pt x="13" y="27"/>
                  </a:lnTo>
                  <a:lnTo>
                    <a:pt x="11" y="26"/>
                  </a:lnTo>
                  <a:lnTo>
                    <a:pt x="10" y="23"/>
                  </a:lnTo>
                  <a:lnTo>
                    <a:pt x="10" y="19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2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2" name="Freeform 17"/>
            <p:cNvSpPr>
              <a:spLocks/>
            </p:cNvSpPr>
            <p:nvPr userDrawn="1"/>
          </p:nvSpPr>
          <p:spPr bwMode="auto">
            <a:xfrm>
              <a:off x="910" y="4236"/>
              <a:ext cx="22" cy="35"/>
            </a:xfrm>
            <a:custGeom>
              <a:avLst/>
              <a:gdLst>
                <a:gd name="T0" fmla="*/ 0 w 22"/>
                <a:gd name="T1" fmla="*/ 5 h 35"/>
                <a:gd name="T2" fmla="*/ 0 w 22"/>
                <a:gd name="T3" fmla="*/ 10 h 35"/>
                <a:gd name="T4" fmla="*/ 0 w 22"/>
                <a:gd name="T5" fmla="*/ 12 h 35"/>
                <a:gd name="T6" fmla="*/ 0 w 22"/>
                <a:gd name="T7" fmla="*/ 35 h 35"/>
                <a:gd name="T8" fmla="*/ 10 w 22"/>
                <a:gd name="T9" fmla="*/ 35 h 35"/>
                <a:gd name="T10" fmla="*/ 10 w 22"/>
                <a:gd name="T11" fmla="*/ 19 h 35"/>
                <a:gd name="T12" fmla="*/ 10 w 22"/>
                <a:gd name="T13" fmla="*/ 19 h 35"/>
                <a:gd name="T14" fmla="*/ 10 w 22"/>
                <a:gd name="T15" fmla="*/ 14 h 35"/>
                <a:gd name="T16" fmla="*/ 11 w 22"/>
                <a:gd name="T17" fmla="*/ 11 h 35"/>
                <a:gd name="T18" fmla="*/ 13 w 22"/>
                <a:gd name="T19" fmla="*/ 9 h 35"/>
                <a:gd name="T20" fmla="*/ 16 w 22"/>
                <a:gd name="T21" fmla="*/ 8 h 35"/>
                <a:gd name="T22" fmla="*/ 16 w 22"/>
                <a:gd name="T23" fmla="*/ 8 h 35"/>
                <a:gd name="T24" fmla="*/ 20 w 22"/>
                <a:gd name="T25" fmla="*/ 9 h 35"/>
                <a:gd name="T26" fmla="*/ 22 w 22"/>
                <a:gd name="T27" fmla="*/ 10 h 35"/>
                <a:gd name="T28" fmla="*/ 22 w 22"/>
                <a:gd name="T29" fmla="*/ 0 h 35"/>
                <a:gd name="T30" fmla="*/ 22 w 22"/>
                <a:gd name="T31" fmla="*/ 0 h 35"/>
                <a:gd name="T32" fmla="*/ 22 w 22"/>
                <a:gd name="T33" fmla="*/ 0 h 35"/>
                <a:gd name="T34" fmla="*/ 20 w 22"/>
                <a:gd name="T35" fmla="*/ 0 h 35"/>
                <a:gd name="T36" fmla="*/ 20 w 22"/>
                <a:gd name="T37" fmla="*/ 0 h 35"/>
                <a:gd name="T38" fmla="*/ 16 w 22"/>
                <a:gd name="T39" fmla="*/ 0 h 35"/>
                <a:gd name="T40" fmla="*/ 14 w 22"/>
                <a:gd name="T41" fmla="*/ 2 h 35"/>
                <a:gd name="T42" fmla="*/ 11 w 22"/>
                <a:gd name="T43" fmla="*/ 4 h 35"/>
                <a:gd name="T44" fmla="*/ 9 w 22"/>
                <a:gd name="T45" fmla="*/ 8 h 35"/>
                <a:gd name="T46" fmla="*/ 9 w 22"/>
                <a:gd name="T47" fmla="*/ 8 h 35"/>
                <a:gd name="T48" fmla="*/ 9 w 22"/>
                <a:gd name="T49" fmla="*/ 6 h 35"/>
                <a:gd name="T50" fmla="*/ 9 w 22"/>
                <a:gd name="T51" fmla="*/ 6 h 35"/>
                <a:gd name="T52" fmla="*/ 9 w 22"/>
                <a:gd name="T53" fmla="*/ 1 h 35"/>
                <a:gd name="T54" fmla="*/ 0 w 22"/>
                <a:gd name="T55" fmla="*/ 1 h 35"/>
                <a:gd name="T56" fmla="*/ 0 w 22"/>
                <a:gd name="T57" fmla="*/ 1 h 35"/>
                <a:gd name="T58" fmla="*/ 0 w 22"/>
                <a:gd name="T59" fmla="*/ 5 h 35"/>
                <a:gd name="T60" fmla="*/ 0 w 22"/>
                <a:gd name="T6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" h="35">
                  <a:moveTo>
                    <a:pt x="0" y="5"/>
                  </a:moveTo>
                  <a:lnTo>
                    <a:pt x="0" y="10"/>
                  </a:lnTo>
                  <a:lnTo>
                    <a:pt x="0" y="12"/>
                  </a:lnTo>
                  <a:lnTo>
                    <a:pt x="0" y="35"/>
                  </a:lnTo>
                  <a:lnTo>
                    <a:pt x="10" y="35"/>
                  </a:lnTo>
                  <a:lnTo>
                    <a:pt x="10" y="19"/>
                  </a:lnTo>
                  <a:lnTo>
                    <a:pt x="10" y="19"/>
                  </a:lnTo>
                  <a:lnTo>
                    <a:pt x="10" y="14"/>
                  </a:lnTo>
                  <a:lnTo>
                    <a:pt x="11" y="11"/>
                  </a:lnTo>
                  <a:lnTo>
                    <a:pt x="13" y="9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20" y="9"/>
                  </a:lnTo>
                  <a:lnTo>
                    <a:pt x="22" y="1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1" y="4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3" name="Freeform 18"/>
            <p:cNvSpPr>
              <a:spLocks/>
            </p:cNvSpPr>
            <p:nvPr userDrawn="1"/>
          </p:nvSpPr>
          <p:spPr bwMode="auto">
            <a:xfrm>
              <a:off x="949" y="4221"/>
              <a:ext cx="24" cy="50"/>
            </a:xfrm>
            <a:custGeom>
              <a:avLst/>
              <a:gdLst>
                <a:gd name="T0" fmla="*/ 14 w 24"/>
                <a:gd name="T1" fmla="*/ 15 h 50"/>
                <a:gd name="T2" fmla="*/ 14 w 24"/>
                <a:gd name="T3" fmla="*/ 15 h 50"/>
                <a:gd name="T4" fmla="*/ 15 w 24"/>
                <a:gd name="T5" fmla="*/ 10 h 50"/>
                <a:gd name="T6" fmla="*/ 16 w 24"/>
                <a:gd name="T7" fmla="*/ 9 h 50"/>
                <a:gd name="T8" fmla="*/ 17 w 24"/>
                <a:gd name="T9" fmla="*/ 8 h 50"/>
                <a:gd name="T10" fmla="*/ 17 w 24"/>
                <a:gd name="T11" fmla="*/ 8 h 50"/>
                <a:gd name="T12" fmla="*/ 24 w 24"/>
                <a:gd name="T13" fmla="*/ 9 h 50"/>
                <a:gd name="T14" fmla="*/ 24 w 24"/>
                <a:gd name="T15" fmla="*/ 2 h 50"/>
                <a:gd name="T16" fmla="*/ 24 w 24"/>
                <a:gd name="T17" fmla="*/ 2 h 50"/>
                <a:gd name="T18" fmla="*/ 19 w 24"/>
                <a:gd name="T19" fmla="*/ 0 h 50"/>
                <a:gd name="T20" fmla="*/ 16 w 24"/>
                <a:gd name="T21" fmla="*/ 0 h 50"/>
                <a:gd name="T22" fmla="*/ 16 w 24"/>
                <a:gd name="T23" fmla="*/ 0 h 50"/>
                <a:gd name="T24" fmla="*/ 12 w 24"/>
                <a:gd name="T25" fmla="*/ 1 h 50"/>
                <a:gd name="T26" fmla="*/ 10 w 24"/>
                <a:gd name="T27" fmla="*/ 2 h 50"/>
                <a:gd name="T28" fmla="*/ 10 w 24"/>
                <a:gd name="T29" fmla="*/ 2 h 50"/>
                <a:gd name="T30" fmla="*/ 8 w 24"/>
                <a:gd name="T31" fmla="*/ 3 h 50"/>
                <a:gd name="T32" fmla="*/ 5 w 24"/>
                <a:gd name="T33" fmla="*/ 7 h 50"/>
                <a:gd name="T34" fmla="*/ 5 w 24"/>
                <a:gd name="T35" fmla="*/ 10 h 50"/>
                <a:gd name="T36" fmla="*/ 4 w 24"/>
                <a:gd name="T37" fmla="*/ 14 h 50"/>
                <a:gd name="T38" fmla="*/ 4 w 24"/>
                <a:gd name="T39" fmla="*/ 16 h 50"/>
                <a:gd name="T40" fmla="*/ 0 w 24"/>
                <a:gd name="T41" fmla="*/ 16 h 50"/>
                <a:gd name="T42" fmla="*/ 0 w 24"/>
                <a:gd name="T43" fmla="*/ 23 h 50"/>
                <a:gd name="T44" fmla="*/ 4 w 24"/>
                <a:gd name="T45" fmla="*/ 23 h 50"/>
                <a:gd name="T46" fmla="*/ 4 w 24"/>
                <a:gd name="T47" fmla="*/ 50 h 50"/>
                <a:gd name="T48" fmla="*/ 14 w 24"/>
                <a:gd name="T49" fmla="*/ 50 h 50"/>
                <a:gd name="T50" fmla="*/ 14 w 24"/>
                <a:gd name="T51" fmla="*/ 23 h 50"/>
                <a:gd name="T52" fmla="*/ 23 w 24"/>
                <a:gd name="T53" fmla="*/ 23 h 50"/>
                <a:gd name="T54" fmla="*/ 23 w 24"/>
                <a:gd name="T55" fmla="*/ 16 h 50"/>
                <a:gd name="T56" fmla="*/ 14 w 24"/>
                <a:gd name="T57" fmla="*/ 16 h 50"/>
                <a:gd name="T58" fmla="*/ 14 w 24"/>
                <a:gd name="T59" fmla="*/ 15 h 50"/>
                <a:gd name="T60" fmla="*/ 14 w 24"/>
                <a:gd name="T61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4" h="50">
                  <a:moveTo>
                    <a:pt x="14" y="15"/>
                  </a:moveTo>
                  <a:lnTo>
                    <a:pt x="14" y="15"/>
                  </a:lnTo>
                  <a:lnTo>
                    <a:pt x="15" y="10"/>
                  </a:lnTo>
                  <a:lnTo>
                    <a:pt x="16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24" y="9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9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3"/>
                  </a:lnTo>
                  <a:lnTo>
                    <a:pt x="5" y="7"/>
                  </a:lnTo>
                  <a:lnTo>
                    <a:pt x="5" y="10"/>
                  </a:lnTo>
                  <a:lnTo>
                    <a:pt x="4" y="14"/>
                  </a:lnTo>
                  <a:lnTo>
                    <a:pt x="4" y="16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4" y="23"/>
                  </a:lnTo>
                  <a:lnTo>
                    <a:pt x="4" y="50"/>
                  </a:lnTo>
                  <a:lnTo>
                    <a:pt x="14" y="50"/>
                  </a:lnTo>
                  <a:lnTo>
                    <a:pt x="14" y="23"/>
                  </a:lnTo>
                  <a:lnTo>
                    <a:pt x="23" y="23"/>
                  </a:lnTo>
                  <a:lnTo>
                    <a:pt x="23" y="16"/>
                  </a:lnTo>
                  <a:lnTo>
                    <a:pt x="14" y="16"/>
                  </a:lnTo>
                  <a:lnTo>
                    <a:pt x="14" y="15"/>
                  </a:lnTo>
                  <a:lnTo>
                    <a:pt x="14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4" name="Freeform 19"/>
            <p:cNvSpPr>
              <a:spLocks noEditPoints="1"/>
            </p:cNvSpPr>
            <p:nvPr userDrawn="1"/>
          </p:nvSpPr>
          <p:spPr bwMode="auto">
            <a:xfrm>
              <a:off x="976" y="4222"/>
              <a:ext cx="32" cy="50"/>
            </a:xfrm>
            <a:custGeom>
              <a:avLst/>
              <a:gdLst>
                <a:gd name="T0" fmla="*/ 0 w 32"/>
                <a:gd name="T1" fmla="*/ 35 h 50"/>
                <a:gd name="T2" fmla="*/ 1 w 32"/>
                <a:gd name="T3" fmla="*/ 43 h 50"/>
                <a:gd name="T4" fmla="*/ 3 w 32"/>
                <a:gd name="T5" fmla="*/ 46 h 50"/>
                <a:gd name="T6" fmla="*/ 10 w 32"/>
                <a:gd name="T7" fmla="*/ 49 h 50"/>
                <a:gd name="T8" fmla="*/ 13 w 32"/>
                <a:gd name="T9" fmla="*/ 50 h 50"/>
                <a:gd name="T10" fmla="*/ 18 w 32"/>
                <a:gd name="T11" fmla="*/ 49 h 50"/>
                <a:gd name="T12" fmla="*/ 23 w 32"/>
                <a:gd name="T13" fmla="*/ 45 h 50"/>
                <a:gd name="T14" fmla="*/ 24 w 32"/>
                <a:gd name="T15" fmla="*/ 49 h 50"/>
                <a:gd name="T16" fmla="*/ 32 w 32"/>
                <a:gd name="T17" fmla="*/ 49 h 50"/>
                <a:gd name="T18" fmla="*/ 32 w 32"/>
                <a:gd name="T19" fmla="*/ 48 h 50"/>
                <a:gd name="T20" fmla="*/ 31 w 32"/>
                <a:gd name="T21" fmla="*/ 44 h 50"/>
                <a:gd name="T22" fmla="*/ 31 w 32"/>
                <a:gd name="T23" fmla="*/ 39 h 50"/>
                <a:gd name="T24" fmla="*/ 23 w 32"/>
                <a:gd name="T25" fmla="*/ 15 h 50"/>
                <a:gd name="T26" fmla="*/ 23 w 32"/>
                <a:gd name="T27" fmla="*/ 33 h 50"/>
                <a:gd name="T28" fmla="*/ 21 w 32"/>
                <a:gd name="T29" fmla="*/ 40 h 50"/>
                <a:gd name="T30" fmla="*/ 15 w 32"/>
                <a:gd name="T31" fmla="*/ 42 h 50"/>
                <a:gd name="T32" fmla="*/ 13 w 32"/>
                <a:gd name="T33" fmla="*/ 42 h 50"/>
                <a:gd name="T34" fmla="*/ 10 w 32"/>
                <a:gd name="T35" fmla="*/ 38 h 50"/>
                <a:gd name="T36" fmla="*/ 10 w 32"/>
                <a:gd name="T37" fmla="*/ 15 h 50"/>
                <a:gd name="T38" fmla="*/ 0 w 32"/>
                <a:gd name="T39" fmla="*/ 35 h 50"/>
                <a:gd name="T40" fmla="*/ 3 w 32"/>
                <a:gd name="T41" fmla="*/ 6 h 50"/>
                <a:gd name="T42" fmla="*/ 3 w 32"/>
                <a:gd name="T43" fmla="*/ 8 h 50"/>
                <a:gd name="T44" fmla="*/ 6 w 32"/>
                <a:gd name="T45" fmla="*/ 10 h 50"/>
                <a:gd name="T46" fmla="*/ 9 w 32"/>
                <a:gd name="T47" fmla="*/ 11 h 50"/>
                <a:gd name="T48" fmla="*/ 12 w 32"/>
                <a:gd name="T49" fmla="*/ 9 h 50"/>
                <a:gd name="T50" fmla="*/ 13 w 32"/>
                <a:gd name="T51" fmla="*/ 6 h 50"/>
                <a:gd name="T52" fmla="*/ 13 w 32"/>
                <a:gd name="T53" fmla="*/ 3 h 50"/>
                <a:gd name="T54" fmla="*/ 11 w 32"/>
                <a:gd name="T55" fmla="*/ 1 h 50"/>
                <a:gd name="T56" fmla="*/ 9 w 32"/>
                <a:gd name="T57" fmla="*/ 0 h 50"/>
                <a:gd name="T58" fmla="*/ 4 w 32"/>
                <a:gd name="T59" fmla="*/ 2 h 50"/>
                <a:gd name="T60" fmla="*/ 3 w 32"/>
                <a:gd name="T61" fmla="*/ 6 h 50"/>
                <a:gd name="T62" fmla="*/ 18 w 32"/>
                <a:gd name="T63" fmla="*/ 6 h 50"/>
                <a:gd name="T64" fmla="*/ 18 w 32"/>
                <a:gd name="T65" fmla="*/ 8 h 50"/>
                <a:gd name="T66" fmla="*/ 22 w 32"/>
                <a:gd name="T67" fmla="*/ 10 h 50"/>
                <a:gd name="T68" fmla="*/ 24 w 32"/>
                <a:gd name="T69" fmla="*/ 11 h 50"/>
                <a:gd name="T70" fmla="*/ 27 w 32"/>
                <a:gd name="T71" fmla="*/ 9 h 50"/>
                <a:gd name="T72" fmla="*/ 28 w 32"/>
                <a:gd name="T73" fmla="*/ 6 h 50"/>
                <a:gd name="T74" fmla="*/ 28 w 32"/>
                <a:gd name="T75" fmla="*/ 3 h 50"/>
                <a:gd name="T76" fmla="*/ 26 w 32"/>
                <a:gd name="T77" fmla="*/ 1 h 50"/>
                <a:gd name="T78" fmla="*/ 24 w 32"/>
                <a:gd name="T79" fmla="*/ 0 h 50"/>
                <a:gd name="T80" fmla="*/ 19 w 32"/>
                <a:gd name="T81" fmla="*/ 2 h 50"/>
                <a:gd name="T82" fmla="*/ 18 w 32"/>
                <a:gd name="T83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50">
                  <a:moveTo>
                    <a:pt x="0" y="35"/>
                  </a:moveTo>
                  <a:lnTo>
                    <a:pt x="0" y="35"/>
                  </a:lnTo>
                  <a:lnTo>
                    <a:pt x="1" y="40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6"/>
                  </a:lnTo>
                  <a:lnTo>
                    <a:pt x="5" y="48"/>
                  </a:lnTo>
                  <a:lnTo>
                    <a:pt x="10" y="49"/>
                  </a:lnTo>
                  <a:lnTo>
                    <a:pt x="13" y="50"/>
                  </a:lnTo>
                  <a:lnTo>
                    <a:pt x="13" y="50"/>
                  </a:lnTo>
                  <a:lnTo>
                    <a:pt x="16" y="50"/>
                  </a:lnTo>
                  <a:lnTo>
                    <a:pt x="18" y="49"/>
                  </a:lnTo>
                  <a:lnTo>
                    <a:pt x="21" y="47"/>
                  </a:lnTo>
                  <a:lnTo>
                    <a:pt x="23" y="45"/>
                  </a:lnTo>
                  <a:lnTo>
                    <a:pt x="23" y="45"/>
                  </a:lnTo>
                  <a:lnTo>
                    <a:pt x="24" y="49"/>
                  </a:lnTo>
                  <a:lnTo>
                    <a:pt x="32" y="49"/>
                  </a:lnTo>
                  <a:lnTo>
                    <a:pt x="32" y="49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1" y="44"/>
                  </a:lnTo>
                  <a:lnTo>
                    <a:pt x="31" y="44"/>
                  </a:lnTo>
                  <a:lnTo>
                    <a:pt x="31" y="41"/>
                  </a:lnTo>
                  <a:lnTo>
                    <a:pt x="31" y="39"/>
                  </a:lnTo>
                  <a:lnTo>
                    <a:pt x="31" y="15"/>
                  </a:lnTo>
                  <a:lnTo>
                    <a:pt x="23" y="15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2" y="38"/>
                  </a:lnTo>
                  <a:lnTo>
                    <a:pt x="21" y="40"/>
                  </a:lnTo>
                  <a:lnTo>
                    <a:pt x="18" y="42"/>
                  </a:lnTo>
                  <a:lnTo>
                    <a:pt x="15" y="42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11" y="41"/>
                  </a:lnTo>
                  <a:lnTo>
                    <a:pt x="10" y="38"/>
                  </a:lnTo>
                  <a:lnTo>
                    <a:pt x="10" y="34"/>
                  </a:lnTo>
                  <a:lnTo>
                    <a:pt x="10" y="15"/>
                  </a:lnTo>
                  <a:lnTo>
                    <a:pt x="0" y="15"/>
                  </a:lnTo>
                  <a:lnTo>
                    <a:pt x="0" y="35"/>
                  </a:lnTo>
                  <a:lnTo>
                    <a:pt x="0" y="35"/>
                  </a:lnTo>
                  <a:close/>
                  <a:moveTo>
                    <a:pt x="3" y="6"/>
                  </a:moveTo>
                  <a:lnTo>
                    <a:pt x="3" y="6"/>
                  </a:lnTo>
                  <a:lnTo>
                    <a:pt x="3" y="8"/>
                  </a:lnTo>
                  <a:lnTo>
                    <a:pt x="4" y="9"/>
                  </a:lnTo>
                  <a:lnTo>
                    <a:pt x="6" y="10"/>
                  </a:lnTo>
                  <a:lnTo>
                    <a:pt x="9" y="11"/>
                  </a:lnTo>
                  <a:lnTo>
                    <a:pt x="9" y="11"/>
                  </a:lnTo>
                  <a:lnTo>
                    <a:pt x="11" y="10"/>
                  </a:lnTo>
                  <a:lnTo>
                    <a:pt x="12" y="9"/>
                  </a:lnTo>
                  <a:lnTo>
                    <a:pt x="13" y="8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3" y="3"/>
                  </a:lnTo>
                  <a:lnTo>
                    <a:pt x="12" y="2"/>
                  </a:lnTo>
                  <a:lnTo>
                    <a:pt x="11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3"/>
                  </a:lnTo>
                  <a:lnTo>
                    <a:pt x="3" y="6"/>
                  </a:lnTo>
                  <a:lnTo>
                    <a:pt x="3" y="6"/>
                  </a:lnTo>
                  <a:close/>
                  <a:moveTo>
                    <a:pt x="18" y="6"/>
                  </a:moveTo>
                  <a:lnTo>
                    <a:pt x="18" y="6"/>
                  </a:lnTo>
                  <a:lnTo>
                    <a:pt x="18" y="8"/>
                  </a:lnTo>
                  <a:lnTo>
                    <a:pt x="19" y="9"/>
                  </a:lnTo>
                  <a:lnTo>
                    <a:pt x="22" y="10"/>
                  </a:lnTo>
                  <a:lnTo>
                    <a:pt x="24" y="11"/>
                  </a:lnTo>
                  <a:lnTo>
                    <a:pt x="24" y="11"/>
                  </a:lnTo>
                  <a:lnTo>
                    <a:pt x="26" y="10"/>
                  </a:lnTo>
                  <a:lnTo>
                    <a:pt x="27" y="9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6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2" y="1"/>
                  </a:lnTo>
                  <a:lnTo>
                    <a:pt x="19" y="2"/>
                  </a:lnTo>
                  <a:lnTo>
                    <a:pt x="18" y="3"/>
                  </a:lnTo>
                  <a:lnTo>
                    <a:pt x="18" y="6"/>
                  </a:lnTo>
                  <a:lnTo>
                    <a:pt x="18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5" name="Freeform 20"/>
            <p:cNvSpPr>
              <a:spLocks/>
            </p:cNvSpPr>
            <p:nvPr userDrawn="1"/>
          </p:nvSpPr>
          <p:spPr bwMode="auto">
            <a:xfrm>
              <a:off x="1016" y="4236"/>
              <a:ext cx="23" cy="35"/>
            </a:xfrm>
            <a:custGeom>
              <a:avLst/>
              <a:gdLst>
                <a:gd name="T0" fmla="*/ 1 w 23"/>
                <a:gd name="T1" fmla="*/ 5 h 35"/>
                <a:gd name="T2" fmla="*/ 1 w 23"/>
                <a:gd name="T3" fmla="*/ 10 h 35"/>
                <a:gd name="T4" fmla="*/ 1 w 23"/>
                <a:gd name="T5" fmla="*/ 12 h 35"/>
                <a:gd name="T6" fmla="*/ 1 w 23"/>
                <a:gd name="T7" fmla="*/ 35 h 35"/>
                <a:gd name="T8" fmla="*/ 10 w 23"/>
                <a:gd name="T9" fmla="*/ 35 h 35"/>
                <a:gd name="T10" fmla="*/ 10 w 23"/>
                <a:gd name="T11" fmla="*/ 19 h 35"/>
                <a:gd name="T12" fmla="*/ 10 w 23"/>
                <a:gd name="T13" fmla="*/ 19 h 35"/>
                <a:gd name="T14" fmla="*/ 11 w 23"/>
                <a:gd name="T15" fmla="*/ 14 h 35"/>
                <a:gd name="T16" fmla="*/ 12 w 23"/>
                <a:gd name="T17" fmla="*/ 11 h 35"/>
                <a:gd name="T18" fmla="*/ 14 w 23"/>
                <a:gd name="T19" fmla="*/ 9 h 35"/>
                <a:gd name="T20" fmla="*/ 17 w 23"/>
                <a:gd name="T21" fmla="*/ 8 h 35"/>
                <a:gd name="T22" fmla="*/ 17 w 23"/>
                <a:gd name="T23" fmla="*/ 8 h 35"/>
                <a:gd name="T24" fmla="*/ 19 w 23"/>
                <a:gd name="T25" fmla="*/ 9 h 35"/>
                <a:gd name="T26" fmla="*/ 23 w 23"/>
                <a:gd name="T27" fmla="*/ 10 h 35"/>
                <a:gd name="T28" fmla="*/ 23 w 23"/>
                <a:gd name="T29" fmla="*/ 0 h 35"/>
                <a:gd name="T30" fmla="*/ 22 w 23"/>
                <a:gd name="T31" fmla="*/ 0 h 35"/>
                <a:gd name="T32" fmla="*/ 22 w 23"/>
                <a:gd name="T33" fmla="*/ 0 h 35"/>
                <a:gd name="T34" fmla="*/ 19 w 23"/>
                <a:gd name="T35" fmla="*/ 0 h 35"/>
                <a:gd name="T36" fmla="*/ 19 w 23"/>
                <a:gd name="T37" fmla="*/ 0 h 35"/>
                <a:gd name="T38" fmla="*/ 17 w 23"/>
                <a:gd name="T39" fmla="*/ 0 h 35"/>
                <a:gd name="T40" fmla="*/ 14 w 23"/>
                <a:gd name="T41" fmla="*/ 2 h 35"/>
                <a:gd name="T42" fmla="*/ 12 w 23"/>
                <a:gd name="T43" fmla="*/ 4 h 35"/>
                <a:gd name="T44" fmla="*/ 10 w 23"/>
                <a:gd name="T45" fmla="*/ 8 h 35"/>
                <a:gd name="T46" fmla="*/ 10 w 23"/>
                <a:gd name="T47" fmla="*/ 8 h 35"/>
                <a:gd name="T48" fmla="*/ 10 w 23"/>
                <a:gd name="T49" fmla="*/ 6 h 35"/>
                <a:gd name="T50" fmla="*/ 10 w 23"/>
                <a:gd name="T51" fmla="*/ 6 h 35"/>
                <a:gd name="T52" fmla="*/ 9 w 23"/>
                <a:gd name="T53" fmla="*/ 1 h 35"/>
                <a:gd name="T54" fmla="*/ 0 w 23"/>
                <a:gd name="T55" fmla="*/ 1 h 35"/>
                <a:gd name="T56" fmla="*/ 0 w 23"/>
                <a:gd name="T57" fmla="*/ 1 h 35"/>
                <a:gd name="T58" fmla="*/ 1 w 23"/>
                <a:gd name="T59" fmla="*/ 5 h 35"/>
                <a:gd name="T60" fmla="*/ 1 w 23"/>
                <a:gd name="T6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" h="35">
                  <a:moveTo>
                    <a:pt x="1" y="5"/>
                  </a:moveTo>
                  <a:lnTo>
                    <a:pt x="1" y="10"/>
                  </a:lnTo>
                  <a:lnTo>
                    <a:pt x="1" y="12"/>
                  </a:lnTo>
                  <a:lnTo>
                    <a:pt x="1" y="35"/>
                  </a:lnTo>
                  <a:lnTo>
                    <a:pt x="10" y="35"/>
                  </a:lnTo>
                  <a:lnTo>
                    <a:pt x="10" y="19"/>
                  </a:lnTo>
                  <a:lnTo>
                    <a:pt x="10" y="19"/>
                  </a:lnTo>
                  <a:lnTo>
                    <a:pt x="11" y="14"/>
                  </a:lnTo>
                  <a:lnTo>
                    <a:pt x="12" y="11"/>
                  </a:lnTo>
                  <a:lnTo>
                    <a:pt x="14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9" y="9"/>
                  </a:lnTo>
                  <a:lnTo>
                    <a:pt x="23" y="10"/>
                  </a:lnTo>
                  <a:lnTo>
                    <a:pt x="23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0"/>
                  </a:lnTo>
                  <a:lnTo>
                    <a:pt x="14" y="2"/>
                  </a:lnTo>
                  <a:lnTo>
                    <a:pt x="12" y="4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9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6" name="Freeform 21"/>
            <p:cNvSpPr>
              <a:spLocks noEditPoints="1"/>
            </p:cNvSpPr>
            <p:nvPr userDrawn="1"/>
          </p:nvSpPr>
          <p:spPr bwMode="auto">
            <a:xfrm>
              <a:off x="1054" y="4223"/>
              <a:ext cx="43" cy="48"/>
            </a:xfrm>
            <a:custGeom>
              <a:avLst/>
              <a:gdLst>
                <a:gd name="T0" fmla="*/ 0 w 43"/>
                <a:gd name="T1" fmla="*/ 48 h 48"/>
                <a:gd name="T2" fmla="*/ 9 w 43"/>
                <a:gd name="T3" fmla="*/ 48 h 48"/>
                <a:gd name="T4" fmla="*/ 13 w 43"/>
                <a:gd name="T5" fmla="*/ 39 h 48"/>
                <a:gd name="T6" fmla="*/ 30 w 43"/>
                <a:gd name="T7" fmla="*/ 39 h 48"/>
                <a:gd name="T8" fmla="*/ 33 w 43"/>
                <a:gd name="T9" fmla="*/ 48 h 48"/>
                <a:gd name="T10" fmla="*/ 43 w 43"/>
                <a:gd name="T11" fmla="*/ 48 h 48"/>
                <a:gd name="T12" fmla="*/ 26 w 43"/>
                <a:gd name="T13" fmla="*/ 0 h 48"/>
                <a:gd name="T14" fmla="*/ 16 w 43"/>
                <a:gd name="T15" fmla="*/ 0 h 48"/>
                <a:gd name="T16" fmla="*/ 0 w 43"/>
                <a:gd name="T17" fmla="*/ 48 h 48"/>
                <a:gd name="T18" fmla="*/ 0 w 43"/>
                <a:gd name="T19" fmla="*/ 48 h 48"/>
                <a:gd name="T20" fmla="*/ 15 w 43"/>
                <a:gd name="T21" fmla="*/ 30 h 48"/>
                <a:gd name="T22" fmla="*/ 21 w 43"/>
                <a:gd name="T23" fmla="*/ 11 h 48"/>
                <a:gd name="T24" fmla="*/ 28 w 43"/>
                <a:gd name="T25" fmla="*/ 30 h 48"/>
                <a:gd name="T26" fmla="*/ 15 w 43"/>
                <a:gd name="T27" fmla="*/ 30 h 48"/>
                <a:gd name="T28" fmla="*/ 15 w 43"/>
                <a:gd name="T29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3" h="48">
                  <a:moveTo>
                    <a:pt x="0" y="48"/>
                  </a:moveTo>
                  <a:lnTo>
                    <a:pt x="9" y="48"/>
                  </a:lnTo>
                  <a:lnTo>
                    <a:pt x="13" y="39"/>
                  </a:lnTo>
                  <a:lnTo>
                    <a:pt x="30" y="39"/>
                  </a:lnTo>
                  <a:lnTo>
                    <a:pt x="33" y="48"/>
                  </a:lnTo>
                  <a:lnTo>
                    <a:pt x="43" y="48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0" y="48"/>
                  </a:lnTo>
                  <a:lnTo>
                    <a:pt x="0" y="48"/>
                  </a:lnTo>
                  <a:close/>
                  <a:moveTo>
                    <a:pt x="15" y="30"/>
                  </a:moveTo>
                  <a:lnTo>
                    <a:pt x="21" y="11"/>
                  </a:lnTo>
                  <a:lnTo>
                    <a:pt x="28" y="30"/>
                  </a:lnTo>
                  <a:lnTo>
                    <a:pt x="15" y="30"/>
                  </a:lnTo>
                  <a:lnTo>
                    <a:pt x="15" y="3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8" name="Freeform 22"/>
            <p:cNvSpPr>
              <a:spLocks/>
            </p:cNvSpPr>
            <p:nvPr userDrawn="1"/>
          </p:nvSpPr>
          <p:spPr bwMode="auto">
            <a:xfrm>
              <a:off x="1101" y="4236"/>
              <a:ext cx="22" cy="35"/>
            </a:xfrm>
            <a:custGeom>
              <a:avLst/>
              <a:gdLst>
                <a:gd name="T0" fmla="*/ 0 w 22"/>
                <a:gd name="T1" fmla="*/ 5 h 35"/>
                <a:gd name="T2" fmla="*/ 0 w 22"/>
                <a:gd name="T3" fmla="*/ 10 h 35"/>
                <a:gd name="T4" fmla="*/ 1 w 22"/>
                <a:gd name="T5" fmla="*/ 12 h 35"/>
                <a:gd name="T6" fmla="*/ 1 w 22"/>
                <a:gd name="T7" fmla="*/ 35 h 35"/>
                <a:gd name="T8" fmla="*/ 10 w 22"/>
                <a:gd name="T9" fmla="*/ 35 h 35"/>
                <a:gd name="T10" fmla="*/ 10 w 22"/>
                <a:gd name="T11" fmla="*/ 19 h 35"/>
                <a:gd name="T12" fmla="*/ 10 w 22"/>
                <a:gd name="T13" fmla="*/ 19 h 35"/>
                <a:gd name="T14" fmla="*/ 10 w 22"/>
                <a:gd name="T15" fmla="*/ 14 h 35"/>
                <a:gd name="T16" fmla="*/ 12 w 22"/>
                <a:gd name="T17" fmla="*/ 11 h 35"/>
                <a:gd name="T18" fmla="*/ 14 w 22"/>
                <a:gd name="T19" fmla="*/ 9 h 35"/>
                <a:gd name="T20" fmla="*/ 16 w 22"/>
                <a:gd name="T21" fmla="*/ 8 h 35"/>
                <a:gd name="T22" fmla="*/ 16 w 22"/>
                <a:gd name="T23" fmla="*/ 8 h 35"/>
                <a:gd name="T24" fmla="*/ 20 w 22"/>
                <a:gd name="T25" fmla="*/ 9 h 35"/>
                <a:gd name="T26" fmla="*/ 22 w 22"/>
                <a:gd name="T27" fmla="*/ 10 h 35"/>
                <a:gd name="T28" fmla="*/ 22 w 22"/>
                <a:gd name="T29" fmla="*/ 0 h 35"/>
                <a:gd name="T30" fmla="*/ 22 w 22"/>
                <a:gd name="T31" fmla="*/ 0 h 35"/>
                <a:gd name="T32" fmla="*/ 22 w 22"/>
                <a:gd name="T33" fmla="*/ 0 h 35"/>
                <a:gd name="T34" fmla="*/ 20 w 22"/>
                <a:gd name="T35" fmla="*/ 0 h 35"/>
                <a:gd name="T36" fmla="*/ 20 w 22"/>
                <a:gd name="T37" fmla="*/ 0 h 35"/>
                <a:gd name="T38" fmla="*/ 16 w 22"/>
                <a:gd name="T39" fmla="*/ 0 h 35"/>
                <a:gd name="T40" fmla="*/ 14 w 22"/>
                <a:gd name="T41" fmla="*/ 2 h 35"/>
                <a:gd name="T42" fmla="*/ 12 w 22"/>
                <a:gd name="T43" fmla="*/ 4 h 35"/>
                <a:gd name="T44" fmla="*/ 10 w 22"/>
                <a:gd name="T45" fmla="*/ 8 h 35"/>
                <a:gd name="T46" fmla="*/ 10 w 22"/>
                <a:gd name="T47" fmla="*/ 8 h 35"/>
                <a:gd name="T48" fmla="*/ 10 w 22"/>
                <a:gd name="T49" fmla="*/ 6 h 35"/>
                <a:gd name="T50" fmla="*/ 10 w 22"/>
                <a:gd name="T51" fmla="*/ 6 h 35"/>
                <a:gd name="T52" fmla="*/ 9 w 22"/>
                <a:gd name="T53" fmla="*/ 1 h 35"/>
                <a:gd name="T54" fmla="*/ 0 w 22"/>
                <a:gd name="T55" fmla="*/ 1 h 35"/>
                <a:gd name="T56" fmla="*/ 0 w 22"/>
                <a:gd name="T57" fmla="*/ 1 h 35"/>
                <a:gd name="T58" fmla="*/ 0 w 22"/>
                <a:gd name="T59" fmla="*/ 5 h 35"/>
                <a:gd name="T60" fmla="*/ 0 w 22"/>
                <a:gd name="T6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" h="35">
                  <a:moveTo>
                    <a:pt x="0" y="5"/>
                  </a:moveTo>
                  <a:lnTo>
                    <a:pt x="0" y="10"/>
                  </a:lnTo>
                  <a:lnTo>
                    <a:pt x="1" y="12"/>
                  </a:lnTo>
                  <a:lnTo>
                    <a:pt x="1" y="35"/>
                  </a:lnTo>
                  <a:lnTo>
                    <a:pt x="10" y="35"/>
                  </a:lnTo>
                  <a:lnTo>
                    <a:pt x="10" y="19"/>
                  </a:lnTo>
                  <a:lnTo>
                    <a:pt x="10" y="19"/>
                  </a:lnTo>
                  <a:lnTo>
                    <a:pt x="10" y="14"/>
                  </a:lnTo>
                  <a:lnTo>
                    <a:pt x="12" y="11"/>
                  </a:lnTo>
                  <a:lnTo>
                    <a:pt x="14" y="9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20" y="9"/>
                  </a:lnTo>
                  <a:lnTo>
                    <a:pt x="22" y="1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2" y="4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9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9" name="Freeform 23"/>
            <p:cNvSpPr>
              <a:spLocks noEditPoints="1"/>
            </p:cNvSpPr>
            <p:nvPr userDrawn="1"/>
          </p:nvSpPr>
          <p:spPr bwMode="auto">
            <a:xfrm>
              <a:off x="1128" y="4222"/>
              <a:ext cx="34" cy="50"/>
            </a:xfrm>
            <a:custGeom>
              <a:avLst/>
              <a:gdLst>
                <a:gd name="T0" fmla="*/ 1 w 34"/>
                <a:gd name="T1" fmla="*/ 41 h 50"/>
                <a:gd name="T2" fmla="*/ 1 w 34"/>
                <a:gd name="T3" fmla="*/ 43 h 50"/>
                <a:gd name="T4" fmla="*/ 1 w 34"/>
                <a:gd name="T5" fmla="*/ 43 h 50"/>
                <a:gd name="T6" fmla="*/ 1 w 34"/>
                <a:gd name="T7" fmla="*/ 43 h 50"/>
                <a:gd name="T8" fmla="*/ 0 w 34"/>
                <a:gd name="T9" fmla="*/ 49 h 50"/>
                <a:gd name="T10" fmla="*/ 9 w 34"/>
                <a:gd name="T11" fmla="*/ 49 h 50"/>
                <a:gd name="T12" fmla="*/ 9 w 34"/>
                <a:gd name="T13" fmla="*/ 49 h 50"/>
                <a:gd name="T14" fmla="*/ 9 w 34"/>
                <a:gd name="T15" fmla="*/ 45 h 50"/>
                <a:gd name="T16" fmla="*/ 9 w 34"/>
                <a:gd name="T17" fmla="*/ 45 h 50"/>
                <a:gd name="T18" fmla="*/ 11 w 34"/>
                <a:gd name="T19" fmla="*/ 47 h 50"/>
                <a:gd name="T20" fmla="*/ 13 w 34"/>
                <a:gd name="T21" fmla="*/ 49 h 50"/>
                <a:gd name="T22" fmla="*/ 15 w 34"/>
                <a:gd name="T23" fmla="*/ 50 h 50"/>
                <a:gd name="T24" fmla="*/ 19 w 34"/>
                <a:gd name="T25" fmla="*/ 50 h 50"/>
                <a:gd name="T26" fmla="*/ 19 w 34"/>
                <a:gd name="T27" fmla="*/ 50 h 50"/>
                <a:gd name="T28" fmla="*/ 22 w 34"/>
                <a:gd name="T29" fmla="*/ 50 h 50"/>
                <a:gd name="T30" fmla="*/ 25 w 34"/>
                <a:gd name="T31" fmla="*/ 49 h 50"/>
                <a:gd name="T32" fmla="*/ 27 w 34"/>
                <a:gd name="T33" fmla="*/ 47 h 50"/>
                <a:gd name="T34" fmla="*/ 29 w 34"/>
                <a:gd name="T35" fmla="*/ 45 h 50"/>
                <a:gd name="T36" fmla="*/ 33 w 34"/>
                <a:gd name="T37" fmla="*/ 40 h 50"/>
                <a:gd name="T38" fmla="*/ 34 w 34"/>
                <a:gd name="T39" fmla="*/ 32 h 50"/>
                <a:gd name="T40" fmla="*/ 34 w 34"/>
                <a:gd name="T41" fmla="*/ 32 h 50"/>
                <a:gd name="T42" fmla="*/ 33 w 34"/>
                <a:gd name="T43" fmla="*/ 25 h 50"/>
                <a:gd name="T44" fmla="*/ 29 w 34"/>
                <a:gd name="T45" fmla="*/ 19 h 50"/>
                <a:gd name="T46" fmla="*/ 25 w 34"/>
                <a:gd name="T47" fmla="*/ 15 h 50"/>
                <a:gd name="T48" fmla="*/ 23 w 34"/>
                <a:gd name="T49" fmla="*/ 14 h 50"/>
                <a:gd name="T50" fmla="*/ 20 w 34"/>
                <a:gd name="T51" fmla="*/ 14 h 50"/>
                <a:gd name="T52" fmla="*/ 20 w 34"/>
                <a:gd name="T53" fmla="*/ 14 h 50"/>
                <a:gd name="T54" fmla="*/ 16 w 34"/>
                <a:gd name="T55" fmla="*/ 14 h 50"/>
                <a:gd name="T56" fmla="*/ 14 w 34"/>
                <a:gd name="T57" fmla="*/ 15 h 50"/>
                <a:gd name="T58" fmla="*/ 10 w 34"/>
                <a:gd name="T59" fmla="*/ 19 h 50"/>
                <a:gd name="T60" fmla="*/ 10 w 34"/>
                <a:gd name="T61" fmla="*/ 0 h 50"/>
                <a:gd name="T62" fmla="*/ 1 w 34"/>
                <a:gd name="T63" fmla="*/ 0 h 50"/>
                <a:gd name="T64" fmla="*/ 1 w 34"/>
                <a:gd name="T65" fmla="*/ 41 h 50"/>
                <a:gd name="T66" fmla="*/ 1 w 34"/>
                <a:gd name="T67" fmla="*/ 41 h 50"/>
                <a:gd name="T68" fmla="*/ 25 w 34"/>
                <a:gd name="T69" fmla="*/ 32 h 50"/>
                <a:gd name="T70" fmla="*/ 25 w 34"/>
                <a:gd name="T71" fmla="*/ 32 h 50"/>
                <a:gd name="T72" fmla="*/ 24 w 34"/>
                <a:gd name="T73" fmla="*/ 36 h 50"/>
                <a:gd name="T74" fmla="*/ 23 w 34"/>
                <a:gd name="T75" fmla="*/ 40 h 50"/>
                <a:gd name="T76" fmla="*/ 21 w 34"/>
                <a:gd name="T77" fmla="*/ 42 h 50"/>
                <a:gd name="T78" fmla="*/ 18 w 34"/>
                <a:gd name="T79" fmla="*/ 43 h 50"/>
                <a:gd name="T80" fmla="*/ 18 w 34"/>
                <a:gd name="T81" fmla="*/ 43 h 50"/>
                <a:gd name="T82" fmla="*/ 14 w 34"/>
                <a:gd name="T83" fmla="*/ 42 h 50"/>
                <a:gd name="T84" fmla="*/ 12 w 34"/>
                <a:gd name="T85" fmla="*/ 40 h 50"/>
                <a:gd name="T86" fmla="*/ 10 w 34"/>
                <a:gd name="T87" fmla="*/ 36 h 50"/>
                <a:gd name="T88" fmla="*/ 10 w 34"/>
                <a:gd name="T89" fmla="*/ 32 h 50"/>
                <a:gd name="T90" fmla="*/ 10 w 34"/>
                <a:gd name="T91" fmla="*/ 32 h 50"/>
                <a:gd name="T92" fmla="*/ 11 w 34"/>
                <a:gd name="T93" fmla="*/ 28 h 50"/>
                <a:gd name="T94" fmla="*/ 12 w 34"/>
                <a:gd name="T95" fmla="*/ 25 h 50"/>
                <a:gd name="T96" fmla="*/ 14 w 34"/>
                <a:gd name="T97" fmla="*/ 23 h 50"/>
                <a:gd name="T98" fmla="*/ 18 w 34"/>
                <a:gd name="T99" fmla="*/ 22 h 50"/>
                <a:gd name="T100" fmla="*/ 18 w 34"/>
                <a:gd name="T101" fmla="*/ 22 h 50"/>
                <a:gd name="T102" fmla="*/ 21 w 34"/>
                <a:gd name="T103" fmla="*/ 23 h 50"/>
                <a:gd name="T104" fmla="*/ 23 w 34"/>
                <a:gd name="T105" fmla="*/ 25 h 50"/>
                <a:gd name="T106" fmla="*/ 24 w 34"/>
                <a:gd name="T107" fmla="*/ 28 h 50"/>
                <a:gd name="T108" fmla="*/ 25 w 34"/>
                <a:gd name="T109" fmla="*/ 32 h 50"/>
                <a:gd name="T110" fmla="*/ 25 w 34"/>
                <a:gd name="T111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4" h="50">
                  <a:moveTo>
                    <a:pt x="1" y="41"/>
                  </a:moveTo>
                  <a:lnTo>
                    <a:pt x="1" y="43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0" y="49"/>
                  </a:lnTo>
                  <a:lnTo>
                    <a:pt x="9" y="49"/>
                  </a:lnTo>
                  <a:lnTo>
                    <a:pt x="9" y="49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1" y="47"/>
                  </a:lnTo>
                  <a:lnTo>
                    <a:pt x="13" y="49"/>
                  </a:lnTo>
                  <a:lnTo>
                    <a:pt x="15" y="50"/>
                  </a:lnTo>
                  <a:lnTo>
                    <a:pt x="19" y="50"/>
                  </a:lnTo>
                  <a:lnTo>
                    <a:pt x="19" y="50"/>
                  </a:lnTo>
                  <a:lnTo>
                    <a:pt x="22" y="50"/>
                  </a:lnTo>
                  <a:lnTo>
                    <a:pt x="25" y="49"/>
                  </a:lnTo>
                  <a:lnTo>
                    <a:pt x="27" y="47"/>
                  </a:lnTo>
                  <a:lnTo>
                    <a:pt x="29" y="45"/>
                  </a:lnTo>
                  <a:lnTo>
                    <a:pt x="33" y="40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33" y="25"/>
                  </a:lnTo>
                  <a:lnTo>
                    <a:pt x="29" y="19"/>
                  </a:lnTo>
                  <a:lnTo>
                    <a:pt x="25" y="15"/>
                  </a:lnTo>
                  <a:lnTo>
                    <a:pt x="23" y="1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16" y="14"/>
                  </a:lnTo>
                  <a:lnTo>
                    <a:pt x="14" y="15"/>
                  </a:lnTo>
                  <a:lnTo>
                    <a:pt x="10" y="19"/>
                  </a:lnTo>
                  <a:lnTo>
                    <a:pt x="10" y="0"/>
                  </a:lnTo>
                  <a:lnTo>
                    <a:pt x="1" y="0"/>
                  </a:lnTo>
                  <a:lnTo>
                    <a:pt x="1" y="41"/>
                  </a:lnTo>
                  <a:lnTo>
                    <a:pt x="1" y="41"/>
                  </a:lnTo>
                  <a:close/>
                  <a:moveTo>
                    <a:pt x="25" y="32"/>
                  </a:moveTo>
                  <a:lnTo>
                    <a:pt x="25" y="32"/>
                  </a:lnTo>
                  <a:lnTo>
                    <a:pt x="24" y="36"/>
                  </a:lnTo>
                  <a:lnTo>
                    <a:pt x="23" y="40"/>
                  </a:lnTo>
                  <a:lnTo>
                    <a:pt x="21" y="42"/>
                  </a:lnTo>
                  <a:lnTo>
                    <a:pt x="18" y="43"/>
                  </a:lnTo>
                  <a:lnTo>
                    <a:pt x="18" y="43"/>
                  </a:lnTo>
                  <a:lnTo>
                    <a:pt x="14" y="42"/>
                  </a:lnTo>
                  <a:lnTo>
                    <a:pt x="12" y="40"/>
                  </a:lnTo>
                  <a:lnTo>
                    <a:pt x="10" y="36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1" y="28"/>
                  </a:lnTo>
                  <a:lnTo>
                    <a:pt x="12" y="25"/>
                  </a:lnTo>
                  <a:lnTo>
                    <a:pt x="14" y="23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21" y="23"/>
                  </a:lnTo>
                  <a:lnTo>
                    <a:pt x="23" y="25"/>
                  </a:lnTo>
                  <a:lnTo>
                    <a:pt x="24" y="28"/>
                  </a:lnTo>
                  <a:lnTo>
                    <a:pt x="25" y="32"/>
                  </a:lnTo>
                  <a:lnTo>
                    <a:pt x="25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30" name="Freeform 24"/>
            <p:cNvSpPr>
              <a:spLocks noEditPoints="1"/>
            </p:cNvSpPr>
            <p:nvPr userDrawn="1"/>
          </p:nvSpPr>
          <p:spPr bwMode="auto">
            <a:xfrm>
              <a:off x="1166" y="4236"/>
              <a:ext cx="34" cy="36"/>
            </a:xfrm>
            <a:custGeom>
              <a:avLst/>
              <a:gdLst>
                <a:gd name="T0" fmla="*/ 34 w 34"/>
                <a:gd name="T1" fmla="*/ 18 h 36"/>
                <a:gd name="T2" fmla="*/ 34 w 34"/>
                <a:gd name="T3" fmla="*/ 18 h 36"/>
                <a:gd name="T4" fmla="*/ 32 w 34"/>
                <a:gd name="T5" fmla="*/ 11 h 36"/>
                <a:gd name="T6" fmla="*/ 31 w 34"/>
                <a:gd name="T7" fmla="*/ 8 h 36"/>
                <a:gd name="T8" fmla="*/ 29 w 34"/>
                <a:gd name="T9" fmla="*/ 4 h 36"/>
                <a:gd name="T10" fmla="*/ 27 w 34"/>
                <a:gd name="T11" fmla="*/ 2 h 36"/>
                <a:gd name="T12" fmla="*/ 24 w 34"/>
                <a:gd name="T13" fmla="*/ 1 h 36"/>
                <a:gd name="T14" fmla="*/ 21 w 34"/>
                <a:gd name="T15" fmla="*/ 0 h 36"/>
                <a:gd name="T16" fmla="*/ 17 w 34"/>
                <a:gd name="T17" fmla="*/ 0 h 36"/>
                <a:gd name="T18" fmla="*/ 17 w 34"/>
                <a:gd name="T19" fmla="*/ 0 h 36"/>
                <a:gd name="T20" fmla="*/ 14 w 34"/>
                <a:gd name="T21" fmla="*/ 0 h 36"/>
                <a:gd name="T22" fmla="*/ 10 w 34"/>
                <a:gd name="T23" fmla="*/ 1 h 36"/>
                <a:gd name="T24" fmla="*/ 8 w 34"/>
                <a:gd name="T25" fmla="*/ 3 h 36"/>
                <a:gd name="T26" fmla="*/ 4 w 34"/>
                <a:gd name="T27" fmla="*/ 5 h 36"/>
                <a:gd name="T28" fmla="*/ 3 w 34"/>
                <a:gd name="T29" fmla="*/ 8 h 36"/>
                <a:gd name="T30" fmla="*/ 1 w 34"/>
                <a:gd name="T31" fmla="*/ 11 h 36"/>
                <a:gd name="T32" fmla="*/ 0 w 34"/>
                <a:gd name="T33" fmla="*/ 15 h 36"/>
                <a:gd name="T34" fmla="*/ 0 w 34"/>
                <a:gd name="T35" fmla="*/ 18 h 36"/>
                <a:gd name="T36" fmla="*/ 0 w 34"/>
                <a:gd name="T37" fmla="*/ 18 h 36"/>
                <a:gd name="T38" fmla="*/ 0 w 34"/>
                <a:gd name="T39" fmla="*/ 22 h 36"/>
                <a:gd name="T40" fmla="*/ 1 w 34"/>
                <a:gd name="T41" fmla="*/ 26 h 36"/>
                <a:gd name="T42" fmla="*/ 3 w 34"/>
                <a:gd name="T43" fmla="*/ 29 h 36"/>
                <a:gd name="T44" fmla="*/ 4 w 34"/>
                <a:gd name="T45" fmla="*/ 32 h 36"/>
                <a:gd name="T46" fmla="*/ 8 w 34"/>
                <a:gd name="T47" fmla="*/ 33 h 36"/>
                <a:gd name="T48" fmla="*/ 10 w 34"/>
                <a:gd name="T49" fmla="*/ 35 h 36"/>
                <a:gd name="T50" fmla="*/ 14 w 34"/>
                <a:gd name="T51" fmla="*/ 36 h 36"/>
                <a:gd name="T52" fmla="*/ 17 w 34"/>
                <a:gd name="T53" fmla="*/ 36 h 36"/>
                <a:gd name="T54" fmla="*/ 17 w 34"/>
                <a:gd name="T55" fmla="*/ 36 h 36"/>
                <a:gd name="T56" fmla="*/ 23 w 34"/>
                <a:gd name="T57" fmla="*/ 35 h 36"/>
                <a:gd name="T58" fmla="*/ 27 w 34"/>
                <a:gd name="T59" fmla="*/ 33 h 36"/>
                <a:gd name="T60" fmla="*/ 30 w 34"/>
                <a:gd name="T61" fmla="*/ 30 h 36"/>
                <a:gd name="T62" fmla="*/ 32 w 34"/>
                <a:gd name="T63" fmla="*/ 26 h 36"/>
                <a:gd name="T64" fmla="*/ 25 w 34"/>
                <a:gd name="T65" fmla="*/ 26 h 36"/>
                <a:gd name="T66" fmla="*/ 25 w 34"/>
                <a:gd name="T67" fmla="*/ 26 h 36"/>
                <a:gd name="T68" fmla="*/ 22 w 34"/>
                <a:gd name="T69" fmla="*/ 28 h 36"/>
                <a:gd name="T70" fmla="*/ 17 w 34"/>
                <a:gd name="T71" fmla="*/ 29 h 36"/>
                <a:gd name="T72" fmla="*/ 17 w 34"/>
                <a:gd name="T73" fmla="*/ 29 h 36"/>
                <a:gd name="T74" fmla="*/ 14 w 34"/>
                <a:gd name="T75" fmla="*/ 29 h 36"/>
                <a:gd name="T76" fmla="*/ 12 w 34"/>
                <a:gd name="T77" fmla="*/ 27 h 36"/>
                <a:gd name="T78" fmla="*/ 10 w 34"/>
                <a:gd name="T79" fmla="*/ 25 h 36"/>
                <a:gd name="T80" fmla="*/ 9 w 34"/>
                <a:gd name="T81" fmla="*/ 20 h 36"/>
                <a:gd name="T82" fmla="*/ 34 w 34"/>
                <a:gd name="T83" fmla="*/ 20 h 36"/>
                <a:gd name="T84" fmla="*/ 34 w 34"/>
                <a:gd name="T85" fmla="*/ 20 h 36"/>
                <a:gd name="T86" fmla="*/ 34 w 34"/>
                <a:gd name="T87" fmla="*/ 18 h 36"/>
                <a:gd name="T88" fmla="*/ 34 w 34"/>
                <a:gd name="T89" fmla="*/ 18 h 36"/>
                <a:gd name="T90" fmla="*/ 10 w 34"/>
                <a:gd name="T91" fmla="*/ 14 h 36"/>
                <a:gd name="T92" fmla="*/ 10 w 34"/>
                <a:gd name="T93" fmla="*/ 14 h 36"/>
                <a:gd name="T94" fmla="*/ 11 w 34"/>
                <a:gd name="T95" fmla="*/ 11 h 36"/>
                <a:gd name="T96" fmla="*/ 12 w 34"/>
                <a:gd name="T97" fmla="*/ 9 h 36"/>
                <a:gd name="T98" fmla="*/ 14 w 34"/>
                <a:gd name="T99" fmla="*/ 8 h 36"/>
                <a:gd name="T100" fmla="*/ 17 w 34"/>
                <a:gd name="T101" fmla="*/ 6 h 36"/>
                <a:gd name="T102" fmla="*/ 17 w 34"/>
                <a:gd name="T103" fmla="*/ 6 h 36"/>
                <a:gd name="T104" fmla="*/ 20 w 34"/>
                <a:gd name="T105" fmla="*/ 8 h 36"/>
                <a:gd name="T106" fmla="*/ 22 w 34"/>
                <a:gd name="T107" fmla="*/ 9 h 36"/>
                <a:gd name="T108" fmla="*/ 24 w 34"/>
                <a:gd name="T109" fmla="*/ 11 h 36"/>
                <a:gd name="T110" fmla="*/ 24 w 34"/>
                <a:gd name="T111" fmla="*/ 14 h 36"/>
                <a:gd name="T112" fmla="*/ 10 w 34"/>
                <a:gd name="T113" fmla="*/ 14 h 36"/>
                <a:gd name="T114" fmla="*/ 10 w 34"/>
                <a:gd name="T115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" h="36">
                  <a:moveTo>
                    <a:pt x="34" y="18"/>
                  </a:moveTo>
                  <a:lnTo>
                    <a:pt x="34" y="18"/>
                  </a:lnTo>
                  <a:lnTo>
                    <a:pt x="32" y="11"/>
                  </a:lnTo>
                  <a:lnTo>
                    <a:pt x="31" y="8"/>
                  </a:lnTo>
                  <a:lnTo>
                    <a:pt x="29" y="4"/>
                  </a:lnTo>
                  <a:lnTo>
                    <a:pt x="27" y="2"/>
                  </a:lnTo>
                  <a:lnTo>
                    <a:pt x="24" y="1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4" y="0"/>
                  </a:lnTo>
                  <a:lnTo>
                    <a:pt x="10" y="1"/>
                  </a:lnTo>
                  <a:lnTo>
                    <a:pt x="8" y="3"/>
                  </a:lnTo>
                  <a:lnTo>
                    <a:pt x="4" y="5"/>
                  </a:lnTo>
                  <a:lnTo>
                    <a:pt x="3" y="8"/>
                  </a:lnTo>
                  <a:lnTo>
                    <a:pt x="1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1" y="26"/>
                  </a:lnTo>
                  <a:lnTo>
                    <a:pt x="3" y="29"/>
                  </a:lnTo>
                  <a:lnTo>
                    <a:pt x="4" y="32"/>
                  </a:lnTo>
                  <a:lnTo>
                    <a:pt x="8" y="33"/>
                  </a:lnTo>
                  <a:lnTo>
                    <a:pt x="10" y="35"/>
                  </a:lnTo>
                  <a:lnTo>
                    <a:pt x="14" y="36"/>
                  </a:lnTo>
                  <a:lnTo>
                    <a:pt x="17" y="36"/>
                  </a:lnTo>
                  <a:lnTo>
                    <a:pt x="17" y="36"/>
                  </a:lnTo>
                  <a:lnTo>
                    <a:pt x="23" y="35"/>
                  </a:lnTo>
                  <a:lnTo>
                    <a:pt x="27" y="33"/>
                  </a:lnTo>
                  <a:lnTo>
                    <a:pt x="30" y="30"/>
                  </a:lnTo>
                  <a:lnTo>
                    <a:pt x="32" y="26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2" y="28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4" y="29"/>
                  </a:lnTo>
                  <a:lnTo>
                    <a:pt x="12" y="27"/>
                  </a:lnTo>
                  <a:lnTo>
                    <a:pt x="10" y="25"/>
                  </a:lnTo>
                  <a:lnTo>
                    <a:pt x="9" y="2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4" y="18"/>
                  </a:lnTo>
                  <a:lnTo>
                    <a:pt x="34" y="18"/>
                  </a:lnTo>
                  <a:close/>
                  <a:moveTo>
                    <a:pt x="10" y="14"/>
                  </a:moveTo>
                  <a:lnTo>
                    <a:pt x="10" y="14"/>
                  </a:lnTo>
                  <a:lnTo>
                    <a:pt x="11" y="11"/>
                  </a:lnTo>
                  <a:lnTo>
                    <a:pt x="12" y="9"/>
                  </a:lnTo>
                  <a:lnTo>
                    <a:pt x="14" y="8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20" y="8"/>
                  </a:lnTo>
                  <a:lnTo>
                    <a:pt x="22" y="9"/>
                  </a:lnTo>
                  <a:lnTo>
                    <a:pt x="24" y="11"/>
                  </a:lnTo>
                  <a:lnTo>
                    <a:pt x="24" y="14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31" name="Freeform 25"/>
            <p:cNvSpPr>
              <a:spLocks noEditPoints="1"/>
            </p:cNvSpPr>
            <p:nvPr userDrawn="1"/>
          </p:nvSpPr>
          <p:spPr bwMode="auto">
            <a:xfrm>
              <a:off x="1205" y="4222"/>
              <a:ext cx="11" cy="49"/>
            </a:xfrm>
            <a:custGeom>
              <a:avLst/>
              <a:gdLst>
                <a:gd name="T0" fmla="*/ 1 w 11"/>
                <a:gd name="T1" fmla="*/ 49 h 49"/>
                <a:gd name="T2" fmla="*/ 11 w 11"/>
                <a:gd name="T3" fmla="*/ 49 h 49"/>
                <a:gd name="T4" fmla="*/ 11 w 11"/>
                <a:gd name="T5" fmla="*/ 15 h 49"/>
                <a:gd name="T6" fmla="*/ 1 w 11"/>
                <a:gd name="T7" fmla="*/ 15 h 49"/>
                <a:gd name="T8" fmla="*/ 1 w 11"/>
                <a:gd name="T9" fmla="*/ 49 h 49"/>
                <a:gd name="T10" fmla="*/ 1 w 11"/>
                <a:gd name="T11" fmla="*/ 49 h 49"/>
                <a:gd name="T12" fmla="*/ 0 w 11"/>
                <a:gd name="T13" fmla="*/ 6 h 49"/>
                <a:gd name="T14" fmla="*/ 0 w 11"/>
                <a:gd name="T15" fmla="*/ 6 h 49"/>
                <a:gd name="T16" fmla="*/ 1 w 11"/>
                <a:gd name="T17" fmla="*/ 8 h 49"/>
                <a:gd name="T18" fmla="*/ 2 w 11"/>
                <a:gd name="T19" fmla="*/ 9 h 49"/>
                <a:gd name="T20" fmla="*/ 3 w 11"/>
                <a:gd name="T21" fmla="*/ 10 h 49"/>
                <a:gd name="T22" fmla="*/ 5 w 11"/>
                <a:gd name="T23" fmla="*/ 10 h 49"/>
                <a:gd name="T24" fmla="*/ 5 w 11"/>
                <a:gd name="T25" fmla="*/ 10 h 49"/>
                <a:gd name="T26" fmla="*/ 8 w 11"/>
                <a:gd name="T27" fmla="*/ 10 h 49"/>
                <a:gd name="T28" fmla="*/ 10 w 11"/>
                <a:gd name="T29" fmla="*/ 9 h 49"/>
                <a:gd name="T30" fmla="*/ 11 w 11"/>
                <a:gd name="T31" fmla="*/ 8 h 49"/>
                <a:gd name="T32" fmla="*/ 11 w 11"/>
                <a:gd name="T33" fmla="*/ 6 h 49"/>
                <a:gd name="T34" fmla="*/ 11 w 11"/>
                <a:gd name="T35" fmla="*/ 6 h 49"/>
                <a:gd name="T36" fmla="*/ 11 w 11"/>
                <a:gd name="T37" fmla="*/ 3 h 49"/>
                <a:gd name="T38" fmla="*/ 10 w 11"/>
                <a:gd name="T39" fmla="*/ 1 h 49"/>
                <a:gd name="T40" fmla="*/ 8 w 11"/>
                <a:gd name="T41" fmla="*/ 0 h 49"/>
                <a:gd name="T42" fmla="*/ 5 w 11"/>
                <a:gd name="T43" fmla="*/ 0 h 49"/>
                <a:gd name="T44" fmla="*/ 5 w 11"/>
                <a:gd name="T45" fmla="*/ 0 h 49"/>
                <a:gd name="T46" fmla="*/ 3 w 11"/>
                <a:gd name="T47" fmla="*/ 0 h 49"/>
                <a:gd name="T48" fmla="*/ 2 w 11"/>
                <a:gd name="T49" fmla="*/ 1 h 49"/>
                <a:gd name="T50" fmla="*/ 1 w 11"/>
                <a:gd name="T51" fmla="*/ 3 h 49"/>
                <a:gd name="T52" fmla="*/ 0 w 11"/>
                <a:gd name="T53" fmla="*/ 6 h 49"/>
                <a:gd name="T54" fmla="*/ 0 w 11"/>
                <a:gd name="T5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" h="49">
                  <a:moveTo>
                    <a:pt x="1" y="49"/>
                  </a:moveTo>
                  <a:lnTo>
                    <a:pt x="11" y="49"/>
                  </a:lnTo>
                  <a:lnTo>
                    <a:pt x="11" y="15"/>
                  </a:lnTo>
                  <a:lnTo>
                    <a:pt x="1" y="15"/>
                  </a:lnTo>
                  <a:lnTo>
                    <a:pt x="1" y="49"/>
                  </a:lnTo>
                  <a:lnTo>
                    <a:pt x="1" y="49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1" y="8"/>
                  </a:lnTo>
                  <a:lnTo>
                    <a:pt x="2" y="9"/>
                  </a:lnTo>
                  <a:lnTo>
                    <a:pt x="3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8" y="10"/>
                  </a:lnTo>
                  <a:lnTo>
                    <a:pt x="10" y="9"/>
                  </a:lnTo>
                  <a:lnTo>
                    <a:pt x="11" y="8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11" y="3"/>
                  </a:lnTo>
                  <a:lnTo>
                    <a:pt x="10" y="1"/>
                  </a:lnTo>
                  <a:lnTo>
                    <a:pt x="8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2" y="1"/>
                  </a:lnTo>
                  <a:lnTo>
                    <a:pt x="1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32" name="Freeform 26"/>
            <p:cNvSpPr>
              <a:spLocks/>
            </p:cNvSpPr>
            <p:nvPr userDrawn="1"/>
          </p:nvSpPr>
          <p:spPr bwMode="auto">
            <a:xfrm>
              <a:off x="1221" y="4226"/>
              <a:ext cx="23" cy="46"/>
            </a:xfrm>
            <a:custGeom>
              <a:avLst/>
              <a:gdLst>
                <a:gd name="T0" fmla="*/ 15 w 23"/>
                <a:gd name="T1" fmla="*/ 0 h 46"/>
                <a:gd name="T2" fmla="*/ 7 w 23"/>
                <a:gd name="T3" fmla="*/ 0 h 46"/>
                <a:gd name="T4" fmla="*/ 6 w 23"/>
                <a:gd name="T5" fmla="*/ 11 h 46"/>
                <a:gd name="T6" fmla="*/ 0 w 23"/>
                <a:gd name="T7" fmla="*/ 11 h 46"/>
                <a:gd name="T8" fmla="*/ 0 w 23"/>
                <a:gd name="T9" fmla="*/ 18 h 46"/>
                <a:gd name="T10" fmla="*/ 6 w 23"/>
                <a:gd name="T11" fmla="*/ 18 h 46"/>
                <a:gd name="T12" fmla="*/ 6 w 23"/>
                <a:gd name="T13" fmla="*/ 31 h 46"/>
                <a:gd name="T14" fmla="*/ 6 w 23"/>
                <a:gd name="T15" fmla="*/ 31 h 46"/>
                <a:gd name="T16" fmla="*/ 6 w 23"/>
                <a:gd name="T17" fmla="*/ 35 h 46"/>
                <a:gd name="T18" fmla="*/ 6 w 23"/>
                <a:gd name="T19" fmla="*/ 35 h 46"/>
                <a:gd name="T20" fmla="*/ 6 w 23"/>
                <a:gd name="T21" fmla="*/ 40 h 46"/>
                <a:gd name="T22" fmla="*/ 8 w 23"/>
                <a:gd name="T23" fmla="*/ 43 h 46"/>
                <a:gd name="T24" fmla="*/ 8 w 23"/>
                <a:gd name="T25" fmla="*/ 43 h 46"/>
                <a:gd name="T26" fmla="*/ 11 w 23"/>
                <a:gd name="T27" fmla="*/ 45 h 46"/>
                <a:gd name="T28" fmla="*/ 15 w 23"/>
                <a:gd name="T29" fmla="*/ 46 h 46"/>
                <a:gd name="T30" fmla="*/ 15 w 23"/>
                <a:gd name="T31" fmla="*/ 46 h 46"/>
                <a:gd name="T32" fmla="*/ 20 w 23"/>
                <a:gd name="T33" fmla="*/ 46 h 46"/>
                <a:gd name="T34" fmla="*/ 23 w 23"/>
                <a:gd name="T35" fmla="*/ 44 h 46"/>
                <a:gd name="T36" fmla="*/ 23 w 23"/>
                <a:gd name="T37" fmla="*/ 37 h 46"/>
                <a:gd name="T38" fmla="*/ 23 w 23"/>
                <a:gd name="T39" fmla="*/ 37 h 46"/>
                <a:gd name="T40" fmla="*/ 19 w 23"/>
                <a:gd name="T41" fmla="*/ 38 h 46"/>
                <a:gd name="T42" fmla="*/ 19 w 23"/>
                <a:gd name="T43" fmla="*/ 38 h 46"/>
                <a:gd name="T44" fmla="*/ 16 w 23"/>
                <a:gd name="T45" fmla="*/ 38 h 46"/>
                <a:gd name="T46" fmla="*/ 15 w 23"/>
                <a:gd name="T47" fmla="*/ 38 h 46"/>
                <a:gd name="T48" fmla="*/ 14 w 23"/>
                <a:gd name="T49" fmla="*/ 34 h 46"/>
                <a:gd name="T50" fmla="*/ 14 w 23"/>
                <a:gd name="T51" fmla="*/ 34 h 46"/>
                <a:gd name="T52" fmla="*/ 14 w 23"/>
                <a:gd name="T53" fmla="*/ 31 h 46"/>
                <a:gd name="T54" fmla="*/ 15 w 23"/>
                <a:gd name="T55" fmla="*/ 18 h 46"/>
                <a:gd name="T56" fmla="*/ 22 w 23"/>
                <a:gd name="T57" fmla="*/ 18 h 46"/>
                <a:gd name="T58" fmla="*/ 22 w 23"/>
                <a:gd name="T59" fmla="*/ 11 h 46"/>
                <a:gd name="T60" fmla="*/ 15 w 23"/>
                <a:gd name="T61" fmla="*/ 11 h 46"/>
                <a:gd name="T62" fmla="*/ 15 w 23"/>
                <a:gd name="T63" fmla="*/ 0 h 46"/>
                <a:gd name="T64" fmla="*/ 15 w 23"/>
                <a:gd name="T6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" h="46">
                  <a:moveTo>
                    <a:pt x="15" y="0"/>
                  </a:moveTo>
                  <a:lnTo>
                    <a:pt x="7" y="0"/>
                  </a:lnTo>
                  <a:lnTo>
                    <a:pt x="6" y="11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6" y="18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6" y="40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11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20" y="46"/>
                  </a:lnTo>
                  <a:lnTo>
                    <a:pt x="23" y="44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19" y="38"/>
                  </a:lnTo>
                  <a:lnTo>
                    <a:pt x="19" y="38"/>
                  </a:lnTo>
                  <a:lnTo>
                    <a:pt x="16" y="38"/>
                  </a:lnTo>
                  <a:lnTo>
                    <a:pt x="15" y="38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14" y="31"/>
                  </a:lnTo>
                  <a:lnTo>
                    <a:pt x="15" y="18"/>
                  </a:lnTo>
                  <a:lnTo>
                    <a:pt x="22" y="18"/>
                  </a:lnTo>
                  <a:lnTo>
                    <a:pt x="22" y="11"/>
                  </a:lnTo>
                  <a:lnTo>
                    <a:pt x="15" y="11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33" name="Freeform 27"/>
            <p:cNvSpPr>
              <a:spLocks/>
            </p:cNvSpPr>
            <p:nvPr userDrawn="1"/>
          </p:nvSpPr>
          <p:spPr bwMode="auto">
            <a:xfrm>
              <a:off x="276" y="4188"/>
              <a:ext cx="128" cy="126"/>
            </a:xfrm>
            <a:custGeom>
              <a:avLst/>
              <a:gdLst>
                <a:gd name="T0" fmla="*/ 0 w 128"/>
                <a:gd name="T1" fmla="*/ 63 h 126"/>
                <a:gd name="T2" fmla="*/ 1 w 128"/>
                <a:gd name="T3" fmla="*/ 50 h 126"/>
                <a:gd name="T4" fmla="*/ 11 w 128"/>
                <a:gd name="T5" fmla="*/ 28 h 126"/>
                <a:gd name="T6" fmla="*/ 28 w 128"/>
                <a:gd name="T7" fmla="*/ 11 h 126"/>
                <a:gd name="T8" fmla="*/ 51 w 128"/>
                <a:gd name="T9" fmla="*/ 1 h 126"/>
                <a:gd name="T10" fmla="*/ 64 w 128"/>
                <a:gd name="T11" fmla="*/ 0 h 126"/>
                <a:gd name="T12" fmla="*/ 70 w 128"/>
                <a:gd name="T13" fmla="*/ 0 h 126"/>
                <a:gd name="T14" fmla="*/ 88 w 128"/>
                <a:gd name="T15" fmla="*/ 5 h 126"/>
                <a:gd name="T16" fmla="*/ 108 w 128"/>
                <a:gd name="T17" fmla="*/ 18 h 126"/>
                <a:gd name="T18" fmla="*/ 122 w 128"/>
                <a:gd name="T19" fmla="*/ 38 h 126"/>
                <a:gd name="T20" fmla="*/ 127 w 128"/>
                <a:gd name="T21" fmla="*/ 57 h 126"/>
                <a:gd name="T22" fmla="*/ 128 w 128"/>
                <a:gd name="T23" fmla="*/ 63 h 126"/>
                <a:gd name="T24" fmla="*/ 125 w 128"/>
                <a:gd name="T25" fmla="*/ 76 h 126"/>
                <a:gd name="T26" fmla="*/ 116 w 128"/>
                <a:gd name="T27" fmla="*/ 98 h 126"/>
                <a:gd name="T28" fmla="*/ 98 w 128"/>
                <a:gd name="T29" fmla="*/ 115 h 126"/>
                <a:gd name="T30" fmla="*/ 76 w 128"/>
                <a:gd name="T31" fmla="*/ 125 h 126"/>
                <a:gd name="T32" fmla="*/ 64 w 128"/>
                <a:gd name="T33" fmla="*/ 126 h 126"/>
                <a:gd name="T34" fmla="*/ 52 w 128"/>
                <a:gd name="T35" fmla="*/ 125 h 126"/>
                <a:gd name="T36" fmla="*/ 31 w 128"/>
                <a:gd name="T37" fmla="*/ 117 h 126"/>
                <a:gd name="T38" fmla="*/ 23 w 128"/>
                <a:gd name="T39" fmla="*/ 111 h 126"/>
                <a:gd name="T40" fmla="*/ 78 w 128"/>
                <a:gd name="T41" fmla="*/ 68 h 126"/>
                <a:gd name="T42" fmla="*/ 63 w 128"/>
                <a:gd name="T43" fmla="*/ 68 h 126"/>
                <a:gd name="T44" fmla="*/ 58 w 128"/>
                <a:gd name="T45" fmla="*/ 69 h 126"/>
                <a:gd name="T46" fmla="*/ 53 w 128"/>
                <a:gd name="T47" fmla="*/ 72 h 126"/>
                <a:gd name="T48" fmla="*/ 51 w 128"/>
                <a:gd name="T49" fmla="*/ 75 h 126"/>
                <a:gd name="T50" fmla="*/ 42 w 128"/>
                <a:gd name="T51" fmla="*/ 90 h 126"/>
                <a:gd name="T52" fmla="*/ 43 w 128"/>
                <a:gd name="T53" fmla="*/ 92 h 126"/>
                <a:gd name="T54" fmla="*/ 117 w 128"/>
                <a:gd name="T55" fmla="*/ 92 h 126"/>
                <a:gd name="T56" fmla="*/ 119 w 128"/>
                <a:gd name="T57" fmla="*/ 91 h 126"/>
                <a:gd name="T58" fmla="*/ 65 w 128"/>
                <a:gd name="T59" fmla="*/ 2 h 126"/>
                <a:gd name="T60" fmla="*/ 63 w 128"/>
                <a:gd name="T61" fmla="*/ 1 h 126"/>
                <a:gd name="T62" fmla="*/ 7 w 128"/>
                <a:gd name="T63" fmla="*/ 93 h 126"/>
                <a:gd name="T64" fmla="*/ 3 w 128"/>
                <a:gd name="T65" fmla="*/ 85 h 126"/>
                <a:gd name="T66" fmla="*/ 0 w 128"/>
                <a:gd name="T67" fmla="*/ 70 h 126"/>
                <a:gd name="T68" fmla="*/ 0 w 128"/>
                <a:gd name="T69" fmla="*/ 6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6">
                  <a:moveTo>
                    <a:pt x="0" y="63"/>
                  </a:moveTo>
                  <a:lnTo>
                    <a:pt x="0" y="63"/>
                  </a:lnTo>
                  <a:lnTo>
                    <a:pt x="0" y="57"/>
                  </a:lnTo>
                  <a:lnTo>
                    <a:pt x="1" y="50"/>
                  </a:lnTo>
                  <a:lnTo>
                    <a:pt x="4" y="38"/>
                  </a:lnTo>
                  <a:lnTo>
                    <a:pt x="11" y="28"/>
                  </a:lnTo>
                  <a:lnTo>
                    <a:pt x="19" y="18"/>
                  </a:lnTo>
                  <a:lnTo>
                    <a:pt x="28" y="11"/>
                  </a:lnTo>
                  <a:lnTo>
                    <a:pt x="39" y="5"/>
                  </a:lnTo>
                  <a:lnTo>
                    <a:pt x="51" y="1"/>
                  </a:lnTo>
                  <a:lnTo>
                    <a:pt x="56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70" y="0"/>
                  </a:lnTo>
                  <a:lnTo>
                    <a:pt x="76" y="1"/>
                  </a:lnTo>
                  <a:lnTo>
                    <a:pt x="88" y="5"/>
                  </a:lnTo>
                  <a:lnTo>
                    <a:pt x="98" y="11"/>
                  </a:lnTo>
                  <a:lnTo>
                    <a:pt x="108" y="18"/>
                  </a:lnTo>
                  <a:lnTo>
                    <a:pt x="116" y="28"/>
                  </a:lnTo>
                  <a:lnTo>
                    <a:pt x="122" y="38"/>
                  </a:lnTo>
                  <a:lnTo>
                    <a:pt x="125" y="50"/>
                  </a:lnTo>
                  <a:lnTo>
                    <a:pt x="127" y="57"/>
                  </a:lnTo>
                  <a:lnTo>
                    <a:pt x="128" y="63"/>
                  </a:lnTo>
                  <a:lnTo>
                    <a:pt x="128" y="63"/>
                  </a:lnTo>
                  <a:lnTo>
                    <a:pt x="127" y="69"/>
                  </a:lnTo>
                  <a:lnTo>
                    <a:pt x="125" y="76"/>
                  </a:lnTo>
                  <a:lnTo>
                    <a:pt x="122" y="88"/>
                  </a:lnTo>
                  <a:lnTo>
                    <a:pt x="116" y="98"/>
                  </a:lnTo>
                  <a:lnTo>
                    <a:pt x="108" y="108"/>
                  </a:lnTo>
                  <a:lnTo>
                    <a:pt x="98" y="115"/>
                  </a:lnTo>
                  <a:lnTo>
                    <a:pt x="88" y="121"/>
                  </a:lnTo>
                  <a:lnTo>
                    <a:pt x="76" y="125"/>
                  </a:lnTo>
                  <a:lnTo>
                    <a:pt x="70" y="126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52" y="125"/>
                  </a:lnTo>
                  <a:lnTo>
                    <a:pt x="41" y="122"/>
                  </a:lnTo>
                  <a:lnTo>
                    <a:pt x="31" y="117"/>
                  </a:lnTo>
                  <a:lnTo>
                    <a:pt x="23" y="111"/>
                  </a:lnTo>
                  <a:lnTo>
                    <a:pt x="23" y="111"/>
                  </a:lnTo>
                  <a:lnTo>
                    <a:pt x="63" y="44"/>
                  </a:lnTo>
                  <a:lnTo>
                    <a:pt x="78" y="68"/>
                  </a:lnTo>
                  <a:lnTo>
                    <a:pt x="78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58" y="69"/>
                  </a:lnTo>
                  <a:lnTo>
                    <a:pt x="55" y="70"/>
                  </a:lnTo>
                  <a:lnTo>
                    <a:pt x="53" y="72"/>
                  </a:lnTo>
                  <a:lnTo>
                    <a:pt x="51" y="75"/>
                  </a:lnTo>
                  <a:lnTo>
                    <a:pt x="51" y="75"/>
                  </a:lnTo>
                  <a:lnTo>
                    <a:pt x="42" y="90"/>
                  </a:lnTo>
                  <a:lnTo>
                    <a:pt x="42" y="90"/>
                  </a:lnTo>
                  <a:lnTo>
                    <a:pt x="41" y="91"/>
                  </a:lnTo>
                  <a:lnTo>
                    <a:pt x="43" y="92"/>
                  </a:lnTo>
                  <a:lnTo>
                    <a:pt x="92" y="92"/>
                  </a:lnTo>
                  <a:lnTo>
                    <a:pt x="117" y="92"/>
                  </a:lnTo>
                  <a:lnTo>
                    <a:pt x="117" y="92"/>
                  </a:lnTo>
                  <a:lnTo>
                    <a:pt x="119" y="91"/>
                  </a:lnTo>
                  <a:lnTo>
                    <a:pt x="118" y="8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3" y="1"/>
                  </a:lnTo>
                  <a:lnTo>
                    <a:pt x="62" y="2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3" y="85"/>
                  </a:lnTo>
                  <a:lnTo>
                    <a:pt x="1" y="79"/>
                  </a:lnTo>
                  <a:lnTo>
                    <a:pt x="0" y="70"/>
                  </a:lnTo>
                  <a:lnTo>
                    <a:pt x="0" y="63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8898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dt="0"/>
  <p:txStyles>
    <p:titleStyle>
      <a:lvl1pPr algn="l" defTabSz="456508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6508" rtl="0" eaLnBrk="1" latinLnBrk="0" hangingPunct="1">
        <a:spcBef>
          <a:spcPts val="0"/>
        </a:spcBef>
        <a:buClr>
          <a:srgbClr val="FF0000"/>
        </a:buClr>
        <a:buFont typeface="Arial"/>
        <a:buNone/>
        <a:defRPr sz="1400" kern="0" baseline="0">
          <a:solidFill>
            <a:schemeClr val="tx1"/>
          </a:solidFill>
          <a:latin typeface="Arial"/>
          <a:ea typeface="+mn-ea"/>
          <a:cs typeface="Arial"/>
        </a:defRPr>
      </a:lvl1pPr>
      <a:lvl2pPr marL="538933" indent="-268607" algn="l" defTabSz="456508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2pPr>
      <a:lvl3pPr marL="805228" indent="-268607" algn="l" defTabSz="456508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rgbClr val="7F7F7F"/>
          </a:solidFill>
          <a:latin typeface="Arial"/>
          <a:ea typeface="+mn-ea"/>
          <a:cs typeface="Arial"/>
        </a:defRPr>
      </a:lvl3pPr>
      <a:lvl4pPr marL="1071524" indent="-268607" algn="l" defTabSz="456508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rgbClr val="7F7F7F"/>
          </a:solidFill>
          <a:latin typeface="Arial"/>
          <a:ea typeface="+mn-ea"/>
          <a:cs typeface="Arial"/>
        </a:defRPr>
      </a:lvl4pPr>
      <a:lvl5pPr marL="1344160" indent="-268607" algn="l" defTabSz="456508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rgbClr val="7F7F7F"/>
          </a:solidFill>
          <a:latin typeface="Arial"/>
          <a:ea typeface="+mn-ea"/>
          <a:cs typeface="Arial"/>
        </a:defRPr>
      </a:lvl5pPr>
      <a:lvl6pPr marL="1612042" indent="-268607" algn="l" defTabSz="456508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6pPr>
      <a:lvl7pPr marL="1881506" indent="-268607" algn="l" defTabSz="456508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7pPr>
      <a:lvl8pPr marL="2149387" indent="-268607" algn="l" defTabSz="456508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8pPr>
      <a:lvl9pPr marL="2417268" indent="-268607" algn="l" defTabSz="456508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 baseline="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9pPr>
    </p:bodyStyle>
    <p:otherStyle>
      <a:defPPr>
        <a:defRPr lang="de-DE"/>
      </a:defPPr>
      <a:lvl1pPr marL="0" algn="l" defTabSz="4565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508" algn="l" defTabSz="4565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014" algn="l" defTabSz="4565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522" algn="l" defTabSz="4565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027" algn="l" defTabSz="4565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535" algn="l" defTabSz="4565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041" algn="l" defTabSz="4565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550" algn="l" defTabSz="4565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2056" algn="l" defTabSz="4565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tzhalter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 Platzhalter"/>
          <p:cNvSpPr>
            <a:spLocks noGrp="1"/>
          </p:cNvSpPr>
          <p:nvPr>
            <p:ph type="body" idx="1"/>
          </p:nvPr>
        </p:nvSpPr>
        <p:spPr>
          <a:xfrm>
            <a:off x="457200" y="1627417"/>
            <a:ext cx="8229600" cy="465432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5"/>
            <a:r>
              <a:rPr lang="de-DE" dirty="0"/>
              <a:t>Sechste Ebene</a:t>
            </a:r>
          </a:p>
          <a:p>
            <a:pPr lvl="6"/>
            <a:r>
              <a:rPr lang="de-DE" dirty="0"/>
              <a:t>Siebte Ebene</a:t>
            </a:r>
          </a:p>
          <a:p>
            <a:pPr lvl="7"/>
            <a:r>
              <a:rPr lang="de-DE" dirty="0"/>
              <a:t>Achte Ebene</a:t>
            </a:r>
          </a:p>
          <a:p>
            <a:pPr lvl="8"/>
            <a:r>
              <a:rPr lang="de-DE" dirty="0"/>
              <a:t>Neunte Ebene</a:t>
            </a:r>
          </a:p>
        </p:txBody>
      </p:sp>
      <p:sp>
        <p:nvSpPr>
          <p:cNvPr id="13" name="Schwarze Linie"/>
          <p:cNvSpPr>
            <a:spLocks noChangeShapeType="1"/>
          </p:cNvSpPr>
          <p:nvPr/>
        </p:nvSpPr>
        <p:spPr bwMode="auto">
          <a:xfrm>
            <a:off x="107522" y="6580304"/>
            <a:ext cx="9036478" cy="0"/>
          </a:xfrm>
          <a:prstGeom prst="line">
            <a:avLst/>
          </a:prstGeom>
          <a:noFill/>
          <a:ln w="6350">
            <a:solidFill>
              <a:srgbClr val="58595B"/>
            </a:solidFill>
            <a:round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defTabSz="910104" fontAlgn="base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</a:pPr>
            <a:endParaRPr lang="de-DE" sz="2000">
              <a:solidFill>
                <a:prstClr val="black"/>
              </a:solidFill>
            </a:endParaRPr>
          </a:p>
        </p:txBody>
      </p:sp>
      <p:sp>
        <p:nvSpPr>
          <p:cNvPr id="8" name="Fußzeile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725118" y="6590025"/>
            <a:ext cx="5629521" cy="2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050" tIns="45528" rIns="91050" bIns="45528" numCol="1" anchor="t" anchorCtr="0" compatLnSpc="1">
            <a:prstTxWarp prst="textNoShape">
              <a:avLst/>
            </a:prstTxWarp>
          </a:bodyPr>
          <a:lstStyle>
            <a:lvl1pPr defTabSz="913721" eaLnBrk="0" hangingPunct="0">
              <a:lnSpc>
                <a:spcPct val="100000"/>
              </a:lnSpc>
              <a:spcBef>
                <a:spcPct val="0"/>
              </a:spcBef>
              <a:spcAft>
                <a:spcPts val="199"/>
              </a:spcAft>
              <a:defRPr sz="1000"/>
            </a:lvl1pPr>
          </a:lstStyle>
          <a:p>
            <a:pPr fontAlgn="base"/>
            <a:r>
              <a:rPr lang="de-DE">
                <a:solidFill>
                  <a:srgbClr val="000000"/>
                </a:solidFill>
              </a:rPr>
              <a:t>Kreis Coesfeld; 50- Soziales und Jobcenter -17.01.2017</a:t>
            </a:r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6" name="SeiteNr"/>
          <p:cNvSpPr>
            <a:spLocks noChangeArrowheads="1"/>
          </p:cNvSpPr>
          <p:nvPr/>
        </p:nvSpPr>
        <p:spPr bwMode="auto">
          <a:xfrm>
            <a:off x="8171571" y="6586990"/>
            <a:ext cx="915506" cy="234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9164" tIns="44583" rIns="89164" bIns="44583"/>
          <a:lstStyle/>
          <a:p>
            <a:pPr algn="r" defTabSz="891143" eaLnBrk="0" fontAlgn="base" hangingPunct="0">
              <a:lnSpc>
                <a:spcPct val="90000"/>
              </a:lnSpc>
              <a:spcBef>
                <a:spcPct val="0"/>
              </a:spcBef>
              <a:spcAft>
                <a:spcPts val="199"/>
              </a:spcAft>
            </a:pPr>
            <a:r>
              <a:rPr lang="de-DE" sz="1000" dirty="0">
                <a:solidFill>
                  <a:srgbClr val="000000"/>
                </a:solidFill>
              </a:rPr>
              <a:t>Seite </a:t>
            </a:r>
            <a:fld id="{74FECFAA-7E63-4B4B-BCB7-18CE54C41901}" type="slidenum">
              <a:rPr lang="de-DE" sz="1000">
                <a:solidFill>
                  <a:srgbClr val="000000"/>
                </a:solidFill>
              </a:rPr>
              <a:pPr algn="r" defTabSz="891143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ts val="199"/>
                </a:spcAft>
              </a:pPr>
              <a:t>‹Nr.›</a:t>
            </a:fld>
            <a:endParaRPr lang="de-DE" sz="1000" dirty="0">
              <a:solidFill>
                <a:srgbClr val="000000"/>
              </a:solidFill>
            </a:endParaRPr>
          </a:p>
        </p:txBody>
      </p:sp>
      <p:pic>
        <p:nvPicPr>
          <p:cNvPr id="27" name="Hake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415" y="102093"/>
            <a:ext cx="9040585" cy="1049787"/>
          </a:xfrm>
          <a:prstGeom prst="rect">
            <a:avLst/>
          </a:prstGeom>
        </p:spPr>
      </p:pic>
      <p:grpSp>
        <p:nvGrpSpPr>
          <p:cNvPr id="4" name="Group 4"/>
          <p:cNvGrpSpPr>
            <a:grpSpLocks noChangeAspect="1"/>
          </p:cNvGrpSpPr>
          <p:nvPr userDrawn="1"/>
        </p:nvGrpSpPr>
        <p:grpSpPr bwMode="auto">
          <a:xfrm>
            <a:off x="433245" y="6616176"/>
            <a:ext cx="1536913" cy="205471"/>
            <a:chOff x="274" y="4186"/>
            <a:chExt cx="972" cy="130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 userDrawn="1"/>
          </p:nvSpPr>
          <p:spPr bwMode="auto">
            <a:xfrm>
              <a:off x="274" y="4186"/>
              <a:ext cx="972" cy="1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6" name="Freeform 5"/>
            <p:cNvSpPr>
              <a:spLocks noEditPoints="1"/>
            </p:cNvSpPr>
            <p:nvPr userDrawn="1"/>
          </p:nvSpPr>
          <p:spPr bwMode="auto">
            <a:xfrm>
              <a:off x="457" y="4223"/>
              <a:ext cx="35" cy="48"/>
            </a:xfrm>
            <a:custGeom>
              <a:avLst/>
              <a:gdLst>
                <a:gd name="T0" fmla="*/ 0 w 35"/>
                <a:gd name="T1" fmla="*/ 48 h 48"/>
                <a:gd name="T2" fmla="*/ 11 w 35"/>
                <a:gd name="T3" fmla="*/ 48 h 48"/>
                <a:gd name="T4" fmla="*/ 11 w 35"/>
                <a:gd name="T5" fmla="*/ 48 h 48"/>
                <a:gd name="T6" fmla="*/ 20 w 35"/>
                <a:gd name="T7" fmla="*/ 48 h 48"/>
                <a:gd name="T8" fmla="*/ 25 w 35"/>
                <a:gd name="T9" fmla="*/ 47 h 48"/>
                <a:gd name="T10" fmla="*/ 25 w 35"/>
                <a:gd name="T11" fmla="*/ 47 h 48"/>
                <a:gd name="T12" fmla="*/ 30 w 35"/>
                <a:gd name="T13" fmla="*/ 45 h 48"/>
                <a:gd name="T14" fmla="*/ 32 w 35"/>
                <a:gd name="T15" fmla="*/ 43 h 48"/>
                <a:gd name="T16" fmla="*/ 34 w 35"/>
                <a:gd name="T17" fmla="*/ 39 h 48"/>
                <a:gd name="T18" fmla="*/ 35 w 35"/>
                <a:gd name="T19" fmla="*/ 34 h 48"/>
                <a:gd name="T20" fmla="*/ 35 w 35"/>
                <a:gd name="T21" fmla="*/ 34 h 48"/>
                <a:gd name="T22" fmla="*/ 34 w 35"/>
                <a:gd name="T23" fmla="*/ 30 h 48"/>
                <a:gd name="T24" fmla="*/ 32 w 35"/>
                <a:gd name="T25" fmla="*/ 27 h 48"/>
                <a:gd name="T26" fmla="*/ 29 w 35"/>
                <a:gd name="T27" fmla="*/ 24 h 48"/>
                <a:gd name="T28" fmla="*/ 24 w 35"/>
                <a:gd name="T29" fmla="*/ 23 h 48"/>
                <a:gd name="T30" fmla="*/ 24 w 35"/>
                <a:gd name="T31" fmla="*/ 23 h 48"/>
                <a:gd name="T32" fmla="*/ 28 w 35"/>
                <a:gd name="T33" fmla="*/ 21 h 48"/>
                <a:gd name="T34" fmla="*/ 30 w 35"/>
                <a:gd name="T35" fmla="*/ 18 h 48"/>
                <a:gd name="T36" fmla="*/ 32 w 35"/>
                <a:gd name="T37" fmla="*/ 15 h 48"/>
                <a:gd name="T38" fmla="*/ 32 w 35"/>
                <a:gd name="T39" fmla="*/ 12 h 48"/>
                <a:gd name="T40" fmla="*/ 32 w 35"/>
                <a:gd name="T41" fmla="*/ 12 h 48"/>
                <a:gd name="T42" fmla="*/ 32 w 35"/>
                <a:gd name="T43" fmla="*/ 9 h 48"/>
                <a:gd name="T44" fmla="*/ 30 w 35"/>
                <a:gd name="T45" fmla="*/ 6 h 48"/>
                <a:gd name="T46" fmla="*/ 28 w 35"/>
                <a:gd name="T47" fmla="*/ 2 h 48"/>
                <a:gd name="T48" fmla="*/ 24 w 35"/>
                <a:gd name="T49" fmla="*/ 1 h 48"/>
                <a:gd name="T50" fmla="*/ 24 w 35"/>
                <a:gd name="T51" fmla="*/ 1 h 48"/>
                <a:gd name="T52" fmla="*/ 20 w 35"/>
                <a:gd name="T53" fmla="*/ 0 h 48"/>
                <a:gd name="T54" fmla="*/ 12 w 35"/>
                <a:gd name="T55" fmla="*/ 0 h 48"/>
                <a:gd name="T56" fmla="*/ 0 w 35"/>
                <a:gd name="T57" fmla="*/ 0 h 48"/>
                <a:gd name="T58" fmla="*/ 0 w 35"/>
                <a:gd name="T59" fmla="*/ 48 h 48"/>
                <a:gd name="T60" fmla="*/ 0 w 35"/>
                <a:gd name="T61" fmla="*/ 48 h 48"/>
                <a:gd name="T62" fmla="*/ 9 w 35"/>
                <a:gd name="T63" fmla="*/ 8 h 48"/>
                <a:gd name="T64" fmla="*/ 12 w 35"/>
                <a:gd name="T65" fmla="*/ 8 h 48"/>
                <a:gd name="T66" fmla="*/ 12 w 35"/>
                <a:gd name="T67" fmla="*/ 8 h 48"/>
                <a:gd name="T68" fmla="*/ 18 w 35"/>
                <a:gd name="T69" fmla="*/ 8 h 48"/>
                <a:gd name="T70" fmla="*/ 21 w 35"/>
                <a:gd name="T71" fmla="*/ 9 h 48"/>
                <a:gd name="T72" fmla="*/ 22 w 35"/>
                <a:gd name="T73" fmla="*/ 11 h 48"/>
                <a:gd name="T74" fmla="*/ 23 w 35"/>
                <a:gd name="T75" fmla="*/ 13 h 48"/>
                <a:gd name="T76" fmla="*/ 23 w 35"/>
                <a:gd name="T77" fmla="*/ 13 h 48"/>
                <a:gd name="T78" fmla="*/ 22 w 35"/>
                <a:gd name="T79" fmla="*/ 16 h 48"/>
                <a:gd name="T80" fmla="*/ 21 w 35"/>
                <a:gd name="T81" fmla="*/ 18 h 48"/>
                <a:gd name="T82" fmla="*/ 18 w 35"/>
                <a:gd name="T83" fmla="*/ 19 h 48"/>
                <a:gd name="T84" fmla="*/ 14 w 35"/>
                <a:gd name="T85" fmla="*/ 19 h 48"/>
                <a:gd name="T86" fmla="*/ 9 w 35"/>
                <a:gd name="T87" fmla="*/ 19 h 48"/>
                <a:gd name="T88" fmla="*/ 9 w 35"/>
                <a:gd name="T89" fmla="*/ 8 h 48"/>
                <a:gd name="T90" fmla="*/ 9 w 35"/>
                <a:gd name="T91" fmla="*/ 8 h 48"/>
                <a:gd name="T92" fmla="*/ 9 w 35"/>
                <a:gd name="T93" fmla="*/ 27 h 48"/>
                <a:gd name="T94" fmla="*/ 14 w 35"/>
                <a:gd name="T95" fmla="*/ 27 h 48"/>
                <a:gd name="T96" fmla="*/ 14 w 35"/>
                <a:gd name="T97" fmla="*/ 27 h 48"/>
                <a:gd name="T98" fmla="*/ 19 w 35"/>
                <a:gd name="T99" fmla="*/ 27 h 48"/>
                <a:gd name="T100" fmla="*/ 22 w 35"/>
                <a:gd name="T101" fmla="*/ 28 h 48"/>
                <a:gd name="T102" fmla="*/ 24 w 35"/>
                <a:gd name="T103" fmla="*/ 30 h 48"/>
                <a:gd name="T104" fmla="*/ 25 w 35"/>
                <a:gd name="T105" fmla="*/ 34 h 48"/>
                <a:gd name="T106" fmla="*/ 25 w 35"/>
                <a:gd name="T107" fmla="*/ 34 h 48"/>
                <a:gd name="T108" fmla="*/ 24 w 35"/>
                <a:gd name="T109" fmla="*/ 38 h 48"/>
                <a:gd name="T110" fmla="*/ 22 w 35"/>
                <a:gd name="T111" fmla="*/ 40 h 48"/>
                <a:gd name="T112" fmla="*/ 19 w 35"/>
                <a:gd name="T113" fmla="*/ 41 h 48"/>
                <a:gd name="T114" fmla="*/ 14 w 35"/>
                <a:gd name="T115" fmla="*/ 41 h 48"/>
                <a:gd name="T116" fmla="*/ 9 w 35"/>
                <a:gd name="T117" fmla="*/ 41 h 48"/>
                <a:gd name="T118" fmla="*/ 9 w 35"/>
                <a:gd name="T119" fmla="*/ 27 h 48"/>
                <a:gd name="T120" fmla="*/ 9 w 35"/>
                <a:gd name="T121" fmla="*/ 2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5" h="48">
                  <a:moveTo>
                    <a:pt x="0" y="48"/>
                  </a:moveTo>
                  <a:lnTo>
                    <a:pt x="11" y="48"/>
                  </a:lnTo>
                  <a:lnTo>
                    <a:pt x="11" y="48"/>
                  </a:lnTo>
                  <a:lnTo>
                    <a:pt x="20" y="48"/>
                  </a:lnTo>
                  <a:lnTo>
                    <a:pt x="25" y="47"/>
                  </a:lnTo>
                  <a:lnTo>
                    <a:pt x="25" y="47"/>
                  </a:lnTo>
                  <a:lnTo>
                    <a:pt x="30" y="45"/>
                  </a:lnTo>
                  <a:lnTo>
                    <a:pt x="32" y="43"/>
                  </a:lnTo>
                  <a:lnTo>
                    <a:pt x="34" y="39"/>
                  </a:lnTo>
                  <a:lnTo>
                    <a:pt x="35" y="34"/>
                  </a:lnTo>
                  <a:lnTo>
                    <a:pt x="35" y="34"/>
                  </a:lnTo>
                  <a:lnTo>
                    <a:pt x="34" y="30"/>
                  </a:lnTo>
                  <a:lnTo>
                    <a:pt x="32" y="27"/>
                  </a:lnTo>
                  <a:lnTo>
                    <a:pt x="29" y="24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28" y="21"/>
                  </a:lnTo>
                  <a:lnTo>
                    <a:pt x="30" y="18"/>
                  </a:lnTo>
                  <a:lnTo>
                    <a:pt x="32" y="15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2" y="9"/>
                  </a:lnTo>
                  <a:lnTo>
                    <a:pt x="30" y="6"/>
                  </a:lnTo>
                  <a:lnTo>
                    <a:pt x="28" y="2"/>
                  </a:lnTo>
                  <a:lnTo>
                    <a:pt x="24" y="1"/>
                  </a:lnTo>
                  <a:lnTo>
                    <a:pt x="24" y="1"/>
                  </a:lnTo>
                  <a:lnTo>
                    <a:pt x="20" y="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  <a:moveTo>
                    <a:pt x="9" y="8"/>
                  </a:moveTo>
                  <a:lnTo>
                    <a:pt x="12" y="8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1" y="9"/>
                  </a:lnTo>
                  <a:lnTo>
                    <a:pt x="22" y="11"/>
                  </a:lnTo>
                  <a:lnTo>
                    <a:pt x="23" y="13"/>
                  </a:lnTo>
                  <a:lnTo>
                    <a:pt x="23" y="13"/>
                  </a:lnTo>
                  <a:lnTo>
                    <a:pt x="22" y="16"/>
                  </a:lnTo>
                  <a:lnTo>
                    <a:pt x="21" y="18"/>
                  </a:lnTo>
                  <a:lnTo>
                    <a:pt x="18" y="19"/>
                  </a:lnTo>
                  <a:lnTo>
                    <a:pt x="14" y="19"/>
                  </a:lnTo>
                  <a:lnTo>
                    <a:pt x="9" y="19"/>
                  </a:lnTo>
                  <a:lnTo>
                    <a:pt x="9" y="8"/>
                  </a:lnTo>
                  <a:lnTo>
                    <a:pt x="9" y="8"/>
                  </a:lnTo>
                  <a:close/>
                  <a:moveTo>
                    <a:pt x="9" y="27"/>
                  </a:moveTo>
                  <a:lnTo>
                    <a:pt x="14" y="27"/>
                  </a:lnTo>
                  <a:lnTo>
                    <a:pt x="14" y="27"/>
                  </a:lnTo>
                  <a:lnTo>
                    <a:pt x="19" y="27"/>
                  </a:lnTo>
                  <a:lnTo>
                    <a:pt x="22" y="28"/>
                  </a:lnTo>
                  <a:lnTo>
                    <a:pt x="24" y="30"/>
                  </a:lnTo>
                  <a:lnTo>
                    <a:pt x="25" y="34"/>
                  </a:lnTo>
                  <a:lnTo>
                    <a:pt x="25" y="34"/>
                  </a:lnTo>
                  <a:lnTo>
                    <a:pt x="24" y="38"/>
                  </a:lnTo>
                  <a:lnTo>
                    <a:pt x="22" y="40"/>
                  </a:lnTo>
                  <a:lnTo>
                    <a:pt x="19" y="41"/>
                  </a:lnTo>
                  <a:lnTo>
                    <a:pt x="14" y="41"/>
                  </a:lnTo>
                  <a:lnTo>
                    <a:pt x="9" y="41"/>
                  </a:lnTo>
                  <a:lnTo>
                    <a:pt x="9" y="27"/>
                  </a:lnTo>
                  <a:lnTo>
                    <a:pt x="9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7" name="Freeform 6"/>
            <p:cNvSpPr>
              <a:spLocks/>
            </p:cNvSpPr>
            <p:nvPr userDrawn="1"/>
          </p:nvSpPr>
          <p:spPr bwMode="auto">
            <a:xfrm>
              <a:off x="499" y="4237"/>
              <a:ext cx="31" cy="35"/>
            </a:xfrm>
            <a:custGeom>
              <a:avLst/>
              <a:gdLst>
                <a:gd name="T0" fmla="*/ 0 w 31"/>
                <a:gd name="T1" fmla="*/ 20 h 35"/>
                <a:gd name="T2" fmla="*/ 0 w 31"/>
                <a:gd name="T3" fmla="*/ 20 h 35"/>
                <a:gd name="T4" fmla="*/ 0 w 31"/>
                <a:gd name="T5" fmla="*/ 25 h 35"/>
                <a:gd name="T6" fmla="*/ 1 w 31"/>
                <a:gd name="T7" fmla="*/ 28 h 35"/>
                <a:gd name="T8" fmla="*/ 1 w 31"/>
                <a:gd name="T9" fmla="*/ 28 h 35"/>
                <a:gd name="T10" fmla="*/ 2 w 31"/>
                <a:gd name="T11" fmla="*/ 31 h 35"/>
                <a:gd name="T12" fmla="*/ 5 w 31"/>
                <a:gd name="T13" fmla="*/ 33 h 35"/>
                <a:gd name="T14" fmla="*/ 8 w 31"/>
                <a:gd name="T15" fmla="*/ 34 h 35"/>
                <a:gd name="T16" fmla="*/ 13 w 31"/>
                <a:gd name="T17" fmla="*/ 35 h 35"/>
                <a:gd name="T18" fmla="*/ 13 w 31"/>
                <a:gd name="T19" fmla="*/ 35 h 35"/>
                <a:gd name="T20" fmla="*/ 15 w 31"/>
                <a:gd name="T21" fmla="*/ 35 h 35"/>
                <a:gd name="T22" fmla="*/ 18 w 31"/>
                <a:gd name="T23" fmla="*/ 34 h 35"/>
                <a:gd name="T24" fmla="*/ 20 w 31"/>
                <a:gd name="T25" fmla="*/ 32 h 35"/>
                <a:gd name="T26" fmla="*/ 22 w 31"/>
                <a:gd name="T27" fmla="*/ 30 h 35"/>
                <a:gd name="T28" fmla="*/ 22 w 31"/>
                <a:gd name="T29" fmla="*/ 30 h 35"/>
                <a:gd name="T30" fmla="*/ 22 w 31"/>
                <a:gd name="T31" fmla="*/ 34 h 35"/>
                <a:gd name="T32" fmla="*/ 31 w 31"/>
                <a:gd name="T33" fmla="*/ 34 h 35"/>
                <a:gd name="T34" fmla="*/ 31 w 31"/>
                <a:gd name="T35" fmla="*/ 34 h 35"/>
                <a:gd name="T36" fmla="*/ 31 w 31"/>
                <a:gd name="T37" fmla="*/ 33 h 35"/>
                <a:gd name="T38" fmla="*/ 31 w 31"/>
                <a:gd name="T39" fmla="*/ 33 h 35"/>
                <a:gd name="T40" fmla="*/ 31 w 31"/>
                <a:gd name="T41" fmla="*/ 29 h 35"/>
                <a:gd name="T42" fmla="*/ 31 w 31"/>
                <a:gd name="T43" fmla="*/ 29 h 35"/>
                <a:gd name="T44" fmla="*/ 31 w 31"/>
                <a:gd name="T45" fmla="*/ 26 h 35"/>
                <a:gd name="T46" fmla="*/ 31 w 31"/>
                <a:gd name="T47" fmla="*/ 24 h 35"/>
                <a:gd name="T48" fmla="*/ 31 w 31"/>
                <a:gd name="T49" fmla="*/ 0 h 35"/>
                <a:gd name="T50" fmla="*/ 21 w 31"/>
                <a:gd name="T51" fmla="*/ 0 h 35"/>
                <a:gd name="T52" fmla="*/ 21 w 31"/>
                <a:gd name="T53" fmla="*/ 18 h 35"/>
                <a:gd name="T54" fmla="*/ 21 w 31"/>
                <a:gd name="T55" fmla="*/ 18 h 35"/>
                <a:gd name="T56" fmla="*/ 21 w 31"/>
                <a:gd name="T57" fmla="*/ 23 h 35"/>
                <a:gd name="T58" fmla="*/ 20 w 31"/>
                <a:gd name="T59" fmla="*/ 25 h 35"/>
                <a:gd name="T60" fmla="*/ 17 w 31"/>
                <a:gd name="T61" fmla="*/ 27 h 35"/>
                <a:gd name="T62" fmla="*/ 15 w 31"/>
                <a:gd name="T63" fmla="*/ 27 h 35"/>
                <a:gd name="T64" fmla="*/ 15 w 31"/>
                <a:gd name="T65" fmla="*/ 27 h 35"/>
                <a:gd name="T66" fmla="*/ 12 w 31"/>
                <a:gd name="T67" fmla="*/ 27 h 35"/>
                <a:gd name="T68" fmla="*/ 9 w 31"/>
                <a:gd name="T69" fmla="*/ 26 h 35"/>
                <a:gd name="T70" fmla="*/ 9 w 31"/>
                <a:gd name="T71" fmla="*/ 23 h 35"/>
                <a:gd name="T72" fmla="*/ 8 w 31"/>
                <a:gd name="T73" fmla="*/ 19 h 35"/>
                <a:gd name="T74" fmla="*/ 8 w 31"/>
                <a:gd name="T75" fmla="*/ 0 h 35"/>
                <a:gd name="T76" fmla="*/ 0 w 31"/>
                <a:gd name="T77" fmla="*/ 0 h 35"/>
                <a:gd name="T78" fmla="*/ 0 w 31"/>
                <a:gd name="T79" fmla="*/ 20 h 35"/>
                <a:gd name="T80" fmla="*/ 0 w 31"/>
                <a:gd name="T81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1" h="35">
                  <a:moveTo>
                    <a:pt x="0" y="20"/>
                  </a:moveTo>
                  <a:lnTo>
                    <a:pt x="0" y="20"/>
                  </a:lnTo>
                  <a:lnTo>
                    <a:pt x="0" y="25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2" y="31"/>
                  </a:lnTo>
                  <a:lnTo>
                    <a:pt x="5" y="33"/>
                  </a:lnTo>
                  <a:lnTo>
                    <a:pt x="8" y="34"/>
                  </a:lnTo>
                  <a:lnTo>
                    <a:pt x="13" y="35"/>
                  </a:lnTo>
                  <a:lnTo>
                    <a:pt x="13" y="35"/>
                  </a:lnTo>
                  <a:lnTo>
                    <a:pt x="15" y="35"/>
                  </a:lnTo>
                  <a:lnTo>
                    <a:pt x="18" y="34"/>
                  </a:lnTo>
                  <a:lnTo>
                    <a:pt x="20" y="32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22" y="34"/>
                  </a:lnTo>
                  <a:lnTo>
                    <a:pt x="31" y="34"/>
                  </a:lnTo>
                  <a:lnTo>
                    <a:pt x="31" y="34"/>
                  </a:lnTo>
                  <a:lnTo>
                    <a:pt x="31" y="33"/>
                  </a:lnTo>
                  <a:lnTo>
                    <a:pt x="31" y="33"/>
                  </a:lnTo>
                  <a:lnTo>
                    <a:pt x="31" y="29"/>
                  </a:lnTo>
                  <a:lnTo>
                    <a:pt x="31" y="29"/>
                  </a:lnTo>
                  <a:lnTo>
                    <a:pt x="31" y="26"/>
                  </a:lnTo>
                  <a:lnTo>
                    <a:pt x="31" y="24"/>
                  </a:lnTo>
                  <a:lnTo>
                    <a:pt x="31" y="0"/>
                  </a:lnTo>
                  <a:lnTo>
                    <a:pt x="21" y="0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23"/>
                  </a:lnTo>
                  <a:lnTo>
                    <a:pt x="20" y="25"/>
                  </a:lnTo>
                  <a:lnTo>
                    <a:pt x="17" y="27"/>
                  </a:lnTo>
                  <a:lnTo>
                    <a:pt x="15" y="27"/>
                  </a:lnTo>
                  <a:lnTo>
                    <a:pt x="15" y="27"/>
                  </a:lnTo>
                  <a:lnTo>
                    <a:pt x="12" y="27"/>
                  </a:lnTo>
                  <a:lnTo>
                    <a:pt x="9" y="26"/>
                  </a:lnTo>
                  <a:lnTo>
                    <a:pt x="9" y="23"/>
                  </a:lnTo>
                  <a:lnTo>
                    <a:pt x="8" y="19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2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auto">
            <a:xfrm>
              <a:off x="538" y="4236"/>
              <a:ext cx="32" cy="35"/>
            </a:xfrm>
            <a:custGeom>
              <a:avLst/>
              <a:gdLst>
                <a:gd name="T0" fmla="*/ 1 w 32"/>
                <a:gd name="T1" fmla="*/ 11 h 35"/>
                <a:gd name="T2" fmla="*/ 1 w 32"/>
                <a:gd name="T3" fmla="*/ 13 h 35"/>
                <a:gd name="T4" fmla="*/ 1 w 32"/>
                <a:gd name="T5" fmla="*/ 35 h 35"/>
                <a:gd name="T6" fmla="*/ 10 w 32"/>
                <a:gd name="T7" fmla="*/ 35 h 35"/>
                <a:gd name="T8" fmla="*/ 10 w 32"/>
                <a:gd name="T9" fmla="*/ 18 h 35"/>
                <a:gd name="T10" fmla="*/ 10 w 32"/>
                <a:gd name="T11" fmla="*/ 18 h 35"/>
                <a:gd name="T12" fmla="*/ 10 w 32"/>
                <a:gd name="T13" fmla="*/ 13 h 35"/>
                <a:gd name="T14" fmla="*/ 11 w 32"/>
                <a:gd name="T15" fmla="*/ 11 h 35"/>
                <a:gd name="T16" fmla="*/ 14 w 32"/>
                <a:gd name="T17" fmla="*/ 9 h 35"/>
                <a:gd name="T18" fmla="*/ 17 w 32"/>
                <a:gd name="T19" fmla="*/ 8 h 35"/>
                <a:gd name="T20" fmla="*/ 17 w 32"/>
                <a:gd name="T21" fmla="*/ 8 h 35"/>
                <a:gd name="T22" fmla="*/ 19 w 32"/>
                <a:gd name="T23" fmla="*/ 9 h 35"/>
                <a:gd name="T24" fmla="*/ 21 w 32"/>
                <a:gd name="T25" fmla="*/ 10 h 35"/>
                <a:gd name="T26" fmla="*/ 22 w 32"/>
                <a:gd name="T27" fmla="*/ 13 h 35"/>
                <a:gd name="T28" fmla="*/ 22 w 32"/>
                <a:gd name="T29" fmla="*/ 17 h 35"/>
                <a:gd name="T30" fmla="*/ 22 w 32"/>
                <a:gd name="T31" fmla="*/ 35 h 35"/>
                <a:gd name="T32" fmla="*/ 32 w 32"/>
                <a:gd name="T33" fmla="*/ 35 h 35"/>
                <a:gd name="T34" fmla="*/ 32 w 32"/>
                <a:gd name="T35" fmla="*/ 15 h 35"/>
                <a:gd name="T36" fmla="*/ 32 w 32"/>
                <a:gd name="T37" fmla="*/ 15 h 35"/>
                <a:gd name="T38" fmla="*/ 31 w 32"/>
                <a:gd name="T39" fmla="*/ 9 h 35"/>
                <a:gd name="T40" fmla="*/ 30 w 32"/>
                <a:gd name="T41" fmla="*/ 5 h 35"/>
                <a:gd name="T42" fmla="*/ 30 w 32"/>
                <a:gd name="T43" fmla="*/ 5 h 35"/>
                <a:gd name="T44" fmla="*/ 29 w 32"/>
                <a:gd name="T45" fmla="*/ 3 h 35"/>
                <a:gd name="T46" fmla="*/ 25 w 32"/>
                <a:gd name="T47" fmla="*/ 1 h 35"/>
                <a:gd name="T48" fmla="*/ 23 w 32"/>
                <a:gd name="T49" fmla="*/ 0 h 35"/>
                <a:gd name="T50" fmla="*/ 20 w 32"/>
                <a:gd name="T51" fmla="*/ 0 h 35"/>
                <a:gd name="T52" fmla="*/ 20 w 32"/>
                <a:gd name="T53" fmla="*/ 0 h 35"/>
                <a:gd name="T54" fmla="*/ 17 w 32"/>
                <a:gd name="T55" fmla="*/ 0 h 35"/>
                <a:gd name="T56" fmla="*/ 14 w 32"/>
                <a:gd name="T57" fmla="*/ 1 h 35"/>
                <a:gd name="T58" fmla="*/ 11 w 32"/>
                <a:gd name="T59" fmla="*/ 3 h 35"/>
                <a:gd name="T60" fmla="*/ 9 w 32"/>
                <a:gd name="T61" fmla="*/ 5 h 35"/>
                <a:gd name="T62" fmla="*/ 9 w 32"/>
                <a:gd name="T63" fmla="*/ 5 h 35"/>
                <a:gd name="T64" fmla="*/ 8 w 32"/>
                <a:gd name="T65" fmla="*/ 1 h 35"/>
                <a:gd name="T66" fmla="*/ 0 w 32"/>
                <a:gd name="T67" fmla="*/ 1 h 35"/>
                <a:gd name="T68" fmla="*/ 0 w 32"/>
                <a:gd name="T69" fmla="*/ 1 h 35"/>
                <a:gd name="T70" fmla="*/ 1 w 32"/>
                <a:gd name="T71" fmla="*/ 4 h 35"/>
                <a:gd name="T72" fmla="*/ 1 w 32"/>
                <a:gd name="T73" fmla="*/ 11 h 35"/>
                <a:gd name="T74" fmla="*/ 1 w 32"/>
                <a:gd name="T75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35">
                  <a:moveTo>
                    <a:pt x="1" y="11"/>
                  </a:moveTo>
                  <a:lnTo>
                    <a:pt x="1" y="13"/>
                  </a:lnTo>
                  <a:lnTo>
                    <a:pt x="1" y="35"/>
                  </a:lnTo>
                  <a:lnTo>
                    <a:pt x="10" y="35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3"/>
                  </a:lnTo>
                  <a:lnTo>
                    <a:pt x="11" y="11"/>
                  </a:lnTo>
                  <a:lnTo>
                    <a:pt x="14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9" y="9"/>
                  </a:lnTo>
                  <a:lnTo>
                    <a:pt x="21" y="10"/>
                  </a:lnTo>
                  <a:lnTo>
                    <a:pt x="22" y="13"/>
                  </a:lnTo>
                  <a:lnTo>
                    <a:pt x="22" y="17"/>
                  </a:lnTo>
                  <a:lnTo>
                    <a:pt x="22" y="35"/>
                  </a:lnTo>
                  <a:lnTo>
                    <a:pt x="32" y="35"/>
                  </a:lnTo>
                  <a:lnTo>
                    <a:pt x="32" y="15"/>
                  </a:lnTo>
                  <a:lnTo>
                    <a:pt x="32" y="15"/>
                  </a:lnTo>
                  <a:lnTo>
                    <a:pt x="31" y="9"/>
                  </a:lnTo>
                  <a:lnTo>
                    <a:pt x="30" y="5"/>
                  </a:lnTo>
                  <a:lnTo>
                    <a:pt x="30" y="5"/>
                  </a:lnTo>
                  <a:lnTo>
                    <a:pt x="29" y="3"/>
                  </a:lnTo>
                  <a:lnTo>
                    <a:pt x="25" y="1"/>
                  </a:lnTo>
                  <a:lnTo>
                    <a:pt x="23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14" y="1"/>
                  </a:lnTo>
                  <a:lnTo>
                    <a:pt x="11" y="3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1" y="4"/>
                  </a:lnTo>
                  <a:lnTo>
                    <a:pt x="1" y="11"/>
                  </a:lnTo>
                  <a:lnTo>
                    <a:pt x="1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0" name="Freeform 8"/>
            <p:cNvSpPr>
              <a:spLocks noEditPoints="1"/>
            </p:cNvSpPr>
            <p:nvPr userDrawn="1"/>
          </p:nvSpPr>
          <p:spPr bwMode="auto">
            <a:xfrm>
              <a:off x="576" y="4222"/>
              <a:ext cx="34" cy="50"/>
            </a:xfrm>
            <a:custGeom>
              <a:avLst/>
              <a:gdLst>
                <a:gd name="T0" fmla="*/ 24 w 34"/>
                <a:gd name="T1" fmla="*/ 0 h 50"/>
                <a:gd name="T2" fmla="*/ 24 w 34"/>
                <a:gd name="T3" fmla="*/ 18 h 50"/>
                <a:gd name="T4" fmla="*/ 24 w 34"/>
                <a:gd name="T5" fmla="*/ 18 h 50"/>
                <a:gd name="T6" fmla="*/ 20 w 34"/>
                <a:gd name="T7" fmla="*/ 15 h 50"/>
                <a:gd name="T8" fmla="*/ 14 w 34"/>
                <a:gd name="T9" fmla="*/ 14 h 50"/>
                <a:gd name="T10" fmla="*/ 14 w 34"/>
                <a:gd name="T11" fmla="*/ 14 h 50"/>
                <a:gd name="T12" fmla="*/ 12 w 34"/>
                <a:gd name="T13" fmla="*/ 14 h 50"/>
                <a:gd name="T14" fmla="*/ 9 w 34"/>
                <a:gd name="T15" fmla="*/ 15 h 50"/>
                <a:gd name="T16" fmla="*/ 7 w 34"/>
                <a:gd name="T17" fmla="*/ 17 h 50"/>
                <a:gd name="T18" fmla="*/ 5 w 34"/>
                <a:gd name="T19" fmla="*/ 19 h 50"/>
                <a:gd name="T20" fmla="*/ 1 w 34"/>
                <a:gd name="T21" fmla="*/ 25 h 50"/>
                <a:gd name="T22" fmla="*/ 0 w 34"/>
                <a:gd name="T23" fmla="*/ 32 h 50"/>
                <a:gd name="T24" fmla="*/ 0 w 34"/>
                <a:gd name="T25" fmla="*/ 32 h 50"/>
                <a:gd name="T26" fmla="*/ 1 w 34"/>
                <a:gd name="T27" fmla="*/ 40 h 50"/>
                <a:gd name="T28" fmla="*/ 5 w 34"/>
                <a:gd name="T29" fmla="*/ 45 h 50"/>
                <a:gd name="T30" fmla="*/ 7 w 34"/>
                <a:gd name="T31" fmla="*/ 47 h 50"/>
                <a:gd name="T32" fmla="*/ 9 w 34"/>
                <a:gd name="T33" fmla="*/ 49 h 50"/>
                <a:gd name="T34" fmla="*/ 12 w 34"/>
                <a:gd name="T35" fmla="*/ 50 h 50"/>
                <a:gd name="T36" fmla="*/ 16 w 34"/>
                <a:gd name="T37" fmla="*/ 50 h 50"/>
                <a:gd name="T38" fmla="*/ 16 w 34"/>
                <a:gd name="T39" fmla="*/ 50 h 50"/>
                <a:gd name="T40" fmla="*/ 19 w 34"/>
                <a:gd name="T41" fmla="*/ 50 h 50"/>
                <a:gd name="T42" fmla="*/ 21 w 34"/>
                <a:gd name="T43" fmla="*/ 49 h 50"/>
                <a:gd name="T44" fmla="*/ 23 w 34"/>
                <a:gd name="T45" fmla="*/ 47 h 50"/>
                <a:gd name="T46" fmla="*/ 25 w 34"/>
                <a:gd name="T47" fmla="*/ 45 h 50"/>
                <a:gd name="T48" fmla="*/ 25 w 34"/>
                <a:gd name="T49" fmla="*/ 45 h 50"/>
                <a:gd name="T50" fmla="*/ 25 w 34"/>
                <a:gd name="T51" fmla="*/ 46 h 50"/>
                <a:gd name="T52" fmla="*/ 25 w 34"/>
                <a:gd name="T53" fmla="*/ 46 h 50"/>
                <a:gd name="T54" fmla="*/ 25 w 34"/>
                <a:gd name="T55" fmla="*/ 49 h 50"/>
                <a:gd name="T56" fmla="*/ 34 w 34"/>
                <a:gd name="T57" fmla="*/ 49 h 50"/>
                <a:gd name="T58" fmla="*/ 34 w 34"/>
                <a:gd name="T59" fmla="*/ 49 h 50"/>
                <a:gd name="T60" fmla="*/ 33 w 34"/>
                <a:gd name="T61" fmla="*/ 39 h 50"/>
                <a:gd name="T62" fmla="*/ 33 w 34"/>
                <a:gd name="T63" fmla="*/ 0 h 50"/>
                <a:gd name="T64" fmla="*/ 24 w 34"/>
                <a:gd name="T65" fmla="*/ 0 h 50"/>
                <a:gd name="T66" fmla="*/ 24 w 34"/>
                <a:gd name="T67" fmla="*/ 0 h 50"/>
                <a:gd name="T68" fmla="*/ 24 w 34"/>
                <a:gd name="T69" fmla="*/ 32 h 50"/>
                <a:gd name="T70" fmla="*/ 24 w 34"/>
                <a:gd name="T71" fmla="*/ 32 h 50"/>
                <a:gd name="T72" fmla="*/ 23 w 34"/>
                <a:gd name="T73" fmla="*/ 36 h 50"/>
                <a:gd name="T74" fmla="*/ 22 w 34"/>
                <a:gd name="T75" fmla="*/ 40 h 50"/>
                <a:gd name="T76" fmla="*/ 20 w 34"/>
                <a:gd name="T77" fmla="*/ 42 h 50"/>
                <a:gd name="T78" fmla="*/ 17 w 34"/>
                <a:gd name="T79" fmla="*/ 43 h 50"/>
                <a:gd name="T80" fmla="*/ 17 w 34"/>
                <a:gd name="T81" fmla="*/ 43 h 50"/>
                <a:gd name="T82" fmla="*/ 13 w 34"/>
                <a:gd name="T83" fmla="*/ 42 h 50"/>
                <a:gd name="T84" fmla="*/ 11 w 34"/>
                <a:gd name="T85" fmla="*/ 40 h 50"/>
                <a:gd name="T86" fmla="*/ 10 w 34"/>
                <a:gd name="T87" fmla="*/ 36 h 50"/>
                <a:gd name="T88" fmla="*/ 9 w 34"/>
                <a:gd name="T89" fmla="*/ 32 h 50"/>
                <a:gd name="T90" fmla="*/ 9 w 34"/>
                <a:gd name="T91" fmla="*/ 32 h 50"/>
                <a:gd name="T92" fmla="*/ 10 w 34"/>
                <a:gd name="T93" fmla="*/ 28 h 50"/>
                <a:gd name="T94" fmla="*/ 11 w 34"/>
                <a:gd name="T95" fmla="*/ 25 h 50"/>
                <a:gd name="T96" fmla="*/ 13 w 34"/>
                <a:gd name="T97" fmla="*/ 23 h 50"/>
                <a:gd name="T98" fmla="*/ 17 w 34"/>
                <a:gd name="T99" fmla="*/ 22 h 50"/>
                <a:gd name="T100" fmla="*/ 17 w 34"/>
                <a:gd name="T101" fmla="*/ 22 h 50"/>
                <a:gd name="T102" fmla="*/ 20 w 34"/>
                <a:gd name="T103" fmla="*/ 23 h 50"/>
                <a:gd name="T104" fmla="*/ 22 w 34"/>
                <a:gd name="T105" fmla="*/ 25 h 50"/>
                <a:gd name="T106" fmla="*/ 23 w 34"/>
                <a:gd name="T107" fmla="*/ 28 h 50"/>
                <a:gd name="T108" fmla="*/ 24 w 34"/>
                <a:gd name="T109" fmla="*/ 32 h 50"/>
                <a:gd name="T110" fmla="*/ 24 w 34"/>
                <a:gd name="T111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4" h="50">
                  <a:moveTo>
                    <a:pt x="24" y="0"/>
                  </a:moveTo>
                  <a:lnTo>
                    <a:pt x="24" y="18"/>
                  </a:lnTo>
                  <a:lnTo>
                    <a:pt x="24" y="18"/>
                  </a:lnTo>
                  <a:lnTo>
                    <a:pt x="20" y="15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2" y="14"/>
                  </a:lnTo>
                  <a:lnTo>
                    <a:pt x="9" y="15"/>
                  </a:lnTo>
                  <a:lnTo>
                    <a:pt x="7" y="17"/>
                  </a:lnTo>
                  <a:lnTo>
                    <a:pt x="5" y="19"/>
                  </a:lnTo>
                  <a:lnTo>
                    <a:pt x="1" y="25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" y="40"/>
                  </a:lnTo>
                  <a:lnTo>
                    <a:pt x="5" y="45"/>
                  </a:lnTo>
                  <a:lnTo>
                    <a:pt x="7" y="47"/>
                  </a:lnTo>
                  <a:lnTo>
                    <a:pt x="9" y="49"/>
                  </a:lnTo>
                  <a:lnTo>
                    <a:pt x="12" y="50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19" y="50"/>
                  </a:lnTo>
                  <a:lnTo>
                    <a:pt x="21" y="49"/>
                  </a:lnTo>
                  <a:lnTo>
                    <a:pt x="23" y="47"/>
                  </a:lnTo>
                  <a:lnTo>
                    <a:pt x="25" y="45"/>
                  </a:lnTo>
                  <a:lnTo>
                    <a:pt x="25" y="45"/>
                  </a:lnTo>
                  <a:lnTo>
                    <a:pt x="25" y="46"/>
                  </a:lnTo>
                  <a:lnTo>
                    <a:pt x="25" y="46"/>
                  </a:lnTo>
                  <a:lnTo>
                    <a:pt x="25" y="49"/>
                  </a:lnTo>
                  <a:lnTo>
                    <a:pt x="34" y="49"/>
                  </a:lnTo>
                  <a:lnTo>
                    <a:pt x="34" y="49"/>
                  </a:lnTo>
                  <a:lnTo>
                    <a:pt x="33" y="39"/>
                  </a:lnTo>
                  <a:lnTo>
                    <a:pt x="33" y="0"/>
                  </a:lnTo>
                  <a:lnTo>
                    <a:pt x="24" y="0"/>
                  </a:lnTo>
                  <a:lnTo>
                    <a:pt x="24" y="0"/>
                  </a:lnTo>
                  <a:close/>
                  <a:moveTo>
                    <a:pt x="24" y="32"/>
                  </a:moveTo>
                  <a:lnTo>
                    <a:pt x="24" y="32"/>
                  </a:lnTo>
                  <a:lnTo>
                    <a:pt x="23" y="36"/>
                  </a:lnTo>
                  <a:lnTo>
                    <a:pt x="22" y="40"/>
                  </a:lnTo>
                  <a:lnTo>
                    <a:pt x="20" y="42"/>
                  </a:lnTo>
                  <a:lnTo>
                    <a:pt x="17" y="43"/>
                  </a:lnTo>
                  <a:lnTo>
                    <a:pt x="17" y="43"/>
                  </a:lnTo>
                  <a:lnTo>
                    <a:pt x="13" y="42"/>
                  </a:lnTo>
                  <a:lnTo>
                    <a:pt x="11" y="40"/>
                  </a:lnTo>
                  <a:lnTo>
                    <a:pt x="10" y="36"/>
                  </a:lnTo>
                  <a:lnTo>
                    <a:pt x="9" y="32"/>
                  </a:lnTo>
                  <a:lnTo>
                    <a:pt x="9" y="32"/>
                  </a:lnTo>
                  <a:lnTo>
                    <a:pt x="10" y="28"/>
                  </a:lnTo>
                  <a:lnTo>
                    <a:pt x="11" y="25"/>
                  </a:lnTo>
                  <a:lnTo>
                    <a:pt x="13" y="23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20" y="23"/>
                  </a:lnTo>
                  <a:lnTo>
                    <a:pt x="22" y="25"/>
                  </a:lnTo>
                  <a:lnTo>
                    <a:pt x="23" y="28"/>
                  </a:lnTo>
                  <a:lnTo>
                    <a:pt x="24" y="32"/>
                  </a:lnTo>
                  <a:lnTo>
                    <a:pt x="24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1" name="Freeform 9"/>
            <p:cNvSpPr>
              <a:spLocks noEditPoints="1"/>
            </p:cNvSpPr>
            <p:nvPr userDrawn="1"/>
          </p:nvSpPr>
          <p:spPr bwMode="auto">
            <a:xfrm>
              <a:off x="616" y="4236"/>
              <a:ext cx="33" cy="36"/>
            </a:xfrm>
            <a:custGeom>
              <a:avLst/>
              <a:gdLst>
                <a:gd name="T0" fmla="*/ 33 w 33"/>
                <a:gd name="T1" fmla="*/ 18 h 36"/>
                <a:gd name="T2" fmla="*/ 33 w 33"/>
                <a:gd name="T3" fmla="*/ 18 h 36"/>
                <a:gd name="T4" fmla="*/ 32 w 33"/>
                <a:gd name="T5" fmla="*/ 11 h 36"/>
                <a:gd name="T6" fmla="*/ 31 w 33"/>
                <a:gd name="T7" fmla="*/ 8 h 36"/>
                <a:gd name="T8" fmla="*/ 28 w 33"/>
                <a:gd name="T9" fmla="*/ 4 h 36"/>
                <a:gd name="T10" fmla="*/ 26 w 33"/>
                <a:gd name="T11" fmla="*/ 2 h 36"/>
                <a:gd name="T12" fmla="*/ 24 w 33"/>
                <a:gd name="T13" fmla="*/ 1 h 36"/>
                <a:gd name="T14" fmla="*/ 21 w 33"/>
                <a:gd name="T15" fmla="*/ 0 h 36"/>
                <a:gd name="T16" fmla="*/ 17 w 33"/>
                <a:gd name="T17" fmla="*/ 0 h 36"/>
                <a:gd name="T18" fmla="*/ 17 w 33"/>
                <a:gd name="T19" fmla="*/ 0 h 36"/>
                <a:gd name="T20" fmla="*/ 13 w 33"/>
                <a:gd name="T21" fmla="*/ 0 h 36"/>
                <a:gd name="T22" fmla="*/ 10 w 33"/>
                <a:gd name="T23" fmla="*/ 1 h 36"/>
                <a:gd name="T24" fmla="*/ 7 w 33"/>
                <a:gd name="T25" fmla="*/ 3 h 36"/>
                <a:gd name="T26" fmla="*/ 5 w 33"/>
                <a:gd name="T27" fmla="*/ 5 h 36"/>
                <a:gd name="T28" fmla="*/ 3 w 33"/>
                <a:gd name="T29" fmla="*/ 8 h 36"/>
                <a:gd name="T30" fmla="*/ 1 w 33"/>
                <a:gd name="T31" fmla="*/ 11 h 36"/>
                <a:gd name="T32" fmla="*/ 0 w 33"/>
                <a:gd name="T33" fmla="*/ 15 h 36"/>
                <a:gd name="T34" fmla="*/ 0 w 33"/>
                <a:gd name="T35" fmla="*/ 18 h 36"/>
                <a:gd name="T36" fmla="*/ 0 w 33"/>
                <a:gd name="T37" fmla="*/ 18 h 36"/>
                <a:gd name="T38" fmla="*/ 0 w 33"/>
                <a:gd name="T39" fmla="*/ 22 h 36"/>
                <a:gd name="T40" fmla="*/ 1 w 33"/>
                <a:gd name="T41" fmla="*/ 26 h 36"/>
                <a:gd name="T42" fmla="*/ 3 w 33"/>
                <a:gd name="T43" fmla="*/ 29 h 36"/>
                <a:gd name="T44" fmla="*/ 5 w 33"/>
                <a:gd name="T45" fmla="*/ 32 h 36"/>
                <a:gd name="T46" fmla="*/ 7 w 33"/>
                <a:gd name="T47" fmla="*/ 33 h 36"/>
                <a:gd name="T48" fmla="*/ 10 w 33"/>
                <a:gd name="T49" fmla="*/ 35 h 36"/>
                <a:gd name="T50" fmla="*/ 13 w 33"/>
                <a:gd name="T51" fmla="*/ 36 h 36"/>
                <a:gd name="T52" fmla="*/ 18 w 33"/>
                <a:gd name="T53" fmla="*/ 36 h 36"/>
                <a:gd name="T54" fmla="*/ 18 w 33"/>
                <a:gd name="T55" fmla="*/ 36 h 36"/>
                <a:gd name="T56" fmla="*/ 23 w 33"/>
                <a:gd name="T57" fmla="*/ 35 h 36"/>
                <a:gd name="T58" fmla="*/ 27 w 33"/>
                <a:gd name="T59" fmla="*/ 33 h 36"/>
                <a:gd name="T60" fmla="*/ 31 w 33"/>
                <a:gd name="T61" fmla="*/ 30 h 36"/>
                <a:gd name="T62" fmla="*/ 33 w 33"/>
                <a:gd name="T63" fmla="*/ 26 h 36"/>
                <a:gd name="T64" fmla="*/ 24 w 33"/>
                <a:gd name="T65" fmla="*/ 26 h 36"/>
                <a:gd name="T66" fmla="*/ 24 w 33"/>
                <a:gd name="T67" fmla="*/ 26 h 36"/>
                <a:gd name="T68" fmla="*/ 22 w 33"/>
                <a:gd name="T69" fmla="*/ 28 h 36"/>
                <a:gd name="T70" fmla="*/ 18 w 33"/>
                <a:gd name="T71" fmla="*/ 29 h 36"/>
                <a:gd name="T72" fmla="*/ 18 w 33"/>
                <a:gd name="T73" fmla="*/ 29 h 36"/>
                <a:gd name="T74" fmla="*/ 14 w 33"/>
                <a:gd name="T75" fmla="*/ 29 h 36"/>
                <a:gd name="T76" fmla="*/ 11 w 33"/>
                <a:gd name="T77" fmla="*/ 27 h 36"/>
                <a:gd name="T78" fmla="*/ 10 w 33"/>
                <a:gd name="T79" fmla="*/ 25 h 36"/>
                <a:gd name="T80" fmla="*/ 9 w 33"/>
                <a:gd name="T81" fmla="*/ 20 h 36"/>
                <a:gd name="T82" fmla="*/ 33 w 33"/>
                <a:gd name="T83" fmla="*/ 20 h 36"/>
                <a:gd name="T84" fmla="*/ 33 w 33"/>
                <a:gd name="T85" fmla="*/ 20 h 36"/>
                <a:gd name="T86" fmla="*/ 33 w 33"/>
                <a:gd name="T87" fmla="*/ 18 h 36"/>
                <a:gd name="T88" fmla="*/ 33 w 33"/>
                <a:gd name="T89" fmla="*/ 18 h 36"/>
                <a:gd name="T90" fmla="*/ 9 w 33"/>
                <a:gd name="T91" fmla="*/ 14 h 36"/>
                <a:gd name="T92" fmla="*/ 9 w 33"/>
                <a:gd name="T93" fmla="*/ 14 h 36"/>
                <a:gd name="T94" fmla="*/ 10 w 33"/>
                <a:gd name="T95" fmla="*/ 11 h 36"/>
                <a:gd name="T96" fmla="*/ 12 w 33"/>
                <a:gd name="T97" fmla="*/ 9 h 36"/>
                <a:gd name="T98" fmla="*/ 14 w 33"/>
                <a:gd name="T99" fmla="*/ 8 h 36"/>
                <a:gd name="T100" fmla="*/ 17 w 33"/>
                <a:gd name="T101" fmla="*/ 6 h 36"/>
                <a:gd name="T102" fmla="*/ 17 w 33"/>
                <a:gd name="T103" fmla="*/ 6 h 36"/>
                <a:gd name="T104" fmla="*/ 20 w 33"/>
                <a:gd name="T105" fmla="*/ 8 h 36"/>
                <a:gd name="T106" fmla="*/ 22 w 33"/>
                <a:gd name="T107" fmla="*/ 9 h 36"/>
                <a:gd name="T108" fmla="*/ 23 w 33"/>
                <a:gd name="T109" fmla="*/ 11 h 36"/>
                <a:gd name="T110" fmla="*/ 24 w 33"/>
                <a:gd name="T111" fmla="*/ 14 h 36"/>
                <a:gd name="T112" fmla="*/ 9 w 33"/>
                <a:gd name="T113" fmla="*/ 14 h 36"/>
                <a:gd name="T114" fmla="*/ 9 w 33"/>
                <a:gd name="T115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" h="36">
                  <a:moveTo>
                    <a:pt x="33" y="18"/>
                  </a:moveTo>
                  <a:lnTo>
                    <a:pt x="33" y="18"/>
                  </a:lnTo>
                  <a:lnTo>
                    <a:pt x="32" y="11"/>
                  </a:lnTo>
                  <a:lnTo>
                    <a:pt x="31" y="8"/>
                  </a:lnTo>
                  <a:lnTo>
                    <a:pt x="28" y="4"/>
                  </a:lnTo>
                  <a:lnTo>
                    <a:pt x="26" y="2"/>
                  </a:lnTo>
                  <a:lnTo>
                    <a:pt x="24" y="1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7" y="3"/>
                  </a:lnTo>
                  <a:lnTo>
                    <a:pt x="5" y="5"/>
                  </a:lnTo>
                  <a:lnTo>
                    <a:pt x="3" y="8"/>
                  </a:lnTo>
                  <a:lnTo>
                    <a:pt x="1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1" y="26"/>
                  </a:lnTo>
                  <a:lnTo>
                    <a:pt x="3" y="29"/>
                  </a:lnTo>
                  <a:lnTo>
                    <a:pt x="5" y="32"/>
                  </a:lnTo>
                  <a:lnTo>
                    <a:pt x="7" y="33"/>
                  </a:lnTo>
                  <a:lnTo>
                    <a:pt x="10" y="35"/>
                  </a:lnTo>
                  <a:lnTo>
                    <a:pt x="13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3" y="35"/>
                  </a:lnTo>
                  <a:lnTo>
                    <a:pt x="27" y="33"/>
                  </a:lnTo>
                  <a:lnTo>
                    <a:pt x="31" y="30"/>
                  </a:lnTo>
                  <a:lnTo>
                    <a:pt x="33" y="26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2" y="28"/>
                  </a:lnTo>
                  <a:lnTo>
                    <a:pt x="18" y="29"/>
                  </a:lnTo>
                  <a:lnTo>
                    <a:pt x="18" y="29"/>
                  </a:lnTo>
                  <a:lnTo>
                    <a:pt x="14" y="29"/>
                  </a:lnTo>
                  <a:lnTo>
                    <a:pt x="11" y="27"/>
                  </a:lnTo>
                  <a:lnTo>
                    <a:pt x="10" y="25"/>
                  </a:lnTo>
                  <a:lnTo>
                    <a:pt x="9" y="20"/>
                  </a:lnTo>
                  <a:lnTo>
                    <a:pt x="33" y="20"/>
                  </a:lnTo>
                  <a:lnTo>
                    <a:pt x="33" y="20"/>
                  </a:lnTo>
                  <a:lnTo>
                    <a:pt x="33" y="18"/>
                  </a:lnTo>
                  <a:lnTo>
                    <a:pt x="33" y="18"/>
                  </a:lnTo>
                  <a:close/>
                  <a:moveTo>
                    <a:pt x="9" y="14"/>
                  </a:moveTo>
                  <a:lnTo>
                    <a:pt x="9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4" y="8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20" y="8"/>
                  </a:lnTo>
                  <a:lnTo>
                    <a:pt x="22" y="9"/>
                  </a:lnTo>
                  <a:lnTo>
                    <a:pt x="23" y="11"/>
                  </a:lnTo>
                  <a:lnTo>
                    <a:pt x="24" y="14"/>
                  </a:lnTo>
                  <a:lnTo>
                    <a:pt x="9" y="14"/>
                  </a:lnTo>
                  <a:lnTo>
                    <a:pt x="9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4" name="Freeform 10"/>
            <p:cNvSpPr>
              <a:spLocks/>
            </p:cNvSpPr>
            <p:nvPr userDrawn="1"/>
          </p:nvSpPr>
          <p:spPr bwMode="auto">
            <a:xfrm>
              <a:off x="653" y="4236"/>
              <a:ext cx="30" cy="36"/>
            </a:xfrm>
            <a:custGeom>
              <a:avLst/>
              <a:gdLst>
                <a:gd name="T0" fmla="*/ 16 w 30"/>
                <a:gd name="T1" fmla="*/ 0 h 36"/>
                <a:gd name="T2" fmla="*/ 16 w 30"/>
                <a:gd name="T3" fmla="*/ 0 h 36"/>
                <a:gd name="T4" fmla="*/ 10 w 30"/>
                <a:gd name="T5" fmla="*/ 0 h 36"/>
                <a:gd name="T6" fmla="*/ 5 w 30"/>
                <a:gd name="T7" fmla="*/ 3 h 36"/>
                <a:gd name="T8" fmla="*/ 3 w 30"/>
                <a:gd name="T9" fmla="*/ 6 h 36"/>
                <a:gd name="T10" fmla="*/ 2 w 30"/>
                <a:gd name="T11" fmla="*/ 11 h 36"/>
                <a:gd name="T12" fmla="*/ 2 w 30"/>
                <a:gd name="T13" fmla="*/ 11 h 36"/>
                <a:gd name="T14" fmla="*/ 2 w 30"/>
                <a:gd name="T15" fmla="*/ 14 h 36"/>
                <a:gd name="T16" fmla="*/ 4 w 30"/>
                <a:gd name="T17" fmla="*/ 17 h 36"/>
                <a:gd name="T18" fmla="*/ 7 w 30"/>
                <a:gd name="T19" fmla="*/ 19 h 36"/>
                <a:gd name="T20" fmla="*/ 12 w 30"/>
                <a:gd name="T21" fmla="*/ 20 h 36"/>
                <a:gd name="T22" fmla="*/ 16 w 30"/>
                <a:gd name="T23" fmla="*/ 22 h 36"/>
                <a:gd name="T24" fmla="*/ 16 w 30"/>
                <a:gd name="T25" fmla="*/ 22 h 36"/>
                <a:gd name="T26" fmla="*/ 21 w 30"/>
                <a:gd name="T27" fmla="*/ 24 h 36"/>
                <a:gd name="T28" fmla="*/ 21 w 30"/>
                <a:gd name="T29" fmla="*/ 25 h 36"/>
                <a:gd name="T30" fmla="*/ 22 w 30"/>
                <a:gd name="T31" fmla="*/ 26 h 36"/>
                <a:gd name="T32" fmla="*/ 22 w 30"/>
                <a:gd name="T33" fmla="*/ 26 h 36"/>
                <a:gd name="T34" fmla="*/ 21 w 30"/>
                <a:gd name="T35" fmla="*/ 28 h 36"/>
                <a:gd name="T36" fmla="*/ 20 w 30"/>
                <a:gd name="T37" fmla="*/ 29 h 36"/>
                <a:gd name="T38" fmla="*/ 16 w 30"/>
                <a:gd name="T39" fmla="*/ 30 h 36"/>
                <a:gd name="T40" fmla="*/ 16 w 30"/>
                <a:gd name="T41" fmla="*/ 30 h 36"/>
                <a:gd name="T42" fmla="*/ 13 w 30"/>
                <a:gd name="T43" fmla="*/ 29 h 36"/>
                <a:gd name="T44" fmla="*/ 11 w 30"/>
                <a:gd name="T45" fmla="*/ 28 h 36"/>
                <a:gd name="T46" fmla="*/ 10 w 30"/>
                <a:gd name="T47" fmla="*/ 27 h 36"/>
                <a:gd name="T48" fmla="*/ 9 w 30"/>
                <a:gd name="T49" fmla="*/ 24 h 36"/>
                <a:gd name="T50" fmla="*/ 0 w 30"/>
                <a:gd name="T51" fmla="*/ 24 h 36"/>
                <a:gd name="T52" fmla="*/ 0 w 30"/>
                <a:gd name="T53" fmla="*/ 25 h 36"/>
                <a:gd name="T54" fmla="*/ 0 w 30"/>
                <a:gd name="T55" fmla="*/ 25 h 36"/>
                <a:gd name="T56" fmla="*/ 1 w 30"/>
                <a:gd name="T57" fmla="*/ 30 h 36"/>
                <a:gd name="T58" fmla="*/ 4 w 30"/>
                <a:gd name="T59" fmla="*/ 33 h 36"/>
                <a:gd name="T60" fmla="*/ 10 w 30"/>
                <a:gd name="T61" fmla="*/ 35 h 36"/>
                <a:gd name="T62" fmla="*/ 16 w 30"/>
                <a:gd name="T63" fmla="*/ 36 h 36"/>
                <a:gd name="T64" fmla="*/ 16 w 30"/>
                <a:gd name="T65" fmla="*/ 36 h 36"/>
                <a:gd name="T66" fmla="*/ 22 w 30"/>
                <a:gd name="T67" fmla="*/ 35 h 36"/>
                <a:gd name="T68" fmla="*/ 27 w 30"/>
                <a:gd name="T69" fmla="*/ 33 h 36"/>
                <a:gd name="T70" fmla="*/ 29 w 30"/>
                <a:gd name="T71" fmla="*/ 30 h 36"/>
                <a:gd name="T72" fmla="*/ 30 w 30"/>
                <a:gd name="T73" fmla="*/ 26 h 36"/>
                <a:gd name="T74" fmla="*/ 30 w 30"/>
                <a:gd name="T75" fmla="*/ 26 h 36"/>
                <a:gd name="T76" fmla="*/ 30 w 30"/>
                <a:gd name="T77" fmla="*/ 22 h 36"/>
                <a:gd name="T78" fmla="*/ 29 w 30"/>
                <a:gd name="T79" fmla="*/ 20 h 36"/>
                <a:gd name="T80" fmla="*/ 29 w 30"/>
                <a:gd name="T81" fmla="*/ 20 h 36"/>
                <a:gd name="T82" fmla="*/ 26 w 30"/>
                <a:gd name="T83" fmla="*/ 17 h 36"/>
                <a:gd name="T84" fmla="*/ 20 w 30"/>
                <a:gd name="T85" fmla="*/ 15 h 36"/>
                <a:gd name="T86" fmla="*/ 20 w 30"/>
                <a:gd name="T87" fmla="*/ 15 h 36"/>
                <a:gd name="T88" fmla="*/ 12 w 30"/>
                <a:gd name="T89" fmla="*/ 13 h 36"/>
                <a:gd name="T90" fmla="*/ 11 w 30"/>
                <a:gd name="T91" fmla="*/ 12 h 36"/>
                <a:gd name="T92" fmla="*/ 11 w 30"/>
                <a:gd name="T93" fmla="*/ 10 h 36"/>
                <a:gd name="T94" fmla="*/ 11 w 30"/>
                <a:gd name="T95" fmla="*/ 10 h 36"/>
                <a:gd name="T96" fmla="*/ 11 w 30"/>
                <a:gd name="T97" fmla="*/ 9 h 36"/>
                <a:gd name="T98" fmla="*/ 12 w 30"/>
                <a:gd name="T99" fmla="*/ 8 h 36"/>
                <a:gd name="T100" fmla="*/ 15 w 30"/>
                <a:gd name="T101" fmla="*/ 6 h 36"/>
                <a:gd name="T102" fmla="*/ 15 w 30"/>
                <a:gd name="T103" fmla="*/ 6 h 36"/>
                <a:gd name="T104" fmla="*/ 18 w 30"/>
                <a:gd name="T105" fmla="*/ 6 h 36"/>
                <a:gd name="T106" fmla="*/ 20 w 30"/>
                <a:gd name="T107" fmla="*/ 8 h 36"/>
                <a:gd name="T108" fmla="*/ 21 w 30"/>
                <a:gd name="T109" fmla="*/ 10 h 36"/>
                <a:gd name="T110" fmla="*/ 22 w 30"/>
                <a:gd name="T111" fmla="*/ 12 h 36"/>
                <a:gd name="T112" fmla="*/ 30 w 30"/>
                <a:gd name="T113" fmla="*/ 12 h 36"/>
                <a:gd name="T114" fmla="*/ 30 w 30"/>
                <a:gd name="T115" fmla="*/ 12 h 36"/>
                <a:gd name="T116" fmla="*/ 29 w 30"/>
                <a:gd name="T117" fmla="*/ 6 h 36"/>
                <a:gd name="T118" fmla="*/ 26 w 30"/>
                <a:gd name="T119" fmla="*/ 3 h 36"/>
                <a:gd name="T120" fmla="*/ 22 w 30"/>
                <a:gd name="T121" fmla="*/ 0 h 36"/>
                <a:gd name="T122" fmla="*/ 16 w 30"/>
                <a:gd name="T123" fmla="*/ 0 h 36"/>
                <a:gd name="T124" fmla="*/ 16 w 30"/>
                <a:gd name="T12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0" h="36">
                  <a:moveTo>
                    <a:pt x="16" y="0"/>
                  </a:moveTo>
                  <a:lnTo>
                    <a:pt x="16" y="0"/>
                  </a:lnTo>
                  <a:lnTo>
                    <a:pt x="10" y="0"/>
                  </a:lnTo>
                  <a:lnTo>
                    <a:pt x="5" y="3"/>
                  </a:lnTo>
                  <a:lnTo>
                    <a:pt x="3" y="6"/>
                  </a:lnTo>
                  <a:lnTo>
                    <a:pt x="2" y="11"/>
                  </a:lnTo>
                  <a:lnTo>
                    <a:pt x="2" y="11"/>
                  </a:lnTo>
                  <a:lnTo>
                    <a:pt x="2" y="14"/>
                  </a:lnTo>
                  <a:lnTo>
                    <a:pt x="4" y="17"/>
                  </a:lnTo>
                  <a:lnTo>
                    <a:pt x="7" y="19"/>
                  </a:lnTo>
                  <a:lnTo>
                    <a:pt x="12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21" y="24"/>
                  </a:lnTo>
                  <a:lnTo>
                    <a:pt x="21" y="25"/>
                  </a:lnTo>
                  <a:lnTo>
                    <a:pt x="22" y="26"/>
                  </a:lnTo>
                  <a:lnTo>
                    <a:pt x="22" y="26"/>
                  </a:lnTo>
                  <a:lnTo>
                    <a:pt x="21" y="28"/>
                  </a:lnTo>
                  <a:lnTo>
                    <a:pt x="20" y="29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3" y="29"/>
                  </a:lnTo>
                  <a:lnTo>
                    <a:pt x="11" y="28"/>
                  </a:lnTo>
                  <a:lnTo>
                    <a:pt x="10" y="27"/>
                  </a:lnTo>
                  <a:lnTo>
                    <a:pt x="9" y="24"/>
                  </a:lnTo>
                  <a:lnTo>
                    <a:pt x="0" y="24"/>
                  </a:lnTo>
                  <a:lnTo>
                    <a:pt x="0" y="25"/>
                  </a:lnTo>
                  <a:lnTo>
                    <a:pt x="0" y="25"/>
                  </a:lnTo>
                  <a:lnTo>
                    <a:pt x="1" y="30"/>
                  </a:lnTo>
                  <a:lnTo>
                    <a:pt x="4" y="33"/>
                  </a:lnTo>
                  <a:lnTo>
                    <a:pt x="10" y="35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22" y="35"/>
                  </a:lnTo>
                  <a:lnTo>
                    <a:pt x="27" y="33"/>
                  </a:lnTo>
                  <a:lnTo>
                    <a:pt x="29" y="30"/>
                  </a:lnTo>
                  <a:lnTo>
                    <a:pt x="30" y="26"/>
                  </a:lnTo>
                  <a:lnTo>
                    <a:pt x="30" y="26"/>
                  </a:lnTo>
                  <a:lnTo>
                    <a:pt x="30" y="22"/>
                  </a:lnTo>
                  <a:lnTo>
                    <a:pt x="29" y="20"/>
                  </a:lnTo>
                  <a:lnTo>
                    <a:pt x="29" y="20"/>
                  </a:lnTo>
                  <a:lnTo>
                    <a:pt x="26" y="17"/>
                  </a:lnTo>
                  <a:lnTo>
                    <a:pt x="20" y="15"/>
                  </a:lnTo>
                  <a:lnTo>
                    <a:pt x="20" y="15"/>
                  </a:lnTo>
                  <a:lnTo>
                    <a:pt x="12" y="13"/>
                  </a:lnTo>
                  <a:lnTo>
                    <a:pt x="11" y="12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1" y="9"/>
                  </a:lnTo>
                  <a:lnTo>
                    <a:pt x="12" y="8"/>
                  </a:lnTo>
                  <a:lnTo>
                    <a:pt x="15" y="6"/>
                  </a:lnTo>
                  <a:lnTo>
                    <a:pt x="15" y="6"/>
                  </a:lnTo>
                  <a:lnTo>
                    <a:pt x="18" y="6"/>
                  </a:lnTo>
                  <a:lnTo>
                    <a:pt x="20" y="8"/>
                  </a:lnTo>
                  <a:lnTo>
                    <a:pt x="21" y="10"/>
                  </a:lnTo>
                  <a:lnTo>
                    <a:pt x="22" y="12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9" y="6"/>
                  </a:lnTo>
                  <a:lnTo>
                    <a:pt x="26" y="3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5" name="Freeform 11"/>
            <p:cNvSpPr>
              <a:spLocks noEditPoints="1"/>
            </p:cNvSpPr>
            <p:nvPr userDrawn="1"/>
          </p:nvSpPr>
          <p:spPr bwMode="auto">
            <a:xfrm>
              <a:off x="689" y="4236"/>
              <a:ext cx="31" cy="36"/>
            </a:xfrm>
            <a:custGeom>
              <a:avLst/>
              <a:gdLst>
                <a:gd name="T0" fmla="*/ 16 w 31"/>
                <a:gd name="T1" fmla="*/ 8 h 36"/>
                <a:gd name="T2" fmla="*/ 20 w 31"/>
                <a:gd name="T3" fmla="*/ 9 h 36"/>
                <a:gd name="T4" fmla="*/ 21 w 31"/>
                <a:gd name="T5" fmla="*/ 13 h 36"/>
                <a:gd name="T6" fmla="*/ 20 w 31"/>
                <a:gd name="T7" fmla="*/ 13 h 36"/>
                <a:gd name="T8" fmla="*/ 14 w 31"/>
                <a:gd name="T9" fmla="*/ 14 h 36"/>
                <a:gd name="T10" fmla="*/ 8 w 31"/>
                <a:gd name="T11" fmla="*/ 16 h 36"/>
                <a:gd name="T12" fmla="*/ 4 w 31"/>
                <a:gd name="T13" fmla="*/ 18 h 36"/>
                <a:gd name="T14" fmla="*/ 1 w 31"/>
                <a:gd name="T15" fmla="*/ 22 h 36"/>
                <a:gd name="T16" fmla="*/ 0 w 31"/>
                <a:gd name="T17" fmla="*/ 27 h 36"/>
                <a:gd name="T18" fmla="*/ 3 w 31"/>
                <a:gd name="T19" fmla="*/ 33 h 36"/>
                <a:gd name="T20" fmla="*/ 13 w 31"/>
                <a:gd name="T21" fmla="*/ 36 h 36"/>
                <a:gd name="T22" fmla="*/ 16 w 31"/>
                <a:gd name="T23" fmla="*/ 36 h 36"/>
                <a:gd name="T24" fmla="*/ 20 w 31"/>
                <a:gd name="T25" fmla="*/ 33 h 36"/>
                <a:gd name="T26" fmla="*/ 22 w 31"/>
                <a:gd name="T27" fmla="*/ 31 h 36"/>
                <a:gd name="T28" fmla="*/ 22 w 31"/>
                <a:gd name="T29" fmla="*/ 32 h 36"/>
                <a:gd name="T30" fmla="*/ 31 w 31"/>
                <a:gd name="T31" fmla="*/ 35 h 36"/>
                <a:gd name="T32" fmla="*/ 30 w 31"/>
                <a:gd name="T33" fmla="*/ 32 h 36"/>
                <a:gd name="T34" fmla="*/ 30 w 31"/>
                <a:gd name="T35" fmla="*/ 14 h 36"/>
                <a:gd name="T36" fmla="*/ 30 w 31"/>
                <a:gd name="T37" fmla="*/ 9 h 36"/>
                <a:gd name="T38" fmla="*/ 29 w 31"/>
                <a:gd name="T39" fmla="*/ 5 h 36"/>
                <a:gd name="T40" fmla="*/ 25 w 31"/>
                <a:gd name="T41" fmla="*/ 1 h 36"/>
                <a:gd name="T42" fmla="*/ 17 w 31"/>
                <a:gd name="T43" fmla="*/ 0 h 36"/>
                <a:gd name="T44" fmla="*/ 12 w 31"/>
                <a:gd name="T45" fmla="*/ 0 h 36"/>
                <a:gd name="T46" fmla="*/ 6 w 31"/>
                <a:gd name="T47" fmla="*/ 2 h 36"/>
                <a:gd name="T48" fmla="*/ 3 w 31"/>
                <a:gd name="T49" fmla="*/ 5 h 36"/>
                <a:gd name="T50" fmla="*/ 9 w 31"/>
                <a:gd name="T51" fmla="*/ 11 h 36"/>
                <a:gd name="T52" fmla="*/ 11 w 31"/>
                <a:gd name="T53" fmla="*/ 10 h 36"/>
                <a:gd name="T54" fmla="*/ 16 w 31"/>
                <a:gd name="T55" fmla="*/ 8 h 36"/>
                <a:gd name="T56" fmla="*/ 21 w 31"/>
                <a:gd name="T57" fmla="*/ 20 h 36"/>
                <a:gd name="T58" fmla="*/ 20 w 31"/>
                <a:gd name="T59" fmla="*/ 25 h 36"/>
                <a:gd name="T60" fmla="*/ 18 w 31"/>
                <a:gd name="T61" fmla="*/ 29 h 36"/>
                <a:gd name="T62" fmla="*/ 15 w 31"/>
                <a:gd name="T63" fmla="*/ 29 h 36"/>
                <a:gd name="T64" fmla="*/ 11 w 31"/>
                <a:gd name="T65" fmla="*/ 28 h 36"/>
                <a:gd name="T66" fmla="*/ 9 w 31"/>
                <a:gd name="T67" fmla="*/ 26 h 36"/>
                <a:gd name="T68" fmla="*/ 9 w 31"/>
                <a:gd name="T69" fmla="*/ 22 h 36"/>
                <a:gd name="T70" fmla="*/ 16 w 31"/>
                <a:gd name="T71" fmla="*/ 20 h 36"/>
                <a:gd name="T72" fmla="*/ 21 w 31"/>
                <a:gd name="T73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" h="36">
                  <a:moveTo>
                    <a:pt x="16" y="8"/>
                  </a:moveTo>
                  <a:lnTo>
                    <a:pt x="16" y="8"/>
                  </a:lnTo>
                  <a:lnTo>
                    <a:pt x="18" y="8"/>
                  </a:lnTo>
                  <a:lnTo>
                    <a:pt x="20" y="9"/>
                  </a:lnTo>
                  <a:lnTo>
                    <a:pt x="21" y="10"/>
                  </a:lnTo>
                  <a:lnTo>
                    <a:pt x="21" y="13"/>
                  </a:lnTo>
                  <a:lnTo>
                    <a:pt x="21" y="13"/>
                  </a:lnTo>
                  <a:lnTo>
                    <a:pt x="20" y="13"/>
                  </a:lnTo>
                  <a:lnTo>
                    <a:pt x="20" y="13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8"/>
                  </a:lnTo>
                  <a:lnTo>
                    <a:pt x="2" y="20"/>
                  </a:lnTo>
                  <a:lnTo>
                    <a:pt x="1" y="22"/>
                  </a:lnTo>
                  <a:lnTo>
                    <a:pt x="0" y="27"/>
                  </a:lnTo>
                  <a:lnTo>
                    <a:pt x="0" y="27"/>
                  </a:lnTo>
                  <a:lnTo>
                    <a:pt x="1" y="31"/>
                  </a:lnTo>
                  <a:lnTo>
                    <a:pt x="3" y="33"/>
                  </a:lnTo>
                  <a:lnTo>
                    <a:pt x="7" y="35"/>
                  </a:lnTo>
                  <a:lnTo>
                    <a:pt x="13" y="36"/>
                  </a:lnTo>
                  <a:lnTo>
                    <a:pt x="13" y="36"/>
                  </a:lnTo>
                  <a:lnTo>
                    <a:pt x="16" y="36"/>
                  </a:lnTo>
                  <a:lnTo>
                    <a:pt x="18" y="35"/>
                  </a:lnTo>
                  <a:lnTo>
                    <a:pt x="20" y="33"/>
                  </a:lnTo>
                  <a:lnTo>
                    <a:pt x="22" y="31"/>
                  </a:lnTo>
                  <a:lnTo>
                    <a:pt x="22" y="31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22" y="35"/>
                  </a:lnTo>
                  <a:lnTo>
                    <a:pt x="31" y="35"/>
                  </a:lnTo>
                  <a:lnTo>
                    <a:pt x="31" y="35"/>
                  </a:lnTo>
                  <a:lnTo>
                    <a:pt x="30" y="32"/>
                  </a:lnTo>
                  <a:lnTo>
                    <a:pt x="30" y="28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30" y="9"/>
                  </a:lnTo>
                  <a:lnTo>
                    <a:pt x="29" y="5"/>
                  </a:lnTo>
                  <a:lnTo>
                    <a:pt x="29" y="5"/>
                  </a:lnTo>
                  <a:lnTo>
                    <a:pt x="27" y="3"/>
                  </a:lnTo>
                  <a:lnTo>
                    <a:pt x="25" y="1"/>
                  </a:lnTo>
                  <a:lnTo>
                    <a:pt x="2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3"/>
                  </a:lnTo>
                  <a:lnTo>
                    <a:pt x="3" y="5"/>
                  </a:lnTo>
                  <a:lnTo>
                    <a:pt x="1" y="11"/>
                  </a:lnTo>
                  <a:lnTo>
                    <a:pt x="9" y="11"/>
                  </a:lnTo>
                  <a:lnTo>
                    <a:pt x="9" y="11"/>
                  </a:lnTo>
                  <a:lnTo>
                    <a:pt x="11" y="10"/>
                  </a:lnTo>
                  <a:lnTo>
                    <a:pt x="12" y="9"/>
                  </a:lnTo>
                  <a:lnTo>
                    <a:pt x="16" y="8"/>
                  </a:lnTo>
                  <a:lnTo>
                    <a:pt x="16" y="8"/>
                  </a:lnTo>
                  <a:close/>
                  <a:moveTo>
                    <a:pt x="21" y="20"/>
                  </a:moveTo>
                  <a:lnTo>
                    <a:pt x="21" y="20"/>
                  </a:lnTo>
                  <a:lnTo>
                    <a:pt x="20" y="25"/>
                  </a:lnTo>
                  <a:lnTo>
                    <a:pt x="19" y="28"/>
                  </a:lnTo>
                  <a:lnTo>
                    <a:pt x="18" y="29"/>
                  </a:lnTo>
                  <a:lnTo>
                    <a:pt x="15" y="29"/>
                  </a:lnTo>
                  <a:lnTo>
                    <a:pt x="15" y="29"/>
                  </a:lnTo>
                  <a:lnTo>
                    <a:pt x="13" y="29"/>
                  </a:lnTo>
                  <a:lnTo>
                    <a:pt x="11" y="28"/>
                  </a:lnTo>
                  <a:lnTo>
                    <a:pt x="9" y="27"/>
                  </a:lnTo>
                  <a:lnTo>
                    <a:pt x="9" y="26"/>
                  </a:lnTo>
                  <a:lnTo>
                    <a:pt x="9" y="26"/>
                  </a:lnTo>
                  <a:lnTo>
                    <a:pt x="9" y="22"/>
                  </a:lnTo>
                  <a:lnTo>
                    <a:pt x="12" y="21"/>
                  </a:lnTo>
                  <a:lnTo>
                    <a:pt x="16" y="20"/>
                  </a:lnTo>
                  <a:lnTo>
                    <a:pt x="21" y="19"/>
                  </a:lnTo>
                  <a:lnTo>
                    <a:pt x="21" y="20"/>
                  </a:lnTo>
                  <a:lnTo>
                    <a:pt x="21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 userDrawn="1"/>
          </p:nvSpPr>
          <p:spPr bwMode="auto">
            <a:xfrm>
              <a:off x="724" y="4236"/>
              <a:ext cx="37" cy="50"/>
            </a:xfrm>
            <a:custGeom>
              <a:avLst/>
              <a:gdLst>
                <a:gd name="T0" fmla="*/ 25 w 37"/>
                <a:gd name="T1" fmla="*/ 1 h 50"/>
                <a:gd name="T2" fmla="*/ 19 w 37"/>
                <a:gd name="T3" fmla="*/ 0 h 50"/>
                <a:gd name="T4" fmla="*/ 8 w 37"/>
                <a:gd name="T5" fmla="*/ 3 h 50"/>
                <a:gd name="T6" fmla="*/ 4 w 37"/>
                <a:gd name="T7" fmla="*/ 12 h 50"/>
                <a:gd name="T8" fmla="*/ 5 w 37"/>
                <a:gd name="T9" fmla="*/ 15 h 50"/>
                <a:gd name="T10" fmla="*/ 7 w 37"/>
                <a:gd name="T11" fmla="*/ 20 h 50"/>
                <a:gd name="T12" fmla="*/ 10 w 37"/>
                <a:gd name="T13" fmla="*/ 22 h 50"/>
                <a:gd name="T14" fmla="*/ 4 w 37"/>
                <a:gd name="T15" fmla="*/ 26 h 50"/>
                <a:gd name="T16" fmla="*/ 4 w 37"/>
                <a:gd name="T17" fmla="*/ 28 h 50"/>
                <a:gd name="T18" fmla="*/ 8 w 37"/>
                <a:gd name="T19" fmla="*/ 32 h 50"/>
                <a:gd name="T20" fmla="*/ 5 w 37"/>
                <a:gd name="T21" fmla="*/ 33 h 50"/>
                <a:gd name="T22" fmla="*/ 0 w 37"/>
                <a:gd name="T23" fmla="*/ 37 h 50"/>
                <a:gd name="T24" fmla="*/ 0 w 37"/>
                <a:gd name="T25" fmla="*/ 40 h 50"/>
                <a:gd name="T26" fmla="*/ 1 w 37"/>
                <a:gd name="T27" fmla="*/ 44 h 50"/>
                <a:gd name="T28" fmla="*/ 11 w 37"/>
                <a:gd name="T29" fmla="*/ 49 h 50"/>
                <a:gd name="T30" fmla="*/ 18 w 37"/>
                <a:gd name="T31" fmla="*/ 50 h 50"/>
                <a:gd name="T32" fmla="*/ 31 w 37"/>
                <a:gd name="T33" fmla="*/ 47 h 50"/>
                <a:gd name="T34" fmla="*/ 36 w 37"/>
                <a:gd name="T35" fmla="*/ 38 h 50"/>
                <a:gd name="T36" fmla="*/ 35 w 37"/>
                <a:gd name="T37" fmla="*/ 34 h 50"/>
                <a:gd name="T38" fmla="*/ 32 w 37"/>
                <a:gd name="T39" fmla="*/ 31 h 50"/>
                <a:gd name="T40" fmla="*/ 20 w 37"/>
                <a:gd name="T41" fmla="*/ 28 h 50"/>
                <a:gd name="T42" fmla="*/ 13 w 37"/>
                <a:gd name="T43" fmla="*/ 27 h 50"/>
                <a:gd name="T44" fmla="*/ 12 w 37"/>
                <a:gd name="T45" fmla="*/ 26 h 50"/>
                <a:gd name="T46" fmla="*/ 13 w 37"/>
                <a:gd name="T47" fmla="*/ 25 h 50"/>
                <a:gd name="T48" fmla="*/ 20 w 37"/>
                <a:gd name="T49" fmla="*/ 24 h 50"/>
                <a:gd name="T50" fmla="*/ 25 w 37"/>
                <a:gd name="T51" fmla="*/ 22 h 50"/>
                <a:gd name="T52" fmla="*/ 31 w 37"/>
                <a:gd name="T53" fmla="*/ 17 h 50"/>
                <a:gd name="T54" fmla="*/ 32 w 37"/>
                <a:gd name="T55" fmla="*/ 14 h 50"/>
                <a:gd name="T56" fmla="*/ 30 w 37"/>
                <a:gd name="T57" fmla="*/ 8 h 50"/>
                <a:gd name="T58" fmla="*/ 37 w 37"/>
                <a:gd name="T59" fmla="*/ 1 h 50"/>
                <a:gd name="T60" fmla="*/ 25 w 37"/>
                <a:gd name="T61" fmla="*/ 1 h 50"/>
                <a:gd name="T62" fmla="*/ 24 w 37"/>
                <a:gd name="T63" fmla="*/ 12 h 50"/>
                <a:gd name="T64" fmla="*/ 22 w 37"/>
                <a:gd name="T65" fmla="*/ 16 h 50"/>
                <a:gd name="T66" fmla="*/ 18 w 37"/>
                <a:gd name="T67" fmla="*/ 17 h 50"/>
                <a:gd name="T68" fmla="*/ 15 w 37"/>
                <a:gd name="T69" fmla="*/ 17 h 50"/>
                <a:gd name="T70" fmla="*/ 12 w 37"/>
                <a:gd name="T71" fmla="*/ 14 h 50"/>
                <a:gd name="T72" fmla="*/ 11 w 37"/>
                <a:gd name="T73" fmla="*/ 12 h 50"/>
                <a:gd name="T74" fmla="*/ 13 w 37"/>
                <a:gd name="T75" fmla="*/ 9 h 50"/>
                <a:gd name="T76" fmla="*/ 18 w 37"/>
                <a:gd name="T77" fmla="*/ 6 h 50"/>
                <a:gd name="T78" fmla="*/ 20 w 37"/>
                <a:gd name="T79" fmla="*/ 8 h 50"/>
                <a:gd name="T80" fmla="*/ 23 w 37"/>
                <a:gd name="T81" fmla="*/ 10 h 50"/>
                <a:gd name="T82" fmla="*/ 24 w 37"/>
                <a:gd name="T83" fmla="*/ 12 h 50"/>
                <a:gd name="T84" fmla="*/ 26 w 37"/>
                <a:gd name="T85" fmla="*/ 40 h 50"/>
                <a:gd name="T86" fmla="*/ 24 w 37"/>
                <a:gd name="T87" fmla="*/ 43 h 50"/>
                <a:gd name="T88" fmla="*/ 18 w 37"/>
                <a:gd name="T89" fmla="*/ 44 h 50"/>
                <a:gd name="T90" fmla="*/ 14 w 37"/>
                <a:gd name="T91" fmla="*/ 44 h 50"/>
                <a:gd name="T92" fmla="*/ 9 w 37"/>
                <a:gd name="T93" fmla="*/ 41 h 50"/>
                <a:gd name="T94" fmla="*/ 8 w 37"/>
                <a:gd name="T95" fmla="*/ 40 h 50"/>
                <a:gd name="T96" fmla="*/ 10 w 37"/>
                <a:gd name="T97" fmla="*/ 36 h 50"/>
                <a:gd name="T98" fmla="*/ 17 w 37"/>
                <a:gd name="T99" fmla="*/ 35 h 50"/>
                <a:gd name="T100" fmla="*/ 18 w 37"/>
                <a:gd name="T101" fmla="*/ 35 h 50"/>
                <a:gd name="T102" fmla="*/ 22 w 37"/>
                <a:gd name="T103" fmla="*/ 35 h 50"/>
                <a:gd name="T104" fmla="*/ 26 w 37"/>
                <a:gd name="T105" fmla="*/ 37 h 50"/>
                <a:gd name="T106" fmla="*/ 26 w 37"/>
                <a:gd name="T107" fmla="*/ 4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7" h="50">
                  <a:moveTo>
                    <a:pt x="25" y="1"/>
                  </a:moveTo>
                  <a:lnTo>
                    <a:pt x="25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8" y="3"/>
                  </a:lnTo>
                  <a:lnTo>
                    <a:pt x="5" y="8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5" y="15"/>
                  </a:lnTo>
                  <a:lnTo>
                    <a:pt x="6" y="18"/>
                  </a:lnTo>
                  <a:lnTo>
                    <a:pt x="7" y="20"/>
                  </a:lnTo>
                  <a:lnTo>
                    <a:pt x="10" y="22"/>
                  </a:lnTo>
                  <a:lnTo>
                    <a:pt x="10" y="22"/>
                  </a:lnTo>
                  <a:lnTo>
                    <a:pt x="5" y="25"/>
                  </a:lnTo>
                  <a:lnTo>
                    <a:pt x="4" y="26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5" y="30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5" y="33"/>
                  </a:lnTo>
                  <a:lnTo>
                    <a:pt x="3" y="35"/>
                  </a:lnTo>
                  <a:lnTo>
                    <a:pt x="0" y="37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" y="44"/>
                  </a:lnTo>
                  <a:lnTo>
                    <a:pt x="5" y="47"/>
                  </a:lnTo>
                  <a:lnTo>
                    <a:pt x="11" y="49"/>
                  </a:lnTo>
                  <a:lnTo>
                    <a:pt x="18" y="50"/>
                  </a:lnTo>
                  <a:lnTo>
                    <a:pt x="18" y="50"/>
                  </a:lnTo>
                  <a:lnTo>
                    <a:pt x="25" y="49"/>
                  </a:lnTo>
                  <a:lnTo>
                    <a:pt x="31" y="47"/>
                  </a:lnTo>
                  <a:lnTo>
                    <a:pt x="34" y="44"/>
                  </a:lnTo>
                  <a:lnTo>
                    <a:pt x="36" y="38"/>
                  </a:lnTo>
                  <a:lnTo>
                    <a:pt x="36" y="38"/>
                  </a:lnTo>
                  <a:lnTo>
                    <a:pt x="35" y="34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27" y="29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3" y="27"/>
                  </a:lnTo>
                  <a:lnTo>
                    <a:pt x="12" y="27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3" y="25"/>
                  </a:lnTo>
                  <a:lnTo>
                    <a:pt x="15" y="24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25" y="22"/>
                  </a:lnTo>
                  <a:lnTo>
                    <a:pt x="28" y="20"/>
                  </a:lnTo>
                  <a:lnTo>
                    <a:pt x="31" y="17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31" y="10"/>
                  </a:lnTo>
                  <a:lnTo>
                    <a:pt x="30" y="8"/>
                  </a:lnTo>
                  <a:lnTo>
                    <a:pt x="37" y="8"/>
                  </a:lnTo>
                  <a:lnTo>
                    <a:pt x="37" y="1"/>
                  </a:lnTo>
                  <a:lnTo>
                    <a:pt x="25" y="1"/>
                  </a:lnTo>
                  <a:lnTo>
                    <a:pt x="25" y="1"/>
                  </a:lnTo>
                  <a:close/>
                  <a:moveTo>
                    <a:pt x="24" y="12"/>
                  </a:moveTo>
                  <a:lnTo>
                    <a:pt x="24" y="12"/>
                  </a:lnTo>
                  <a:lnTo>
                    <a:pt x="23" y="14"/>
                  </a:lnTo>
                  <a:lnTo>
                    <a:pt x="22" y="16"/>
                  </a:lnTo>
                  <a:lnTo>
                    <a:pt x="20" y="17"/>
                  </a:lnTo>
                  <a:lnTo>
                    <a:pt x="18" y="17"/>
                  </a:lnTo>
                  <a:lnTo>
                    <a:pt x="18" y="17"/>
                  </a:lnTo>
                  <a:lnTo>
                    <a:pt x="15" y="17"/>
                  </a:lnTo>
                  <a:lnTo>
                    <a:pt x="13" y="16"/>
                  </a:lnTo>
                  <a:lnTo>
                    <a:pt x="12" y="14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12" y="10"/>
                  </a:lnTo>
                  <a:lnTo>
                    <a:pt x="13" y="9"/>
                  </a:lnTo>
                  <a:lnTo>
                    <a:pt x="15" y="8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20" y="8"/>
                  </a:lnTo>
                  <a:lnTo>
                    <a:pt x="22" y="9"/>
                  </a:lnTo>
                  <a:lnTo>
                    <a:pt x="23" y="10"/>
                  </a:lnTo>
                  <a:lnTo>
                    <a:pt x="24" y="12"/>
                  </a:lnTo>
                  <a:lnTo>
                    <a:pt x="24" y="12"/>
                  </a:lnTo>
                  <a:close/>
                  <a:moveTo>
                    <a:pt x="26" y="40"/>
                  </a:moveTo>
                  <a:lnTo>
                    <a:pt x="26" y="40"/>
                  </a:lnTo>
                  <a:lnTo>
                    <a:pt x="26" y="42"/>
                  </a:lnTo>
                  <a:lnTo>
                    <a:pt x="24" y="43"/>
                  </a:lnTo>
                  <a:lnTo>
                    <a:pt x="22" y="44"/>
                  </a:lnTo>
                  <a:lnTo>
                    <a:pt x="18" y="44"/>
                  </a:lnTo>
                  <a:lnTo>
                    <a:pt x="18" y="44"/>
                  </a:lnTo>
                  <a:lnTo>
                    <a:pt x="14" y="44"/>
                  </a:lnTo>
                  <a:lnTo>
                    <a:pt x="11" y="43"/>
                  </a:lnTo>
                  <a:lnTo>
                    <a:pt x="9" y="41"/>
                  </a:lnTo>
                  <a:lnTo>
                    <a:pt x="8" y="40"/>
                  </a:lnTo>
                  <a:lnTo>
                    <a:pt x="8" y="40"/>
                  </a:lnTo>
                  <a:lnTo>
                    <a:pt x="9" y="37"/>
                  </a:lnTo>
                  <a:lnTo>
                    <a:pt x="10" y="36"/>
                  </a:lnTo>
                  <a:lnTo>
                    <a:pt x="13" y="35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8" y="35"/>
                  </a:lnTo>
                  <a:lnTo>
                    <a:pt x="18" y="35"/>
                  </a:lnTo>
                  <a:lnTo>
                    <a:pt x="22" y="35"/>
                  </a:lnTo>
                  <a:lnTo>
                    <a:pt x="24" y="36"/>
                  </a:lnTo>
                  <a:lnTo>
                    <a:pt x="26" y="37"/>
                  </a:lnTo>
                  <a:lnTo>
                    <a:pt x="26" y="40"/>
                  </a:lnTo>
                  <a:lnTo>
                    <a:pt x="26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 userDrawn="1"/>
          </p:nvSpPr>
          <p:spPr bwMode="auto">
            <a:xfrm>
              <a:off x="764" y="4236"/>
              <a:ext cx="33" cy="36"/>
            </a:xfrm>
            <a:custGeom>
              <a:avLst/>
              <a:gdLst>
                <a:gd name="T0" fmla="*/ 33 w 33"/>
                <a:gd name="T1" fmla="*/ 18 h 36"/>
                <a:gd name="T2" fmla="*/ 33 w 33"/>
                <a:gd name="T3" fmla="*/ 18 h 36"/>
                <a:gd name="T4" fmla="*/ 32 w 33"/>
                <a:gd name="T5" fmla="*/ 11 h 36"/>
                <a:gd name="T6" fmla="*/ 31 w 33"/>
                <a:gd name="T7" fmla="*/ 8 h 36"/>
                <a:gd name="T8" fmla="*/ 28 w 33"/>
                <a:gd name="T9" fmla="*/ 4 h 36"/>
                <a:gd name="T10" fmla="*/ 26 w 33"/>
                <a:gd name="T11" fmla="*/ 2 h 36"/>
                <a:gd name="T12" fmla="*/ 24 w 33"/>
                <a:gd name="T13" fmla="*/ 1 h 36"/>
                <a:gd name="T14" fmla="*/ 21 w 33"/>
                <a:gd name="T15" fmla="*/ 0 h 36"/>
                <a:gd name="T16" fmla="*/ 18 w 33"/>
                <a:gd name="T17" fmla="*/ 0 h 36"/>
                <a:gd name="T18" fmla="*/ 18 w 33"/>
                <a:gd name="T19" fmla="*/ 0 h 36"/>
                <a:gd name="T20" fmla="*/ 13 w 33"/>
                <a:gd name="T21" fmla="*/ 0 h 36"/>
                <a:gd name="T22" fmla="*/ 10 w 33"/>
                <a:gd name="T23" fmla="*/ 1 h 36"/>
                <a:gd name="T24" fmla="*/ 7 w 33"/>
                <a:gd name="T25" fmla="*/ 3 h 36"/>
                <a:gd name="T26" fmla="*/ 5 w 33"/>
                <a:gd name="T27" fmla="*/ 5 h 36"/>
                <a:gd name="T28" fmla="*/ 2 w 33"/>
                <a:gd name="T29" fmla="*/ 8 h 36"/>
                <a:gd name="T30" fmla="*/ 1 w 33"/>
                <a:gd name="T31" fmla="*/ 11 h 36"/>
                <a:gd name="T32" fmla="*/ 0 w 33"/>
                <a:gd name="T33" fmla="*/ 15 h 36"/>
                <a:gd name="T34" fmla="*/ 0 w 33"/>
                <a:gd name="T35" fmla="*/ 18 h 36"/>
                <a:gd name="T36" fmla="*/ 0 w 33"/>
                <a:gd name="T37" fmla="*/ 18 h 36"/>
                <a:gd name="T38" fmla="*/ 0 w 33"/>
                <a:gd name="T39" fmla="*/ 22 h 36"/>
                <a:gd name="T40" fmla="*/ 1 w 33"/>
                <a:gd name="T41" fmla="*/ 26 h 36"/>
                <a:gd name="T42" fmla="*/ 2 w 33"/>
                <a:gd name="T43" fmla="*/ 29 h 36"/>
                <a:gd name="T44" fmla="*/ 5 w 33"/>
                <a:gd name="T45" fmla="*/ 32 h 36"/>
                <a:gd name="T46" fmla="*/ 7 w 33"/>
                <a:gd name="T47" fmla="*/ 33 h 36"/>
                <a:gd name="T48" fmla="*/ 10 w 33"/>
                <a:gd name="T49" fmla="*/ 35 h 36"/>
                <a:gd name="T50" fmla="*/ 13 w 33"/>
                <a:gd name="T51" fmla="*/ 36 h 36"/>
                <a:gd name="T52" fmla="*/ 18 w 33"/>
                <a:gd name="T53" fmla="*/ 36 h 36"/>
                <a:gd name="T54" fmla="*/ 18 w 33"/>
                <a:gd name="T55" fmla="*/ 36 h 36"/>
                <a:gd name="T56" fmla="*/ 23 w 33"/>
                <a:gd name="T57" fmla="*/ 35 h 36"/>
                <a:gd name="T58" fmla="*/ 27 w 33"/>
                <a:gd name="T59" fmla="*/ 33 h 36"/>
                <a:gd name="T60" fmla="*/ 31 w 33"/>
                <a:gd name="T61" fmla="*/ 30 h 36"/>
                <a:gd name="T62" fmla="*/ 33 w 33"/>
                <a:gd name="T63" fmla="*/ 26 h 36"/>
                <a:gd name="T64" fmla="*/ 24 w 33"/>
                <a:gd name="T65" fmla="*/ 26 h 36"/>
                <a:gd name="T66" fmla="*/ 24 w 33"/>
                <a:gd name="T67" fmla="*/ 26 h 36"/>
                <a:gd name="T68" fmla="*/ 22 w 33"/>
                <a:gd name="T69" fmla="*/ 28 h 36"/>
                <a:gd name="T70" fmla="*/ 18 w 33"/>
                <a:gd name="T71" fmla="*/ 29 h 36"/>
                <a:gd name="T72" fmla="*/ 18 w 33"/>
                <a:gd name="T73" fmla="*/ 29 h 36"/>
                <a:gd name="T74" fmla="*/ 14 w 33"/>
                <a:gd name="T75" fmla="*/ 29 h 36"/>
                <a:gd name="T76" fmla="*/ 11 w 33"/>
                <a:gd name="T77" fmla="*/ 27 h 36"/>
                <a:gd name="T78" fmla="*/ 10 w 33"/>
                <a:gd name="T79" fmla="*/ 25 h 36"/>
                <a:gd name="T80" fmla="*/ 9 w 33"/>
                <a:gd name="T81" fmla="*/ 20 h 36"/>
                <a:gd name="T82" fmla="*/ 33 w 33"/>
                <a:gd name="T83" fmla="*/ 20 h 36"/>
                <a:gd name="T84" fmla="*/ 33 w 33"/>
                <a:gd name="T85" fmla="*/ 20 h 36"/>
                <a:gd name="T86" fmla="*/ 33 w 33"/>
                <a:gd name="T87" fmla="*/ 18 h 36"/>
                <a:gd name="T88" fmla="*/ 33 w 33"/>
                <a:gd name="T89" fmla="*/ 18 h 36"/>
                <a:gd name="T90" fmla="*/ 9 w 33"/>
                <a:gd name="T91" fmla="*/ 14 h 36"/>
                <a:gd name="T92" fmla="*/ 9 w 33"/>
                <a:gd name="T93" fmla="*/ 14 h 36"/>
                <a:gd name="T94" fmla="*/ 10 w 33"/>
                <a:gd name="T95" fmla="*/ 11 h 36"/>
                <a:gd name="T96" fmla="*/ 12 w 33"/>
                <a:gd name="T97" fmla="*/ 9 h 36"/>
                <a:gd name="T98" fmla="*/ 14 w 33"/>
                <a:gd name="T99" fmla="*/ 8 h 36"/>
                <a:gd name="T100" fmla="*/ 17 w 33"/>
                <a:gd name="T101" fmla="*/ 6 h 36"/>
                <a:gd name="T102" fmla="*/ 17 w 33"/>
                <a:gd name="T103" fmla="*/ 6 h 36"/>
                <a:gd name="T104" fmla="*/ 20 w 33"/>
                <a:gd name="T105" fmla="*/ 8 h 36"/>
                <a:gd name="T106" fmla="*/ 22 w 33"/>
                <a:gd name="T107" fmla="*/ 9 h 36"/>
                <a:gd name="T108" fmla="*/ 23 w 33"/>
                <a:gd name="T109" fmla="*/ 11 h 36"/>
                <a:gd name="T110" fmla="*/ 24 w 33"/>
                <a:gd name="T111" fmla="*/ 14 h 36"/>
                <a:gd name="T112" fmla="*/ 9 w 33"/>
                <a:gd name="T113" fmla="*/ 14 h 36"/>
                <a:gd name="T114" fmla="*/ 9 w 33"/>
                <a:gd name="T115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3" h="36">
                  <a:moveTo>
                    <a:pt x="33" y="18"/>
                  </a:moveTo>
                  <a:lnTo>
                    <a:pt x="33" y="18"/>
                  </a:lnTo>
                  <a:lnTo>
                    <a:pt x="32" y="11"/>
                  </a:lnTo>
                  <a:lnTo>
                    <a:pt x="31" y="8"/>
                  </a:lnTo>
                  <a:lnTo>
                    <a:pt x="28" y="4"/>
                  </a:lnTo>
                  <a:lnTo>
                    <a:pt x="26" y="2"/>
                  </a:lnTo>
                  <a:lnTo>
                    <a:pt x="24" y="1"/>
                  </a:lnTo>
                  <a:lnTo>
                    <a:pt x="21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3" y="0"/>
                  </a:lnTo>
                  <a:lnTo>
                    <a:pt x="10" y="1"/>
                  </a:lnTo>
                  <a:lnTo>
                    <a:pt x="7" y="3"/>
                  </a:lnTo>
                  <a:lnTo>
                    <a:pt x="5" y="5"/>
                  </a:lnTo>
                  <a:lnTo>
                    <a:pt x="2" y="8"/>
                  </a:lnTo>
                  <a:lnTo>
                    <a:pt x="1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1" y="26"/>
                  </a:lnTo>
                  <a:lnTo>
                    <a:pt x="2" y="29"/>
                  </a:lnTo>
                  <a:lnTo>
                    <a:pt x="5" y="32"/>
                  </a:lnTo>
                  <a:lnTo>
                    <a:pt x="7" y="33"/>
                  </a:lnTo>
                  <a:lnTo>
                    <a:pt x="10" y="35"/>
                  </a:lnTo>
                  <a:lnTo>
                    <a:pt x="13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3" y="35"/>
                  </a:lnTo>
                  <a:lnTo>
                    <a:pt x="27" y="33"/>
                  </a:lnTo>
                  <a:lnTo>
                    <a:pt x="31" y="30"/>
                  </a:lnTo>
                  <a:lnTo>
                    <a:pt x="33" y="26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2" y="28"/>
                  </a:lnTo>
                  <a:lnTo>
                    <a:pt x="18" y="29"/>
                  </a:lnTo>
                  <a:lnTo>
                    <a:pt x="18" y="29"/>
                  </a:lnTo>
                  <a:lnTo>
                    <a:pt x="14" y="29"/>
                  </a:lnTo>
                  <a:lnTo>
                    <a:pt x="11" y="27"/>
                  </a:lnTo>
                  <a:lnTo>
                    <a:pt x="10" y="25"/>
                  </a:lnTo>
                  <a:lnTo>
                    <a:pt x="9" y="20"/>
                  </a:lnTo>
                  <a:lnTo>
                    <a:pt x="33" y="20"/>
                  </a:lnTo>
                  <a:lnTo>
                    <a:pt x="33" y="20"/>
                  </a:lnTo>
                  <a:lnTo>
                    <a:pt x="33" y="18"/>
                  </a:lnTo>
                  <a:lnTo>
                    <a:pt x="33" y="18"/>
                  </a:lnTo>
                  <a:close/>
                  <a:moveTo>
                    <a:pt x="9" y="14"/>
                  </a:moveTo>
                  <a:lnTo>
                    <a:pt x="9" y="14"/>
                  </a:lnTo>
                  <a:lnTo>
                    <a:pt x="10" y="11"/>
                  </a:lnTo>
                  <a:lnTo>
                    <a:pt x="12" y="9"/>
                  </a:lnTo>
                  <a:lnTo>
                    <a:pt x="14" y="8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20" y="8"/>
                  </a:lnTo>
                  <a:lnTo>
                    <a:pt x="22" y="9"/>
                  </a:lnTo>
                  <a:lnTo>
                    <a:pt x="23" y="11"/>
                  </a:lnTo>
                  <a:lnTo>
                    <a:pt x="24" y="14"/>
                  </a:lnTo>
                  <a:lnTo>
                    <a:pt x="9" y="14"/>
                  </a:lnTo>
                  <a:lnTo>
                    <a:pt x="9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19" name="Freeform 14"/>
            <p:cNvSpPr>
              <a:spLocks/>
            </p:cNvSpPr>
            <p:nvPr userDrawn="1"/>
          </p:nvSpPr>
          <p:spPr bwMode="auto">
            <a:xfrm>
              <a:off x="803" y="4236"/>
              <a:ext cx="32" cy="35"/>
            </a:xfrm>
            <a:custGeom>
              <a:avLst/>
              <a:gdLst>
                <a:gd name="T0" fmla="*/ 1 w 32"/>
                <a:gd name="T1" fmla="*/ 11 h 35"/>
                <a:gd name="T2" fmla="*/ 1 w 32"/>
                <a:gd name="T3" fmla="*/ 13 h 35"/>
                <a:gd name="T4" fmla="*/ 1 w 32"/>
                <a:gd name="T5" fmla="*/ 35 h 35"/>
                <a:gd name="T6" fmla="*/ 10 w 32"/>
                <a:gd name="T7" fmla="*/ 35 h 35"/>
                <a:gd name="T8" fmla="*/ 10 w 32"/>
                <a:gd name="T9" fmla="*/ 18 h 35"/>
                <a:gd name="T10" fmla="*/ 10 w 32"/>
                <a:gd name="T11" fmla="*/ 18 h 35"/>
                <a:gd name="T12" fmla="*/ 10 w 32"/>
                <a:gd name="T13" fmla="*/ 13 h 35"/>
                <a:gd name="T14" fmla="*/ 12 w 32"/>
                <a:gd name="T15" fmla="*/ 11 h 35"/>
                <a:gd name="T16" fmla="*/ 13 w 32"/>
                <a:gd name="T17" fmla="*/ 9 h 35"/>
                <a:gd name="T18" fmla="*/ 16 w 32"/>
                <a:gd name="T19" fmla="*/ 8 h 35"/>
                <a:gd name="T20" fmla="*/ 16 w 32"/>
                <a:gd name="T21" fmla="*/ 8 h 35"/>
                <a:gd name="T22" fmla="*/ 20 w 32"/>
                <a:gd name="T23" fmla="*/ 9 h 35"/>
                <a:gd name="T24" fmla="*/ 21 w 32"/>
                <a:gd name="T25" fmla="*/ 10 h 35"/>
                <a:gd name="T26" fmla="*/ 22 w 32"/>
                <a:gd name="T27" fmla="*/ 13 h 35"/>
                <a:gd name="T28" fmla="*/ 23 w 32"/>
                <a:gd name="T29" fmla="*/ 17 h 35"/>
                <a:gd name="T30" fmla="*/ 23 w 32"/>
                <a:gd name="T31" fmla="*/ 35 h 35"/>
                <a:gd name="T32" fmla="*/ 32 w 32"/>
                <a:gd name="T33" fmla="*/ 35 h 35"/>
                <a:gd name="T34" fmla="*/ 32 w 32"/>
                <a:gd name="T35" fmla="*/ 15 h 35"/>
                <a:gd name="T36" fmla="*/ 32 w 32"/>
                <a:gd name="T37" fmla="*/ 15 h 35"/>
                <a:gd name="T38" fmla="*/ 32 w 32"/>
                <a:gd name="T39" fmla="*/ 9 h 35"/>
                <a:gd name="T40" fmla="*/ 29 w 32"/>
                <a:gd name="T41" fmla="*/ 5 h 35"/>
                <a:gd name="T42" fmla="*/ 29 w 32"/>
                <a:gd name="T43" fmla="*/ 5 h 35"/>
                <a:gd name="T44" fmla="*/ 28 w 32"/>
                <a:gd name="T45" fmla="*/ 3 h 35"/>
                <a:gd name="T46" fmla="*/ 26 w 32"/>
                <a:gd name="T47" fmla="*/ 1 h 35"/>
                <a:gd name="T48" fmla="*/ 23 w 32"/>
                <a:gd name="T49" fmla="*/ 0 h 35"/>
                <a:gd name="T50" fmla="*/ 20 w 32"/>
                <a:gd name="T51" fmla="*/ 0 h 35"/>
                <a:gd name="T52" fmla="*/ 20 w 32"/>
                <a:gd name="T53" fmla="*/ 0 h 35"/>
                <a:gd name="T54" fmla="*/ 16 w 32"/>
                <a:gd name="T55" fmla="*/ 0 h 35"/>
                <a:gd name="T56" fmla="*/ 14 w 32"/>
                <a:gd name="T57" fmla="*/ 1 h 35"/>
                <a:gd name="T58" fmla="*/ 11 w 32"/>
                <a:gd name="T59" fmla="*/ 3 h 35"/>
                <a:gd name="T60" fmla="*/ 9 w 32"/>
                <a:gd name="T61" fmla="*/ 5 h 35"/>
                <a:gd name="T62" fmla="*/ 9 w 32"/>
                <a:gd name="T63" fmla="*/ 5 h 35"/>
                <a:gd name="T64" fmla="*/ 9 w 32"/>
                <a:gd name="T65" fmla="*/ 1 h 35"/>
                <a:gd name="T66" fmla="*/ 0 w 32"/>
                <a:gd name="T67" fmla="*/ 1 h 35"/>
                <a:gd name="T68" fmla="*/ 0 w 32"/>
                <a:gd name="T69" fmla="*/ 1 h 35"/>
                <a:gd name="T70" fmla="*/ 0 w 32"/>
                <a:gd name="T71" fmla="*/ 4 h 35"/>
                <a:gd name="T72" fmla="*/ 1 w 32"/>
                <a:gd name="T73" fmla="*/ 11 h 35"/>
                <a:gd name="T74" fmla="*/ 1 w 32"/>
                <a:gd name="T75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35">
                  <a:moveTo>
                    <a:pt x="1" y="11"/>
                  </a:moveTo>
                  <a:lnTo>
                    <a:pt x="1" y="13"/>
                  </a:lnTo>
                  <a:lnTo>
                    <a:pt x="1" y="35"/>
                  </a:lnTo>
                  <a:lnTo>
                    <a:pt x="10" y="35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0" y="13"/>
                  </a:lnTo>
                  <a:lnTo>
                    <a:pt x="12" y="11"/>
                  </a:lnTo>
                  <a:lnTo>
                    <a:pt x="13" y="9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20" y="9"/>
                  </a:lnTo>
                  <a:lnTo>
                    <a:pt x="21" y="10"/>
                  </a:lnTo>
                  <a:lnTo>
                    <a:pt x="22" y="13"/>
                  </a:lnTo>
                  <a:lnTo>
                    <a:pt x="23" y="17"/>
                  </a:lnTo>
                  <a:lnTo>
                    <a:pt x="23" y="35"/>
                  </a:lnTo>
                  <a:lnTo>
                    <a:pt x="32" y="35"/>
                  </a:lnTo>
                  <a:lnTo>
                    <a:pt x="32" y="15"/>
                  </a:lnTo>
                  <a:lnTo>
                    <a:pt x="32" y="15"/>
                  </a:lnTo>
                  <a:lnTo>
                    <a:pt x="32" y="9"/>
                  </a:lnTo>
                  <a:lnTo>
                    <a:pt x="29" y="5"/>
                  </a:lnTo>
                  <a:lnTo>
                    <a:pt x="29" y="5"/>
                  </a:lnTo>
                  <a:lnTo>
                    <a:pt x="28" y="3"/>
                  </a:lnTo>
                  <a:lnTo>
                    <a:pt x="26" y="1"/>
                  </a:lnTo>
                  <a:lnTo>
                    <a:pt x="23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4" y="1"/>
                  </a:lnTo>
                  <a:lnTo>
                    <a:pt x="11" y="3"/>
                  </a:lnTo>
                  <a:lnTo>
                    <a:pt x="9" y="5"/>
                  </a:lnTo>
                  <a:lnTo>
                    <a:pt x="9" y="5"/>
                  </a:lnTo>
                  <a:lnTo>
                    <a:pt x="9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4"/>
                  </a:lnTo>
                  <a:lnTo>
                    <a:pt x="1" y="11"/>
                  </a:lnTo>
                  <a:lnTo>
                    <a:pt x="1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0" name="Freeform 15"/>
            <p:cNvSpPr>
              <a:spLocks/>
            </p:cNvSpPr>
            <p:nvPr userDrawn="1"/>
          </p:nvSpPr>
          <p:spPr bwMode="auto">
            <a:xfrm>
              <a:off x="840" y="4226"/>
              <a:ext cx="24" cy="46"/>
            </a:xfrm>
            <a:custGeom>
              <a:avLst/>
              <a:gdLst>
                <a:gd name="T0" fmla="*/ 15 w 24"/>
                <a:gd name="T1" fmla="*/ 0 h 46"/>
                <a:gd name="T2" fmla="*/ 6 w 24"/>
                <a:gd name="T3" fmla="*/ 0 h 46"/>
                <a:gd name="T4" fmla="*/ 6 w 24"/>
                <a:gd name="T5" fmla="*/ 11 h 46"/>
                <a:gd name="T6" fmla="*/ 0 w 24"/>
                <a:gd name="T7" fmla="*/ 11 h 46"/>
                <a:gd name="T8" fmla="*/ 0 w 24"/>
                <a:gd name="T9" fmla="*/ 18 h 46"/>
                <a:gd name="T10" fmla="*/ 5 w 24"/>
                <a:gd name="T11" fmla="*/ 18 h 46"/>
                <a:gd name="T12" fmla="*/ 5 w 24"/>
                <a:gd name="T13" fmla="*/ 31 h 46"/>
                <a:gd name="T14" fmla="*/ 5 w 24"/>
                <a:gd name="T15" fmla="*/ 31 h 46"/>
                <a:gd name="T16" fmla="*/ 5 w 24"/>
                <a:gd name="T17" fmla="*/ 35 h 46"/>
                <a:gd name="T18" fmla="*/ 5 w 24"/>
                <a:gd name="T19" fmla="*/ 35 h 46"/>
                <a:gd name="T20" fmla="*/ 5 w 24"/>
                <a:gd name="T21" fmla="*/ 40 h 46"/>
                <a:gd name="T22" fmla="*/ 7 w 24"/>
                <a:gd name="T23" fmla="*/ 43 h 46"/>
                <a:gd name="T24" fmla="*/ 7 w 24"/>
                <a:gd name="T25" fmla="*/ 43 h 46"/>
                <a:gd name="T26" fmla="*/ 11 w 24"/>
                <a:gd name="T27" fmla="*/ 45 h 46"/>
                <a:gd name="T28" fmla="*/ 15 w 24"/>
                <a:gd name="T29" fmla="*/ 46 h 46"/>
                <a:gd name="T30" fmla="*/ 15 w 24"/>
                <a:gd name="T31" fmla="*/ 46 h 46"/>
                <a:gd name="T32" fmla="*/ 19 w 24"/>
                <a:gd name="T33" fmla="*/ 46 h 46"/>
                <a:gd name="T34" fmla="*/ 24 w 24"/>
                <a:gd name="T35" fmla="*/ 44 h 46"/>
                <a:gd name="T36" fmla="*/ 24 w 24"/>
                <a:gd name="T37" fmla="*/ 37 h 46"/>
                <a:gd name="T38" fmla="*/ 24 w 24"/>
                <a:gd name="T39" fmla="*/ 37 h 46"/>
                <a:gd name="T40" fmla="*/ 18 w 24"/>
                <a:gd name="T41" fmla="*/ 38 h 46"/>
                <a:gd name="T42" fmla="*/ 18 w 24"/>
                <a:gd name="T43" fmla="*/ 38 h 46"/>
                <a:gd name="T44" fmla="*/ 16 w 24"/>
                <a:gd name="T45" fmla="*/ 38 h 46"/>
                <a:gd name="T46" fmla="*/ 15 w 24"/>
                <a:gd name="T47" fmla="*/ 38 h 46"/>
                <a:gd name="T48" fmla="*/ 15 w 24"/>
                <a:gd name="T49" fmla="*/ 34 h 46"/>
                <a:gd name="T50" fmla="*/ 15 w 24"/>
                <a:gd name="T51" fmla="*/ 34 h 46"/>
                <a:gd name="T52" fmla="*/ 15 w 24"/>
                <a:gd name="T53" fmla="*/ 31 h 46"/>
                <a:gd name="T54" fmla="*/ 15 w 24"/>
                <a:gd name="T55" fmla="*/ 18 h 46"/>
                <a:gd name="T56" fmla="*/ 23 w 24"/>
                <a:gd name="T57" fmla="*/ 18 h 46"/>
                <a:gd name="T58" fmla="*/ 23 w 24"/>
                <a:gd name="T59" fmla="*/ 11 h 46"/>
                <a:gd name="T60" fmla="*/ 15 w 24"/>
                <a:gd name="T61" fmla="*/ 11 h 46"/>
                <a:gd name="T62" fmla="*/ 15 w 24"/>
                <a:gd name="T63" fmla="*/ 0 h 46"/>
                <a:gd name="T64" fmla="*/ 15 w 24"/>
                <a:gd name="T6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46">
                  <a:moveTo>
                    <a:pt x="15" y="0"/>
                  </a:moveTo>
                  <a:lnTo>
                    <a:pt x="6" y="0"/>
                  </a:lnTo>
                  <a:lnTo>
                    <a:pt x="6" y="11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5" y="18"/>
                  </a:lnTo>
                  <a:lnTo>
                    <a:pt x="5" y="31"/>
                  </a:lnTo>
                  <a:lnTo>
                    <a:pt x="5" y="31"/>
                  </a:lnTo>
                  <a:lnTo>
                    <a:pt x="5" y="35"/>
                  </a:lnTo>
                  <a:lnTo>
                    <a:pt x="5" y="35"/>
                  </a:lnTo>
                  <a:lnTo>
                    <a:pt x="5" y="40"/>
                  </a:lnTo>
                  <a:lnTo>
                    <a:pt x="7" y="43"/>
                  </a:lnTo>
                  <a:lnTo>
                    <a:pt x="7" y="43"/>
                  </a:lnTo>
                  <a:lnTo>
                    <a:pt x="11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19" y="46"/>
                  </a:lnTo>
                  <a:lnTo>
                    <a:pt x="24" y="44"/>
                  </a:lnTo>
                  <a:lnTo>
                    <a:pt x="24" y="37"/>
                  </a:lnTo>
                  <a:lnTo>
                    <a:pt x="24" y="37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16" y="38"/>
                  </a:lnTo>
                  <a:lnTo>
                    <a:pt x="15" y="38"/>
                  </a:lnTo>
                  <a:lnTo>
                    <a:pt x="15" y="34"/>
                  </a:lnTo>
                  <a:lnTo>
                    <a:pt x="15" y="34"/>
                  </a:lnTo>
                  <a:lnTo>
                    <a:pt x="15" y="31"/>
                  </a:lnTo>
                  <a:lnTo>
                    <a:pt x="15" y="18"/>
                  </a:lnTo>
                  <a:lnTo>
                    <a:pt x="23" y="18"/>
                  </a:lnTo>
                  <a:lnTo>
                    <a:pt x="23" y="11"/>
                  </a:lnTo>
                  <a:lnTo>
                    <a:pt x="15" y="11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1" name="Freeform 16"/>
            <p:cNvSpPr>
              <a:spLocks/>
            </p:cNvSpPr>
            <p:nvPr userDrawn="1"/>
          </p:nvSpPr>
          <p:spPr bwMode="auto">
            <a:xfrm>
              <a:off x="869" y="4237"/>
              <a:ext cx="32" cy="35"/>
            </a:xfrm>
            <a:custGeom>
              <a:avLst/>
              <a:gdLst>
                <a:gd name="T0" fmla="*/ 0 w 32"/>
                <a:gd name="T1" fmla="*/ 20 h 35"/>
                <a:gd name="T2" fmla="*/ 0 w 32"/>
                <a:gd name="T3" fmla="*/ 20 h 35"/>
                <a:gd name="T4" fmla="*/ 0 w 32"/>
                <a:gd name="T5" fmla="*/ 25 h 35"/>
                <a:gd name="T6" fmla="*/ 1 w 32"/>
                <a:gd name="T7" fmla="*/ 28 h 35"/>
                <a:gd name="T8" fmla="*/ 1 w 32"/>
                <a:gd name="T9" fmla="*/ 28 h 35"/>
                <a:gd name="T10" fmla="*/ 3 w 32"/>
                <a:gd name="T11" fmla="*/ 31 h 35"/>
                <a:gd name="T12" fmla="*/ 5 w 32"/>
                <a:gd name="T13" fmla="*/ 33 h 35"/>
                <a:gd name="T14" fmla="*/ 9 w 32"/>
                <a:gd name="T15" fmla="*/ 34 h 35"/>
                <a:gd name="T16" fmla="*/ 13 w 32"/>
                <a:gd name="T17" fmla="*/ 35 h 35"/>
                <a:gd name="T18" fmla="*/ 13 w 32"/>
                <a:gd name="T19" fmla="*/ 35 h 35"/>
                <a:gd name="T20" fmla="*/ 16 w 32"/>
                <a:gd name="T21" fmla="*/ 35 h 35"/>
                <a:gd name="T22" fmla="*/ 18 w 32"/>
                <a:gd name="T23" fmla="*/ 34 h 35"/>
                <a:gd name="T24" fmla="*/ 21 w 32"/>
                <a:gd name="T25" fmla="*/ 32 h 35"/>
                <a:gd name="T26" fmla="*/ 23 w 32"/>
                <a:gd name="T27" fmla="*/ 30 h 35"/>
                <a:gd name="T28" fmla="*/ 23 w 32"/>
                <a:gd name="T29" fmla="*/ 30 h 35"/>
                <a:gd name="T30" fmla="*/ 24 w 32"/>
                <a:gd name="T31" fmla="*/ 34 h 35"/>
                <a:gd name="T32" fmla="*/ 32 w 32"/>
                <a:gd name="T33" fmla="*/ 34 h 35"/>
                <a:gd name="T34" fmla="*/ 32 w 32"/>
                <a:gd name="T35" fmla="*/ 34 h 35"/>
                <a:gd name="T36" fmla="*/ 31 w 32"/>
                <a:gd name="T37" fmla="*/ 33 h 35"/>
                <a:gd name="T38" fmla="*/ 31 w 32"/>
                <a:gd name="T39" fmla="*/ 33 h 35"/>
                <a:gd name="T40" fmla="*/ 31 w 32"/>
                <a:gd name="T41" fmla="*/ 29 h 35"/>
                <a:gd name="T42" fmla="*/ 31 w 32"/>
                <a:gd name="T43" fmla="*/ 29 h 35"/>
                <a:gd name="T44" fmla="*/ 31 w 32"/>
                <a:gd name="T45" fmla="*/ 26 h 35"/>
                <a:gd name="T46" fmla="*/ 31 w 32"/>
                <a:gd name="T47" fmla="*/ 24 h 35"/>
                <a:gd name="T48" fmla="*/ 31 w 32"/>
                <a:gd name="T49" fmla="*/ 0 h 35"/>
                <a:gd name="T50" fmla="*/ 22 w 32"/>
                <a:gd name="T51" fmla="*/ 0 h 35"/>
                <a:gd name="T52" fmla="*/ 22 w 32"/>
                <a:gd name="T53" fmla="*/ 18 h 35"/>
                <a:gd name="T54" fmla="*/ 22 w 32"/>
                <a:gd name="T55" fmla="*/ 18 h 35"/>
                <a:gd name="T56" fmla="*/ 22 w 32"/>
                <a:gd name="T57" fmla="*/ 23 h 35"/>
                <a:gd name="T58" fmla="*/ 21 w 32"/>
                <a:gd name="T59" fmla="*/ 25 h 35"/>
                <a:gd name="T60" fmla="*/ 18 w 32"/>
                <a:gd name="T61" fmla="*/ 27 h 35"/>
                <a:gd name="T62" fmla="*/ 15 w 32"/>
                <a:gd name="T63" fmla="*/ 27 h 35"/>
                <a:gd name="T64" fmla="*/ 15 w 32"/>
                <a:gd name="T65" fmla="*/ 27 h 35"/>
                <a:gd name="T66" fmla="*/ 13 w 32"/>
                <a:gd name="T67" fmla="*/ 27 h 35"/>
                <a:gd name="T68" fmla="*/ 11 w 32"/>
                <a:gd name="T69" fmla="*/ 26 h 35"/>
                <a:gd name="T70" fmla="*/ 10 w 32"/>
                <a:gd name="T71" fmla="*/ 23 h 35"/>
                <a:gd name="T72" fmla="*/ 10 w 32"/>
                <a:gd name="T73" fmla="*/ 19 h 35"/>
                <a:gd name="T74" fmla="*/ 10 w 32"/>
                <a:gd name="T75" fmla="*/ 0 h 35"/>
                <a:gd name="T76" fmla="*/ 0 w 32"/>
                <a:gd name="T77" fmla="*/ 0 h 35"/>
                <a:gd name="T78" fmla="*/ 0 w 32"/>
                <a:gd name="T79" fmla="*/ 20 h 35"/>
                <a:gd name="T80" fmla="*/ 0 w 32"/>
                <a:gd name="T81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" h="35">
                  <a:moveTo>
                    <a:pt x="0" y="20"/>
                  </a:moveTo>
                  <a:lnTo>
                    <a:pt x="0" y="20"/>
                  </a:lnTo>
                  <a:lnTo>
                    <a:pt x="0" y="25"/>
                  </a:lnTo>
                  <a:lnTo>
                    <a:pt x="1" y="28"/>
                  </a:lnTo>
                  <a:lnTo>
                    <a:pt x="1" y="28"/>
                  </a:lnTo>
                  <a:lnTo>
                    <a:pt x="3" y="31"/>
                  </a:lnTo>
                  <a:lnTo>
                    <a:pt x="5" y="33"/>
                  </a:lnTo>
                  <a:lnTo>
                    <a:pt x="9" y="34"/>
                  </a:lnTo>
                  <a:lnTo>
                    <a:pt x="13" y="35"/>
                  </a:lnTo>
                  <a:lnTo>
                    <a:pt x="13" y="35"/>
                  </a:lnTo>
                  <a:lnTo>
                    <a:pt x="16" y="35"/>
                  </a:lnTo>
                  <a:lnTo>
                    <a:pt x="18" y="34"/>
                  </a:lnTo>
                  <a:lnTo>
                    <a:pt x="21" y="32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4" y="34"/>
                  </a:lnTo>
                  <a:lnTo>
                    <a:pt x="32" y="34"/>
                  </a:lnTo>
                  <a:lnTo>
                    <a:pt x="32" y="34"/>
                  </a:lnTo>
                  <a:lnTo>
                    <a:pt x="31" y="33"/>
                  </a:lnTo>
                  <a:lnTo>
                    <a:pt x="31" y="33"/>
                  </a:lnTo>
                  <a:lnTo>
                    <a:pt x="31" y="29"/>
                  </a:lnTo>
                  <a:lnTo>
                    <a:pt x="31" y="29"/>
                  </a:lnTo>
                  <a:lnTo>
                    <a:pt x="31" y="26"/>
                  </a:lnTo>
                  <a:lnTo>
                    <a:pt x="31" y="24"/>
                  </a:lnTo>
                  <a:lnTo>
                    <a:pt x="31" y="0"/>
                  </a:lnTo>
                  <a:lnTo>
                    <a:pt x="22" y="0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2" y="23"/>
                  </a:lnTo>
                  <a:lnTo>
                    <a:pt x="21" y="25"/>
                  </a:lnTo>
                  <a:lnTo>
                    <a:pt x="18" y="27"/>
                  </a:lnTo>
                  <a:lnTo>
                    <a:pt x="15" y="27"/>
                  </a:lnTo>
                  <a:lnTo>
                    <a:pt x="15" y="27"/>
                  </a:lnTo>
                  <a:lnTo>
                    <a:pt x="13" y="27"/>
                  </a:lnTo>
                  <a:lnTo>
                    <a:pt x="11" y="26"/>
                  </a:lnTo>
                  <a:lnTo>
                    <a:pt x="10" y="23"/>
                  </a:lnTo>
                  <a:lnTo>
                    <a:pt x="10" y="19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2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2" name="Freeform 17"/>
            <p:cNvSpPr>
              <a:spLocks/>
            </p:cNvSpPr>
            <p:nvPr userDrawn="1"/>
          </p:nvSpPr>
          <p:spPr bwMode="auto">
            <a:xfrm>
              <a:off x="910" y="4236"/>
              <a:ext cx="22" cy="35"/>
            </a:xfrm>
            <a:custGeom>
              <a:avLst/>
              <a:gdLst>
                <a:gd name="T0" fmla="*/ 0 w 22"/>
                <a:gd name="T1" fmla="*/ 5 h 35"/>
                <a:gd name="T2" fmla="*/ 0 w 22"/>
                <a:gd name="T3" fmla="*/ 10 h 35"/>
                <a:gd name="T4" fmla="*/ 0 w 22"/>
                <a:gd name="T5" fmla="*/ 12 h 35"/>
                <a:gd name="T6" fmla="*/ 0 w 22"/>
                <a:gd name="T7" fmla="*/ 35 h 35"/>
                <a:gd name="T8" fmla="*/ 10 w 22"/>
                <a:gd name="T9" fmla="*/ 35 h 35"/>
                <a:gd name="T10" fmla="*/ 10 w 22"/>
                <a:gd name="T11" fmla="*/ 19 h 35"/>
                <a:gd name="T12" fmla="*/ 10 w 22"/>
                <a:gd name="T13" fmla="*/ 19 h 35"/>
                <a:gd name="T14" fmla="*/ 10 w 22"/>
                <a:gd name="T15" fmla="*/ 14 h 35"/>
                <a:gd name="T16" fmla="*/ 11 w 22"/>
                <a:gd name="T17" fmla="*/ 11 h 35"/>
                <a:gd name="T18" fmla="*/ 13 w 22"/>
                <a:gd name="T19" fmla="*/ 9 h 35"/>
                <a:gd name="T20" fmla="*/ 16 w 22"/>
                <a:gd name="T21" fmla="*/ 8 h 35"/>
                <a:gd name="T22" fmla="*/ 16 w 22"/>
                <a:gd name="T23" fmla="*/ 8 h 35"/>
                <a:gd name="T24" fmla="*/ 20 w 22"/>
                <a:gd name="T25" fmla="*/ 9 h 35"/>
                <a:gd name="T26" fmla="*/ 22 w 22"/>
                <a:gd name="T27" fmla="*/ 10 h 35"/>
                <a:gd name="T28" fmla="*/ 22 w 22"/>
                <a:gd name="T29" fmla="*/ 0 h 35"/>
                <a:gd name="T30" fmla="*/ 22 w 22"/>
                <a:gd name="T31" fmla="*/ 0 h 35"/>
                <a:gd name="T32" fmla="*/ 22 w 22"/>
                <a:gd name="T33" fmla="*/ 0 h 35"/>
                <a:gd name="T34" fmla="*/ 20 w 22"/>
                <a:gd name="T35" fmla="*/ 0 h 35"/>
                <a:gd name="T36" fmla="*/ 20 w 22"/>
                <a:gd name="T37" fmla="*/ 0 h 35"/>
                <a:gd name="T38" fmla="*/ 16 w 22"/>
                <a:gd name="T39" fmla="*/ 0 h 35"/>
                <a:gd name="T40" fmla="*/ 14 w 22"/>
                <a:gd name="T41" fmla="*/ 2 h 35"/>
                <a:gd name="T42" fmla="*/ 11 w 22"/>
                <a:gd name="T43" fmla="*/ 4 h 35"/>
                <a:gd name="T44" fmla="*/ 9 w 22"/>
                <a:gd name="T45" fmla="*/ 8 h 35"/>
                <a:gd name="T46" fmla="*/ 9 w 22"/>
                <a:gd name="T47" fmla="*/ 8 h 35"/>
                <a:gd name="T48" fmla="*/ 9 w 22"/>
                <a:gd name="T49" fmla="*/ 6 h 35"/>
                <a:gd name="T50" fmla="*/ 9 w 22"/>
                <a:gd name="T51" fmla="*/ 6 h 35"/>
                <a:gd name="T52" fmla="*/ 9 w 22"/>
                <a:gd name="T53" fmla="*/ 1 h 35"/>
                <a:gd name="T54" fmla="*/ 0 w 22"/>
                <a:gd name="T55" fmla="*/ 1 h 35"/>
                <a:gd name="T56" fmla="*/ 0 w 22"/>
                <a:gd name="T57" fmla="*/ 1 h 35"/>
                <a:gd name="T58" fmla="*/ 0 w 22"/>
                <a:gd name="T59" fmla="*/ 5 h 35"/>
                <a:gd name="T60" fmla="*/ 0 w 22"/>
                <a:gd name="T6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" h="35">
                  <a:moveTo>
                    <a:pt x="0" y="5"/>
                  </a:moveTo>
                  <a:lnTo>
                    <a:pt x="0" y="10"/>
                  </a:lnTo>
                  <a:lnTo>
                    <a:pt x="0" y="12"/>
                  </a:lnTo>
                  <a:lnTo>
                    <a:pt x="0" y="35"/>
                  </a:lnTo>
                  <a:lnTo>
                    <a:pt x="10" y="35"/>
                  </a:lnTo>
                  <a:lnTo>
                    <a:pt x="10" y="19"/>
                  </a:lnTo>
                  <a:lnTo>
                    <a:pt x="10" y="19"/>
                  </a:lnTo>
                  <a:lnTo>
                    <a:pt x="10" y="14"/>
                  </a:lnTo>
                  <a:lnTo>
                    <a:pt x="11" y="11"/>
                  </a:lnTo>
                  <a:lnTo>
                    <a:pt x="13" y="9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20" y="9"/>
                  </a:lnTo>
                  <a:lnTo>
                    <a:pt x="22" y="1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1" y="4"/>
                  </a:lnTo>
                  <a:lnTo>
                    <a:pt x="9" y="8"/>
                  </a:lnTo>
                  <a:lnTo>
                    <a:pt x="9" y="8"/>
                  </a:lnTo>
                  <a:lnTo>
                    <a:pt x="9" y="6"/>
                  </a:lnTo>
                  <a:lnTo>
                    <a:pt x="9" y="6"/>
                  </a:lnTo>
                  <a:lnTo>
                    <a:pt x="9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3" name="Freeform 18"/>
            <p:cNvSpPr>
              <a:spLocks/>
            </p:cNvSpPr>
            <p:nvPr userDrawn="1"/>
          </p:nvSpPr>
          <p:spPr bwMode="auto">
            <a:xfrm>
              <a:off x="949" y="4221"/>
              <a:ext cx="24" cy="50"/>
            </a:xfrm>
            <a:custGeom>
              <a:avLst/>
              <a:gdLst>
                <a:gd name="T0" fmla="*/ 14 w 24"/>
                <a:gd name="T1" fmla="*/ 15 h 50"/>
                <a:gd name="T2" fmla="*/ 14 w 24"/>
                <a:gd name="T3" fmla="*/ 15 h 50"/>
                <a:gd name="T4" fmla="*/ 15 w 24"/>
                <a:gd name="T5" fmla="*/ 10 h 50"/>
                <a:gd name="T6" fmla="*/ 16 w 24"/>
                <a:gd name="T7" fmla="*/ 9 h 50"/>
                <a:gd name="T8" fmla="*/ 17 w 24"/>
                <a:gd name="T9" fmla="*/ 8 h 50"/>
                <a:gd name="T10" fmla="*/ 17 w 24"/>
                <a:gd name="T11" fmla="*/ 8 h 50"/>
                <a:gd name="T12" fmla="*/ 24 w 24"/>
                <a:gd name="T13" fmla="*/ 9 h 50"/>
                <a:gd name="T14" fmla="*/ 24 w 24"/>
                <a:gd name="T15" fmla="*/ 2 h 50"/>
                <a:gd name="T16" fmla="*/ 24 w 24"/>
                <a:gd name="T17" fmla="*/ 2 h 50"/>
                <a:gd name="T18" fmla="*/ 19 w 24"/>
                <a:gd name="T19" fmla="*/ 0 h 50"/>
                <a:gd name="T20" fmla="*/ 16 w 24"/>
                <a:gd name="T21" fmla="*/ 0 h 50"/>
                <a:gd name="T22" fmla="*/ 16 w 24"/>
                <a:gd name="T23" fmla="*/ 0 h 50"/>
                <a:gd name="T24" fmla="*/ 12 w 24"/>
                <a:gd name="T25" fmla="*/ 1 h 50"/>
                <a:gd name="T26" fmla="*/ 10 w 24"/>
                <a:gd name="T27" fmla="*/ 2 h 50"/>
                <a:gd name="T28" fmla="*/ 10 w 24"/>
                <a:gd name="T29" fmla="*/ 2 h 50"/>
                <a:gd name="T30" fmla="*/ 8 w 24"/>
                <a:gd name="T31" fmla="*/ 3 h 50"/>
                <a:gd name="T32" fmla="*/ 5 w 24"/>
                <a:gd name="T33" fmla="*/ 7 h 50"/>
                <a:gd name="T34" fmla="*/ 5 w 24"/>
                <a:gd name="T35" fmla="*/ 10 h 50"/>
                <a:gd name="T36" fmla="*/ 4 w 24"/>
                <a:gd name="T37" fmla="*/ 14 h 50"/>
                <a:gd name="T38" fmla="*/ 4 w 24"/>
                <a:gd name="T39" fmla="*/ 16 h 50"/>
                <a:gd name="T40" fmla="*/ 0 w 24"/>
                <a:gd name="T41" fmla="*/ 16 h 50"/>
                <a:gd name="T42" fmla="*/ 0 w 24"/>
                <a:gd name="T43" fmla="*/ 23 h 50"/>
                <a:gd name="T44" fmla="*/ 4 w 24"/>
                <a:gd name="T45" fmla="*/ 23 h 50"/>
                <a:gd name="T46" fmla="*/ 4 w 24"/>
                <a:gd name="T47" fmla="*/ 50 h 50"/>
                <a:gd name="T48" fmla="*/ 14 w 24"/>
                <a:gd name="T49" fmla="*/ 50 h 50"/>
                <a:gd name="T50" fmla="*/ 14 w 24"/>
                <a:gd name="T51" fmla="*/ 23 h 50"/>
                <a:gd name="T52" fmla="*/ 23 w 24"/>
                <a:gd name="T53" fmla="*/ 23 h 50"/>
                <a:gd name="T54" fmla="*/ 23 w 24"/>
                <a:gd name="T55" fmla="*/ 16 h 50"/>
                <a:gd name="T56" fmla="*/ 14 w 24"/>
                <a:gd name="T57" fmla="*/ 16 h 50"/>
                <a:gd name="T58" fmla="*/ 14 w 24"/>
                <a:gd name="T59" fmla="*/ 15 h 50"/>
                <a:gd name="T60" fmla="*/ 14 w 24"/>
                <a:gd name="T61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4" h="50">
                  <a:moveTo>
                    <a:pt x="14" y="15"/>
                  </a:moveTo>
                  <a:lnTo>
                    <a:pt x="14" y="15"/>
                  </a:lnTo>
                  <a:lnTo>
                    <a:pt x="15" y="10"/>
                  </a:lnTo>
                  <a:lnTo>
                    <a:pt x="16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24" y="9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9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8" y="3"/>
                  </a:lnTo>
                  <a:lnTo>
                    <a:pt x="5" y="7"/>
                  </a:lnTo>
                  <a:lnTo>
                    <a:pt x="5" y="10"/>
                  </a:lnTo>
                  <a:lnTo>
                    <a:pt x="4" y="14"/>
                  </a:lnTo>
                  <a:lnTo>
                    <a:pt x="4" y="16"/>
                  </a:lnTo>
                  <a:lnTo>
                    <a:pt x="0" y="16"/>
                  </a:lnTo>
                  <a:lnTo>
                    <a:pt x="0" y="23"/>
                  </a:lnTo>
                  <a:lnTo>
                    <a:pt x="4" y="23"/>
                  </a:lnTo>
                  <a:lnTo>
                    <a:pt x="4" y="50"/>
                  </a:lnTo>
                  <a:lnTo>
                    <a:pt x="14" y="50"/>
                  </a:lnTo>
                  <a:lnTo>
                    <a:pt x="14" y="23"/>
                  </a:lnTo>
                  <a:lnTo>
                    <a:pt x="23" y="23"/>
                  </a:lnTo>
                  <a:lnTo>
                    <a:pt x="23" y="16"/>
                  </a:lnTo>
                  <a:lnTo>
                    <a:pt x="14" y="16"/>
                  </a:lnTo>
                  <a:lnTo>
                    <a:pt x="14" y="15"/>
                  </a:lnTo>
                  <a:lnTo>
                    <a:pt x="14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4" name="Freeform 19"/>
            <p:cNvSpPr>
              <a:spLocks noEditPoints="1"/>
            </p:cNvSpPr>
            <p:nvPr userDrawn="1"/>
          </p:nvSpPr>
          <p:spPr bwMode="auto">
            <a:xfrm>
              <a:off x="976" y="4222"/>
              <a:ext cx="32" cy="50"/>
            </a:xfrm>
            <a:custGeom>
              <a:avLst/>
              <a:gdLst>
                <a:gd name="T0" fmla="*/ 0 w 32"/>
                <a:gd name="T1" fmla="*/ 35 h 50"/>
                <a:gd name="T2" fmla="*/ 1 w 32"/>
                <a:gd name="T3" fmla="*/ 43 h 50"/>
                <a:gd name="T4" fmla="*/ 3 w 32"/>
                <a:gd name="T5" fmla="*/ 46 h 50"/>
                <a:gd name="T6" fmla="*/ 10 w 32"/>
                <a:gd name="T7" fmla="*/ 49 h 50"/>
                <a:gd name="T8" fmla="*/ 13 w 32"/>
                <a:gd name="T9" fmla="*/ 50 h 50"/>
                <a:gd name="T10" fmla="*/ 18 w 32"/>
                <a:gd name="T11" fmla="*/ 49 h 50"/>
                <a:gd name="T12" fmla="*/ 23 w 32"/>
                <a:gd name="T13" fmla="*/ 45 h 50"/>
                <a:gd name="T14" fmla="*/ 24 w 32"/>
                <a:gd name="T15" fmla="*/ 49 h 50"/>
                <a:gd name="T16" fmla="*/ 32 w 32"/>
                <a:gd name="T17" fmla="*/ 49 h 50"/>
                <a:gd name="T18" fmla="*/ 32 w 32"/>
                <a:gd name="T19" fmla="*/ 48 h 50"/>
                <a:gd name="T20" fmla="*/ 31 w 32"/>
                <a:gd name="T21" fmla="*/ 44 h 50"/>
                <a:gd name="T22" fmla="*/ 31 w 32"/>
                <a:gd name="T23" fmla="*/ 39 h 50"/>
                <a:gd name="T24" fmla="*/ 23 w 32"/>
                <a:gd name="T25" fmla="*/ 15 h 50"/>
                <a:gd name="T26" fmla="*/ 23 w 32"/>
                <a:gd name="T27" fmla="*/ 33 h 50"/>
                <a:gd name="T28" fmla="*/ 21 w 32"/>
                <a:gd name="T29" fmla="*/ 40 h 50"/>
                <a:gd name="T30" fmla="*/ 15 w 32"/>
                <a:gd name="T31" fmla="*/ 42 h 50"/>
                <a:gd name="T32" fmla="*/ 13 w 32"/>
                <a:gd name="T33" fmla="*/ 42 h 50"/>
                <a:gd name="T34" fmla="*/ 10 w 32"/>
                <a:gd name="T35" fmla="*/ 38 h 50"/>
                <a:gd name="T36" fmla="*/ 10 w 32"/>
                <a:gd name="T37" fmla="*/ 15 h 50"/>
                <a:gd name="T38" fmla="*/ 0 w 32"/>
                <a:gd name="T39" fmla="*/ 35 h 50"/>
                <a:gd name="T40" fmla="*/ 3 w 32"/>
                <a:gd name="T41" fmla="*/ 6 h 50"/>
                <a:gd name="T42" fmla="*/ 3 w 32"/>
                <a:gd name="T43" fmla="*/ 8 h 50"/>
                <a:gd name="T44" fmla="*/ 6 w 32"/>
                <a:gd name="T45" fmla="*/ 10 h 50"/>
                <a:gd name="T46" fmla="*/ 9 w 32"/>
                <a:gd name="T47" fmla="*/ 11 h 50"/>
                <a:gd name="T48" fmla="*/ 12 w 32"/>
                <a:gd name="T49" fmla="*/ 9 h 50"/>
                <a:gd name="T50" fmla="*/ 13 w 32"/>
                <a:gd name="T51" fmla="*/ 6 h 50"/>
                <a:gd name="T52" fmla="*/ 13 w 32"/>
                <a:gd name="T53" fmla="*/ 3 h 50"/>
                <a:gd name="T54" fmla="*/ 11 w 32"/>
                <a:gd name="T55" fmla="*/ 1 h 50"/>
                <a:gd name="T56" fmla="*/ 9 w 32"/>
                <a:gd name="T57" fmla="*/ 0 h 50"/>
                <a:gd name="T58" fmla="*/ 4 w 32"/>
                <a:gd name="T59" fmla="*/ 2 h 50"/>
                <a:gd name="T60" fmla="*/ 3 w 32"/>
                <a:gd name="T61" fmla="*/ 6 h 50"/>
                <a:gd name="T62" fmla="*/ 18 w 32"/>
                <a:gd name="T63" fmla="*/ 6 h 50"/>
                <a:gd name="T64" fmla="*/ 18 w 32"/>
                <a:gd name="T65" fmla="*/ 8 h 50"/>
                <a:gd name="T66" fmla="*/ 22 w 32"/>
                <a:gd name="T67" fmla="*/ 10 h 50"/>
                <a:gd name="T68" fmla="*/ 24 w 32"/>
                <a:gd name="T69" fmla="*/ 11 h 50"/>
                <a:gd name="T70" fmla="*/ 27 w 32"/>
                <a:gd name="T71" fmla="*/ 9 h 50"/>
                <a:gd name="T72" fmla="*/ 28 w 32"/>
                <a:gd name="T73" fmla="*/ 6 h 50"/>
                <a:gd name="T74" fmla="*/ 28 w 32"/>
                <a:gd name="T75" fmla="*/ 3 h 50"/>
                <a:gd name="T76" fmla="*/ 26 w 32"/>
                <a:gd name="T77" fmla="*/ 1 h 50"/>
                <a:gd name="T78" fmla="*/ 24 w 32"/>
                <a:gd name="T79" fmla="*/ 0 h 50"/>
                <a:gd name="T80" fmla="*/ 19 w 32"/>
                <a:gd name="T81" fmla="*/ 2 h 50"/>
                <a:gd name="T82" fmla="*/ 18 w 32"/>
                <a:gd name="T83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50">
                  <a:moveTo>
                    <a:pt x="0" y="35"/>
                  </a:moveTo>
                  <a:lnTo>
                    <a:pt x="0" y="35"/>
                  </a:lnTo>
                  <a:lnTo>
                    <a:pt x="1" y="40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3" y="46"/>
                  </a:lnTo>
                  <a:lnTo>
                    <a:pt x="5" y="48"/>
                  </a:lnTo>
                  <a:lnTo>
                    <a:pt x="10" y="49"/>
                  </a:lnTo>
                  <a:lnTo>
                    <a:pt x="13" y="50"/>
                  </a:lnTo>
                  <a:lnTo>
                    <a:pt x="13" y="50"/>
                  </a:lnTo>
                  <a:lnTo>
                    <a:pt x="16" y="50"/>
                  </a:lnTo>
                  <a:lnTo>
                    <a:pt x="18" y="49"/>
                  </a:lnTo>
                  <a:lnTo>
                    <a:pt x="21" y="47"/>
                  </a:lnTo>
                  <a:lnTo>
                    <a:pt x="23" y="45"/>
                  </a:lnTo>
                  <a:lnTo>
                    <a:pt x="23" y="45"/>
                  </a:lnTo>
                  <a:lnTo>
                    <a:pt x="24" y="49"/>
                  </a:lnTo>
                  <a:lnTo>
                    <a:pt x="32" y="49"/>
                  </a:lnTo>
                  <a:lnTo>
                    <a:pt x="32" y="49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1" y="44"/>
                  </a:lnTo>
                  <a:lnTo>
                    <a:pt x="31" y="44"/>
                  </a:lnTo>
                  <a:lnTo>
                    <a:pt x="31" y="41"/>
                  </a:lnTo>
                  <a:lnTo>
                    <a:pt x="31" y="39"/>
                  </a:lnTo>
                  <a:lnTo>
                    <a:pt x="31" y="15"/>
                  </a:lnTo>
                  <a:lnTo>
                    <a:pt x="23" y="15"/>
                  </a:lnTo>
                  <a:lnTo>
                    <a:pt x="23" y="33"/>
                  </a:lnTo>
                  <a:lnTo>
                    <a:pt x="23" y="33"/>
                  </a:lnTo>
                  <a:lnTo>
                    <a:pt x="22" y="38"/>
                  </a:lnTo>
                  <a:lnTo>
                    <a:pt x="21" y="40"/>
                  </a:lnTo>
                  <a:lnTo>
                    <a:pt x="18" y="42"/>
                  </a:lnTo>
                  <a:lnTo>
                    <a:pt x="15" y="42"/>
                  </a:lnTo>
                  <a:lnTo>
                    <a:pt x="15" y="42"/>
                  </a:lnTo>
                  <a:lnTo>
                    <a:pt x="13" y="42"/>
                  </a:lnTo>
                  <a:lnTo>
                    <a:pt x="11" y="41"/>
                  </a:lnTo>
                  <a:lnTo>
                    <a:pt x="10" y="38"/>
                  </a:lnTo>
                  <a:lnTo>
                    <a:pt x="10" y="34"/>
                  </a:lnTo>
                  <a:lnTo>
                    <a:pt x="10" y="15"/>
                  </a:lnTo>
                  <a:lnTo>
                    <a:pt x="0" y="15"/>
                  </a:lnTo>
                  <a:lnTo>
                    <a:pt x="0" y="35"/>
                  </a:lnTo>
                  <a:lnTo>
                    <a:pt x="0" y="35"/>
                  </a:lnTo>
                  <a:close/>
                  <a:moveTo>
                    <a:pt x="3" y="6"/>
                  </a:moveTo>
                  <a:lnTo>
                    <a:pt x="3" y="6"/>
                  </a:lnTo>
                  <a:lnTo>
                    <a:pt x="3" y="8"/>
                  </a:lnTo>
                  <a:lnTo>
                    <a:pt x="4" y="9"/>
                  </a:lnTo>
                  <a:lnTo>
                    <a:pt x="6" y="10"/>
                  </a:lnTo>
                  <a:lnTo>
                    <a:pt x="9" y="11"/>
                  </a:lnTo>
                  <a:lnTo>
                    <a:pt x="9" y="11"/>
                  </a:lnTo>
                  <a:lnTo>
                    <a:pt x="11" y="10"/>
                  </a:lnTo>
                  <a:lnTo>
                    <a:pt x="12" y="9"/>
                  </a:lnTo>
                  <a:lnTo>
                    <a:pt x="13" y="8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3" y="3"/>
                  </a:lnTo>
                  <a:lnTo>
                    <a:pt x="12" y="2"/>
                  </a:lnTo>
                  <a:lnTo>
                    <a:pt x="11" y="1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1"/>
                  </a:lnTo>
                  <a:lnTo>
                    <a:pt x="4" y="2"/>
                  </a:lnTo>
                  <a:lnTo>
                    <a:pt x="3" y="3"/>
                  </a:lnTo>
                  <a:lnTo>
                    <a:pt x="3" y="6"/>
                  </a:lnTo>
                  <a:lnTo>
                    <a:pt x="3" y="6"/>
                  </a:lnTo>
                  <a:close/>
                  <a:moveTo>
                    <a:pt x="18" y="6"/>
                  </a:moveTo>
                  <a:lnTo>
                    <a:pt x="18" y="6"/>
                  </a:lnTo>
                  <a:lnTo>
                    <a:pt x="18" y="8"/>
                  </a:lnTo>
                  <a:lnTo>
                    <a:pt x="19" y="9"/>
                  </a:lnTo>
                  <a:lnTo>
                    <a:pt x="22" y="10"/>
                  </a:lnTo>
                  <a:lnTo>
                    <a:pt x="24" y="11"/>
                  </a:lnTo>
                  <a:lnTo>
                    <a:pt x="24" y="11"/>
                  </a:lnTo>
                  <a:lnTo>
                    <a:pt x="26" y="10"/>
                  </a:lnTo>
                  <a:lnTo>
                    <a:pt x="27" y="9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8" y="3"/>
                  </a:lnTo>
                  <a:lnTo>
                    <a:pt x="27" y="2"/>
                  </a:lnTo>
                  <a:lnTo>
                    <a:pt x="26" y="1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22" y="1"/>
                  </a:lnTo>
                  <a:lnTo>
                    <a:pt x="19" y="2"/>
                  </a:lnTo>
                  <a:lnTo>
                    <a:pt x="18" y="3"/>
                  </a:lnTo>
                  <a:lnTo>
                    <a:pt x="18" y="6"/>
                  </a:lnTo>
                  <a:lnTo>
                    <a:pt x="18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5" name="Freeform 20"/>
            <p:cNvSpPr>
              <a:spLocks/>
            </p:cNvSpPr>
            <p:nvPr userDrawn="1"/>
          </p:nvSpPr>
          <p:spPr bwMode="auto">
            <a:xfrm>
              <a:off x="1016" y="4236"/>
              <a:ext cx="23" cy="35"/>
            </a:xfrm>
            <a:custGeom>
              <a:avLst/>
              <a:gdLst>
                <a:gd name="T0" fmla="*/ 1 w 23"/>
                <a:gd name="T1" fmla="*/ 5 h 35"/>
                <a:gd name="T2" fmla="*/ 1 w 23"/>
                <a:gd name="T3" fmla="*/ 10 h 35"/>
                <a:gd name="T4" fmla="*/ 1 w 23"/>
                <a:gd name="T5" fmla="*/ 12 h 35"/>
                <a:gd name="T6" fmla="*/ 1 w 23"/>
                <a:gd name="T7" fmla="*/ 35 h 35"/>
                <a:gd name="T8" fmla="*/ 10 w 23"/>
                <a:gd name="T9" fmla="*/ 35 h 35"/>
                <a:gd name="T10" fmla="*/ 10 w 23"/>
                <a:gd name="T11" fmla="*/ 19 h 35"/>
                <a:gd name="T12" fmla="*/ 10 w 23"/>
                <a:gd name="T13" fmla="*/ 19 h 35"/>
                <a:gd name="T14" fmla="*/ 11 w 23"/>
                <a:gd name="T15" fmla="*/ 14 h 35"/>
                <a:gd name="T16" fmla="*/ 12 w 23"/>
                <a:gd name="T17" fmla="*/ 11 h 35"/>
                <a:gd name="T18" fmla="*/ 14 w 23"/>
                <a:gd name="T19" fmla="*/ 9 h 35"/>
                <a:gd name="T20" fmla="*/ 17 w 23"/>
                <a:gd name="T21" fmla="*/ 8 h 35"/>
                <a:gd name="T22" fmla="*/ 17 w 23"/>
                <a:gd name="T23" fmla="*/ 8 h 35"/>
                <a:gd name="T24" fmla="*/ 19 w 23"/>
                <a:gd name="T25" fmla="*/ 9 h 35"/>
                <a:gd name="T26" fmla="*/ 23 w 23"/>
                <a:gd name="T27" fmla="*/ 10 h 35"/>
                <a:gd name="T28" fmla="*/ 23 w 23"/>
                <a:gd name="T29" fmla="*/ 0 h 35"/>
                <a:gd name="T30" fmla="*/ 22 w 23"/>
                <a:gd name="T31" fmla="*/ 0 h 35"/>
                <a:gd name="T32" fmla="*/ 22 w 23"/>
                <a:gd name="T33" fmla="*/ 0 h 35"/>
                <a:gd name="T34" fmla="*/ 19 w 23"/>
                <a:gd name="T35" fmla="*/ 0 h 35"/>
                <a:gd name="T36" fmla="*/ 19 w 23"/>
                <a:gd name="T37" fmla="*/ 0 h 35"/>
                <a:gd name="T38" fmla="*/ 17 w 23"/>
                <a:gd name="T39" fmla="*/ 0 h 35"/>
                <a:gd name="T40" fmla="*/ 14 w 23"/>
                <a:gd name="T41" fmla="*/ 2 h 35"/>
                <a:gd name="T42" fmla="*/ 12 w 23"/>
                <a:gd name="T43" fmla="*/ 4 h 35"/>
                <a:gd name="T44" fmla="*/ 10 w 23"/>
                <a:gd name="T45" fmla="*/ 8 h 35"/>
                <a:gd name="T46" fmla="*/ 10 w 23"/>
                <a:gd name="T47" fmla="*/ 8 h 35"/>
                <a:gd name="T48" fmla="*/ 10 w 23"/>
                <a:gd name="T49" fmla="*/ 6 h 35"/>
                <a:gd name="T50" fmla="*/ 10 w 23"/>
                <a:gd name="T51" fmla="*/ 6 h 35"/>
                <a:gd name="T52" fmla="*/ 9 w 23"/>
                <a:gd name="T53" fmla="*/ 1 h 35"/>
                <a:gd name="T54" fmla="*/ 0 w 23"/>
                <a:gd name="T55" fmla="*/ 1 h 35"/>
                <a:gd name="T56" fmla="*/ 0 w 23"/>
                <a:gd name="T57" fmla="*/ 1 h 35"/>
                <a:gd name="T58" fmla="*/ 1 w 23"/>
                <a:gd name="T59" fmla="*/ 5 h 35"/>
                <a:gd name="T60" fmla="*/ 1 w 23"/>
                <a:gd name="T6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" h="35">
                  <a:moveTo>
                    <a:pt x="1" y="5"/>
                  </a:moveTo>
                  <a:lnTo>
                    <a:pt x="1" y="10"/>
                  </a:lnTo>
                  <a:lnTo>
                    <a:pt x="1" y="12"/>
                  </a:lnTo>
                  <a:lnTo>
                    <a:pt x="1" y="35"/>
                  </a:lnTo>
                  <a:lnTo>
                    <a:pt x="10" y="35"/>
                  </a:lnTo>
                  <a:lnTo>
                    <a:pt x="10" y="19"/>
                  </a:lnTo>
                  <a:lnTo>
                    <a:pt x="10" y="19"/>
                  </a:lnTo>
                  <a:lnTo>
                    <a:pt x="11" y="14"/>
                  </a:lnTo>
                  <a:lnTo>
                    <a:pt x="12" y="11"/>
                  </a:lnTo>
                  <a:lnTo>
                    <a:pt x="14" y="9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9" y="9"/>
                  </a:lnTo>
                  <a:lnTo>
                    <a:pt x="23" y="10"/>
                  </a:lnTo>
                  <a:lnTo>
                    <a:pt x="23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7" y="0"/>
                  </a:lnTo>
                  <a:lnTo>
                    <a:pt x="14" y="2"/>
                  </a:lnTo>
                  <a:lnTo>
                    <a:pt x="12" y="4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9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1" y="5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6" name="Freeform 21"/>
            <p:cNvSpPr>
              <a:spLocks noEditPoints="1"/>
            </p:cNvSpPr>
            <p:nvPr userDrawn="1"/>
          </p:nvSpPr>
          <p:spPr bwMode="auto">
            <a:xfrm>
              <a:off x="1054" y="4223"/>
              <a:ext cx="43" cy="48"/>
            </a:xfrm>
            <a:custGeom>
              <a:avLst/>
              <a:gdLst>
                <a:gd name="T0" fmla="*/ 0 w 43"/>
                <a:gd name="T1" fmla="*/ 48 h 48"/>
                <a:gd name="T2" fmla="*/ 9 w 43"/>
                <a:gd name="T3" fmla="*/ 48 h 48"/>
                <a:gd name="T4" fmla="*/ 13 w 43"/>
                <a:gd name="T5" fmla="*/ 39 h 48"/>
                <a:gd name="T6" fmla="*/ 30 w 43"/>
                <a:gd name="T7" fmla="*/ 39 h 48"/>
                <a:gd name="T8" fmla="*/ 33 w 43"/>
                <a:gd name="T9" fmla="*/ 48 h 48"/>
                <a:gd name="T10" fmla="*/ 43 w 43"/>
                <a:gd name="T11" fmla="*/ 48 h 48"/>
                <a:gd name="T12" fmla="*/ 26 w 43"/>
                <a:gd name="T13" fmla="*/ 0 h 48"/>
                <a:gd name="T14" fmla="*/ 16 w 43"/>
                <a:gd name="T15" fmla="*/ 0 h 48"/>
                <a:gd name="T16" fmla="*/ 0 w 43"/>
                <a:gd name="T17" fmla="*/ 48 h 48"/>
                <a:gd name="T18" fmla="*/ 0 w 43"/>
                <a:gd name="T19" fmla="*/ 48 h 48"/>
                <a:gd name="T20" fmla="*/ 15 w 43"/>
                <a:gd name="T21" fmla="*/ 30 h 48"/>
                <a:gd name="T22" fmla="*/ 21 w 43"/>
                <a:gd name="T23" fmla="*/ 11 h 48"/>
                <a:gd name="T24" fmla="*/ 28 w 43"/>
                <a:gd name="T25" fmla="*/ 30 h 48"/>
                <a:gd name="T26" fmla="*/ 15 w 43"/>
                <a:gd name="T27" fmla="*/ 30 h 48"/>
                <a:gd name="T28" fmla="*/ 15 w 43"/>
                <a:gd name="T29" fmla="*/ 3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3" h="48">
                  <a:moveTo>
                    <a:pt x="0" y="48"/>
                  </a:moveTo>
                  <a:lnTo>
                    <a:pt x="9" y="48"/>
                  </a:lnTo>
                  <a:lnTo>
                    <a:pt x="13" y="39"/>
                  </a:lnTo>
                  <a:lnTo>
                    <a:pt x="30" y="39"/>
                  </a:lnTo>
                  <a:lnTo>
                    <a:pt x="33" y="48"/>
                  </a:lnTo>
                  <a:lnTo>
                    <a:pt x="43" y="48"/>
                  </a:lnTo>
                  <a:lnTo>
                    <a:pt x="26" y="0"/>
                  </a:lnTo>
                  <a:lnTo>
                    <a:pt x="16" y="0"/>
                  </a:lnTo>
                  <a:lnTo>
                    <a:pt x="0" y="48"/>
                  </a:lnTo>
                  <a:lnTo>
                    <a:pt x="0" y="48"/>
                  </a:lnTo>
                  <a:close/>
                  <a:moveTo>
                    <a:pt x="15" y="30"/>
                  </a:moveTo>
                  <a:lnTo>
                    <a:pt x="21" y="11"/>
                  </a:lnTo>
                  <a:lnTo>
                    <a:pt x="28" y="30"/>
                  </a:lnTo>
                  <a:lnTo>
                    <a:pt x="15" y="30"/>
                  </a:lnTo>
                  <a:lnTo>
                    <a:pt x="15" y="3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8" name="Freeform 22"/>
            <p:cNvSpPr>
              <a:spLocks/>
            </p:cNvSpPr>
            <p:nvPr userDrawn="1"/>
          </p:nvSpPr>
          <p:spPr bwMode="auto">
            <a:xfrm>
              <a:off x="1101" y="4236"/>
              <a:ext cx="22" cy="35"/>
            </a:xfrm>
            <a:custGeom>
              <a:avLst/>
              <a:gdLst>
                <a:gd name="T0" fmla="*/ 0 w 22"/>
                <a:gd name="T1" fmla="*/ 5 h 35"/>
                <a:gd name="T2" fmla="*/ 0 w 22"/>
                <a:gd name="T3" fmla="*/ 10 h 35"/>
                <a:gd name="T4" fmla="*/ 1 w 22"/>
                <a:gd name="T5" fmla="*/ 12 h 35"/>
                <a:gd name="T6" fmla="*/ 1 w 22"/>
                <a:gd name="T7" fmla="*/ 35 h 35"/>
                <a:gd name="T8" fmla="*/ 10 w 22"/>
                <a:gd name="T9" fmla="*/ 35 h 35"/>
                <a:gd name="T10" fmla="*/ 10 w 22"/>
                <a:gd name="T11" fmla="*/ 19 h 35"/>
                <a:gd name="T12" fmla="*/ 10 w 22"/>
                <a:gd name="T13" fmla="*/ 19 h 35"/>
                <a:gd name="T14" fmla="*/ 10 w 22"/>
                <a:gd name="T15" fmla="*/ 14 h 35"/>
                <a:gd name="T16" fmla="*/ 12 w 22"/>
                <a:gd name="T17" fmla="*/ 11 h 35"/>
                <a:gd name="T18" fmla="*/ 14 w 22"/>
                <a:gd name="T19" fmla="*/ 9 h 35"/>
                <a:gd name="T20" fmla="*/ 16 w 22"/>
                <a:gd name="T21" fmla="*/ 8 h 35"/>
                <a:gd name="T22" fmla="*/ 16 w 22"/>
                <a:gd name="T23" fmla="*/ 8 h 35"/>
                <a:gd name="T24" fmla="*/ 20 w 22"/>
                <a:gd name="T25" fmla="*/ 9 h 35"/>
                <a:gd name="T26" fmla="*/ 22 w 22"/>
                <a:gd name="T27" fmla="*/ 10 h 35"/>
                <a:gd name="T28" fmla="*/ 22 w 22"/>
                <a:gd name="T29" fmla="*/ 0 h 35"/>
                <a:gd name="T30" fmla="*/ 22 w 22"/>
                <a:gd name="T31" fmla="*/ 0 h 35"/>
                <a:gd name="T32" fmla="*/ 22 w 22"/>
                <a:gd name="T33" fmla="*/ 0 h 35"/>
                <a:gd name="T34" fmla="*/ 20 w 22"/>
                <a:gd name="T35" fmla="*/ 0 h 35"/>
                <a:gd name="T36" fmla="*/ 20 w 22"/>
                <a:gd name="T37" fmla="*/ 0 h 35"/>
                <a:gd name="T38" fmla="*/ 16 w 22"/>
                <a:gd name="T39" fmla="*/ 0 h 35"/>
                <a:gd name="T40" fmla="*/ 14 w 22"/>
                <a:gd name="T41" fmla="*/ 2 h 35"/>
                <a:gd name="T42" fmla="*/ 12 w 22"/>
                <a:gd name="T43" fmla="*/ 4 h 35"/>
                <a:gd name="T44" fmla="*/ 10 w 22"/>
                <a:gd name="T45" fmla="*/ 8 h 35"/>
                <a:gd name="T46" fmla="*/ 10 w 22"/>
                <a:gd name="T47" fmla="*/ 8 h 35"/>
                <a:gd name="T48" fmla="*/ 10 w 22"/>
                <a:gd name="T49" fmla="*/ 6 h 35"/>
                <a:gd name="T50" fmla="*/ 10 w 22"/>
                <a:gd name="T51" fmla="*/ 6 h 35"/>
                <a:gd name="T52" fmla="*/ 9 w 22"/>
                <a:gd name="T53" fmla="*/ 1 h 35"/>
                <a:gd name="T54" fmla="*/ 0 w 22"/>
                <a:gd name="T55" fmla="*/ 1 h 35"/>
                <a:gd name="T56" fmla="*/ 0 w 22"/>
                <a:gd name="T57" fmla="*/ 1 h 35"/>
                <a:gd name="T58" fmla="*/ 0 w 22"/>
                <a:gd name="T59" fmla="*/ 5 h 35"/>
                <a:gd name="T60" fmla="*/ 0 w 22"/>
                <a:gd name="T61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" h="35">
                  <a:moveTo>
                    <a:pt x="0" y="5"/>
                  </a:moveTo>
                  <a:lnTo>
                    <a:pt x="0" y="10"/>
                  </a:lnTo>
                  <a:lnTo>
                    <a:pt x="1" y="12"/>
                  </a:lnTo>
                  <a:lnTo>
                    <a:pt x="1" y="35"/>
                  </a:lnTo>
                  <a:lnTo>
                    <a:pt x="10" y="35"/>
                  </a:lnTo>
                  <a:lnTo>
                    <a:pt x="10" y="19"/>
                  </a:lnTo>
                  <a:lnTo>
                    <a:pt x="10" y="19"/>
                  </a:lnTo>
                  <a:lnTo>
                    <a:pt x="10" y="14"/>
                  </a:lnTo>
                  <a:lnTo>
                    <a:pt x="12" y="11"/>
                  </a:lnTo>
                  <a:lnTo>
                    <a:pt x="14" y="9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20" y="9"/>
                  </a:lnTo>
                  <a:lnTo>
                    <a:pt x="22" y="1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12" y="4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9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29" name="Freeform 23"/>
            <p:cNvSpPr>
              <a:spLocks noEditPoints="1"/>
            </p:cNvSpPr>
            <p:nvPr userDrawn="1"/>
          </p:nvSpPr>
          <p:spPr bwMode="auto">
            <a:xfrm>
              <a:off x="1128" y="4222"/>
              <a:ext cx="34" cy="50"/>
            </a:xfrm>
            <a:custGeom>
              <a:avLst/>
              <a:gdLst>
                <a:gd name="T0" fmla="*/ 1 w 34"/>
                <a:gd name="T1" fmla="*/ 41 h 50"/>
                <a:gd name="T2" fmla="*/ 1 w 34"/>
                <a:gd name="T3" fmla="*/ 43 h 50"/>
                <a:gd name="T4" fmla="*/ 1 w 34"/>
                <a:gd name="T5" fmla="*/ 43 h 50"/>
                <a:gd name="T6" fmla="*/ 1 w 34"/>
                <a:gd name="T7" fmla="*/ 43 h 50"/>
                <a:gd name="T8" fmla="*/ 0 w 34"/>
                <a:gd name="T9" fmla="*/ 49 h 50"/>
                <a:gd name="T10" fmla="*/ 9 w 34"/>
                <a:gd name="T11" fmla="*/ 49 h 50"/>
                <a:gd name="T12" fmla="*/ 9 w 34"/>
                <a:gd name="T13" fmla="*/ 49 h 50"/>
                <a:gd name="T14" fmla="*/ 9 w 34"/>
                <a:gd name="T15" fmla="*/ 45 h 50"/>
                <a:gd name="T16" fmla="*/ 9 w 34"/>
                <a:gd name="T17" fmla="*/ 45 h 50"/>
                <a:gd name="T18" fmla="*/ 11 w 34"/>
                <a:gd name="T19" fmla="*/ 47 h 50"/>
                <a:gd name="T20" fmla="*/ 13 w 34"/>
                <a:gd name="T21" fmla="*/ 49 h 50"/>
                <a:gd name="T22" fmla="*/ 15 w 34"/>
                <a:gd name="T23" fmla="*/ 50 h 50"/>
                <a:gd name="T24" fmla="*/ 19 w 34"/>
                <a:gd name="T25" fmla="*/ 50 h 50"/>
                <a:gd name="T26" fmla="*/ 19 w 34"/>
                <a:gd name="T27" fmla="*/ 50 h 50"/>
                <a:gd name="T28" fmla="*/ 22 w 34"/>
                <a:gd name="T29" fmla="*/ 50 h 50"/>
                <a:gd name="T30" fmla="*/ 25 w 34"/>
                <a:gd name="T31" fmla="*/ 49 h 50"/>
                <a:gd name="T32" fmla="*/ 27 w 34"/>
                <a:gd name="T33" fmla="*/ 47 h 50"/>
                <a:gd name="T34" fmla="*/ 29 w 34"/>
                <a:gd name="T35" fmla="*/ 45 h 50"/>
                <a:gd name="T36" fmla="*/ 33 w 34"/>
                <a:gd name="T37" fmla="*/ 40 h 50"/>
                <a:gd name="T38" fmla="*/ 34 w 34"/>
                <a:gd name="T39" fmla="*/ 32 h 50"/>
                <a:gd name="T40" fmla="*/ 34 w 34"/>
                <a:gd name="T41" fmla="*/ 32 h 50"/>
                <a:gd name="T42" fmla="*/ 33 w 34"/>
                <a:gd name="T43" fmla="*/ 25 h 50"/>
                <a:gd name="T44" fmla="*/ 29 w 34"/>
                <a:gd name="T45" fmla="*/ 19 h 50"/>
                <a:gd name="T46" fmla="*/ 25 w 34"/>
                <a:gd name="T47" fmla="*/ 15 h 50"/>
                <a:gd name="T48" fmla="*/ 23 w 34"/>
                <a:gd name="T49" fmla="*/ 14 h 50"/>
                <a:gd name="T50" fmla="*/ 20 w 34"/>
                <a:gd name="T51" fmla="*/ 14 h 50"/>
                <a:gd name="T52" fmla="*/ 20 w 34"/>
                <a:gd name="T53" fmla="*/ 14 h 50"/>
                <a:gd name="T54" fmla="*/ 16 w 34"/>
                <a:gd name="T55" fmla="*/ 14 h 50"/>
                <a:gd name="T56" fmla="*/ 14 w 34"/>
                <a:gd name="T57" fmla="*/ 15 h 50"/>
                <a:gd name="T58" fmla="*/ 10 w 34"/>
                <a:gd name="T59" fmla="*/ 19 h 50"/>
                <a:gd name="T60" fmla="*/ 10 w 34"/>
                <a:gd name="T61" fmla="*/ 0 h 50"/>
                <a:gd name="T62" fmla="*/ 1 w 34"/>
                <a:gd name="T63" fmla="*/ 0 h 50"/>
                <a:gd name="T64" fmla="*/ 1 w 34"/>
                <a:gd name="T65" fmla="*/ 41 h 50"/>
                <a:gd name="T66" fmla="*/ 1 w 34"/>
                <a:gd name="T67" fmla="*/ 41 h 50"/>
                <a:gd name="T68" fmla="*/ 25 w 34"/>
                <a:gd name="T69" fmla="*/ 32 h 50"/>
                <a:gd name="T70" fmla="*/ 25 w 34"/>
                <a:gd name="T71" fmla="*/ 32 h 50"/>
                <a:gd name="T72" fmla="*/ 24 w 34"/>
                <a:gd name="T73" fmla="*/ 36 h 50"/>
                <a:gd name="T74" fmla="*/ 23 w 34"/>
                <a:gd name="T75" fmla="*/ 40 h 50"/>
                <a:gd name="T76" fmla="*/ 21 w 34"/>
                <a:gd name="T77" fmla="*/ 42 h 50"/>
                <a:gd name="T78" fmla="*/ 18 w 34"/>
                <a:gd name="T79" fmla="*/ 43 h 50"/>
                <a:gd name="T80" fmla="*/ 18 w 34"/>
                <a:gd name="T81" fmla="*/ 43 h 50"/>
                <a:gd name="T82" fmla="*/ 14 w 34"/>
                <a:gd name="T83" fmla="*/ 42 h 50"/>
                <a:gd name="T84" fmla="*/ 12 w 34"/>
                <a:gd name="T85" fmla="*/ 40 h 50"/>
                <a:gd name="T86" fmla="*/ 10 w 34"/>
                <a:gd name="T87" fmla="*/ 36 h 50"/>
                <a:gd name="T88" fmla="*/ 10 w 34"/>
                <a:gd name="T89" fmla="*/ 32 h 50"/>
                <a:gd name="T90" fmla="*/ 10 w 34"/>
                <a:gd name="T91" fmla="*/ 32 h 50"/>
                <a:gd name="T92" fmla="*/ 11 w 34"/>
                <a:gd name="T93" fmla="*/ 28 h 50"/>
                <a:gd name="T94" fmla="*/ 12 w 34"/>
                <a:gd name="T95" fmla="*/ 25 h 50"/>
                <a:gd name="T96" fmla="*/ 14 w 34"/>
                <a:gd name="T97" fmla="*/ 23 h 50"/>
                <a:gd name="T98" fmla="*/ 18 w 34"/>
                <a:gd name="T99" fmla="*/ 22 h 50"/>
                <a:gd name="T100" fmla="*/ 18 w 34"/>
                <a:gd name="T101" fmla="*/ 22 h 50"/>
                <a:gd name="T102" fmla="*/ 21 w 34"/>
                <a:gd name="T103" fmla="*/ 23 h 50"/>
                <a:gd name="T104" fmla="*/ 23 w 34"/>
                <a:gd name="T105" fmla="*/ 25 h 50"/>
                <a:gd name="T106" fmla="*/ 24 w 34"/>
                <a:gd name="T107" fmla="*/ 28 h 50"/>
                <a:gd name="T108" fmla="*/ 25 w 34"/>
                <a:gd name="T109" fmla="*/ 32 h 50"/>
                <a:gd name="T110" fmla="*/ 25 w 34"/>
                <a:gd name="T111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4" h="50">
                  <a:moveTo>
                    <a:pt x="1" y="41"/>
                  </a:moveTo>
                  <a:lnTo>
                    <a:pt x="1" y="43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0" y="49"/>
                  </a:lnTo>
                  <a:lnTo>
                    <a:pt x="9" y="49"/>
                  </a:lnTo>
                  <a:lnTo>
                    <a:pt x="9" y="49"/>
                  </a:lnTo>
                  <a:lnTo>
                    <a:pt x="9" y="45"/>
                  </a:lnTo>
                  <a:lnTo>
                    <a:pt x="9" y="45"/>
                  </a:lnTo>
                  <a:lnTo>
                    <a:pt x="11" y="47"/>
                  </a:lnTo>
                  <a:lnTo>
                    <a:pt x="13" y="49"/>
                  </a:lnTo>
                  <a:lnTo>
                    <a:pt x="15" y="50"/>
                  </a:lnTo>
                  <a:lnTo>
                    <a:pt x="19" y="50"/>
                  </a:lnTo>
                  <a:lnTo>
                    <a:pt x="19" y="50"/>
                  </a:lnTo>
                  <a:lnTo>
                    <a:pt x="22" y="50"/>
                  </a:lnTo>
                  <a:lnTo>
                    <a:pt x="25" y="49"/>
                  </a:lnTo>
                  <a:lnTo>
                    <a:pt x="27" y="47"/>
                  </a:lnTo>
                  <a:lnTo>
                    <a:pt x="29" y="45"/>
                  </a:lnTo>
                  <a:lnTo>
                    <a:pt x="33" y="40"/>
                  </a:lnTo>
                  <a:lnTo>
                    <a:pt x="34" y="32"/>
                  </a:lnTo>
                  <a:lnTo>
                    <a:pt x="34" y="32"/>
                  </a:lnTo>
                  <a:lnTo>
                    <a:pt x="33" y="25"/>
                  </a:lnTo>
                  <a:lnTo>
                    <a:pt x="29" y="19"/>
                  </a:lnTo>
                  <a:lnTo>
                    <a:pt x="25" y="15"/>
                  </a:lnTo>
                  <a:lnTo>
                    <a:pt x="23" y="1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16" y="14"/>
                  </a:lnTo>
                  <a:lnTo>
                    <a:pt x="14" y="15"/>
                  </a:lnTo>
                  <a:lnTo>
                    <a:pt x="10" y="19"/>
                  </a:lnTo>
                  <a:lnTo>
                    <a:pt x="10" y="0"/>
                  </a:lnTo>
                  <a:lnTo>
                    <a:pt x="1" y="0"/>
                  </a:lnTo>
                  <a:lnTo>
                    <a:pt x="1" y="41"/>
                  </a:lnTo>
                  <a:lnTo>
                    <a:pt x="1" y="41"/>
                  </a:lnTo>
                  <a:close/>
                  <a:moveTo>
                    <a:pt x="25" y="32"/>
                  </a:moveTo>
                  <a:lnTo>
                    <a:pt x="25" y="32"/>
                  </a:lnTo>
                  <a:lnTo>
                    <a:pt x="24" y="36"/>
                  </a:lnTo>
                  <a:lnTo>
                    <a:pt x="23" y="40"/>
                  </a:lnTo>
                  <a:lnTo>
                    <a:pt x="21" y="42"/>
                  </a:lnTo>
                  <a:lnTo>
                    <a:pt x="18" y="43"/>
                  </a:lnTo>
                  <a:lnTo>
                    <a:pt x="18" y="43"/>
                  </a:lnTo>
                  <a:lnTo>
                    <a:pt x="14" y="42"/>
                  </a:lnTo>
                  <a:lnTo>
                    <a:pt x="12" y="40"/>
                  </a:lnTo>
                  <a:lnTo>
                    <a:pt x="10" y="36"/>
                  </a:lnTo>
                  <a:lnTo>
                    <a:pt x="10" y="32"/>
                  </a:lnTo>
                  <a:lnTo>
                    <a:pt x="10" y="32"/>
                  </a:lnTo>
                  <a:lnTo>
                    <a:pt x="11" y="28"/>
                  </a:lnTo>
                  <a:lnTo>
                    <a:pt x="12" y="25"/>
                  </a:lnTo>
                  <a:lnTo>
                    <a:pt x="14" y="23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21" y="23"/>
                  </a:lnTo>
                  <a:lnTo>
                    <a:pt x="23" y="25"/>
                  </a:lnTo>
                  <a:lnTo>
                    <a:pt x="24" y="28"/>
                  </a:lnTo>
                  <a:lnTo>
                    <a:pt x="25" y="32"/>
                  </a:lnTo>
                  <a:lnTo>
                    <a:pt x="25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30" name="Freeform 24"/>
            <p:cNvSpPr>
              <a:spLocks noEditPoints="1"/>
            </p:cNvSpPr>
            <p:nvPr userDrawn="1"/>
          </p:nvSpPr>
          <p:spPr bwMode="auto">
            <a:xfrm>
              <a:off x="1166" y="4236"/>
              <a:ext cx="34" cy="36"/>
            </a:xfrm>
            <a:custGeom>
              <a:avLst/>
              <a:gdLst>
                <a:gd name="T0" fmla="*/ 34 w 34"/>
                <a:gd name="T1" fmla="*/ 18 h 36"/>
                <a:gd name="T2" fmla="*/ 34 w 34"/>
                <a:gd name="T3" fmla="*/ 18 h 36"/>
                <a:gd name="T4" fmla="*/ 32 w 34"/>
                <a:gd name="T5" fmla="*/ 11 h 36"/>
                <a:gd name="T6" fmla="*/ 31 w 34"/>
                <a:gd name="T7" fmla="*/ 8 h 36"/>
                <a:gd name="T8" fmla="*/ 29 w 34"/>
                <a:gd name="T9" fmla="*/ 4 h 36"/>
                <a:gd name="T10" fmla="*/ 27 w 34"/>
                <a:gd name="T11" fmla="*/ 2 h 36"/>
                <a:gd name="T12" fmla="*/ 24 w 34"/>
                <a:gd name="T13" fmla="*/ 1 h 36"/>
                <a:gd name="T14" fmla="*/ 21 w 34"/>
                <a:gd name="T15" fmla="*/ 0 h 36"/>
                <a:gd name="T16" fmla="*/ 17 w 34"/>
                <a:gd name="T17" fmla="*/ 0 h 36"/>
                <a:gd name="T18" fmla="*/ 17 w 34"/>
                <a:gd name="T19" fmla="*/ 0 h 36"/>
                <a:gd name="T20" fmla="*/ 14 w 34"/>
                <a:gd name="T21" fmla="*/ 0 h 36"/>
                <a:gd name="T22" fmla="*/ 10 w 34"/>
                <a:gd name="T23" fmla="*/ 1 h 36"/>
                <a:gd name="T24" fmla="*/ 8 w 34"/>
                <a:gd name="T25" fmla="*/ 3 h 36"/>
                <a:gd name="T26" fmla="*/ 4 w 34"/>
                <a:gd name="T27" fmla="*/ 5 h 36"/>
                <a:gd name="T28" fmla="*/ 3 w 34"/>
                <a:gd name="T29" fmla="*/ 8 h 36"/>
                <a:gd name="T30" fmla="*/ 1 w 34"/>
                <a:gd name="T31" fmla="*/ 11 h 36"/>
                <a:gd name="T32" fmla="*/ 0 w 34"/>
                <a:gd name="T33" fmla="*/ 15 h 36"/>
                <a:gd name="T34" fmla="*/ 0 w 34"/>
                <a:gd name="T35" fmla="*/ 18 h 36"/>
                <a:gd name="T36" fmla="*/ 0 w 34"/>
                <a:gd name="T37" fmla="*/ 18 h 36"/>
                <a:gd name="T38" fmla="*/ 0 w 34"/>
                <a:gd name="T39" fmla="*/ 22 h 36"/>
                <a:gd name="T40" fmla="*/ 1 w 34"/>
                <a:gd name="T41" fmla="*/ 26 h 36"/>
                <a:gd name="T42" fmla="*/ 3 w 34"/>
                <a:gd name="T43" fmla="*/ 29 h 36"/>
                <a:gd name="T44" fmla="*/ 4 w 34"/>
                <a:gd name="T45" fmla="*/ 32 h 36"/>
                <a:gd name="T46" fmla="*/ 8 w 34"/>
                <a:gd name="T47" fmla="*/ 33 h 36"/>
                <a:gd name="T48" fmla="*/ 10 w 34"/>
                <a:gd name="T49" fmla="*/ 35 h 36"/>
                <a:gd name="T50" fmla="*/ 14 w 34"/>
                <a:gd name="T51" fmla="*/ 36 h 36"/>
                <a:gd name="T52" fmla="*/ 17 w 34"/>
                <a:gd name="T53" fmla="*/ 36 h 36"/>
                <a:gd name="T54" fmla="*/ 17 w 34"/>
                <a:gd name="T55" fmla="*/ 36 h 36"/>
                <a:gd name="T56" fmla="*/ 23 w 34"/>
                <a:gd name="T57" fmla="*/ 35 h 36"/>
                <a:gd name="T58" fmla="*/ 27 w 34"/>
                <a:gd name="T59" fmla="*/ 33 h 36"/>
                <a:gd name="T60" fmla="*/ 30 w 34"/>
                <a:gd name="T61" fmla="*/ 30 h 36"/>
                <a:gd name="T62" fmla="*/ 32 w 34"/>
                <a:gd name="T63" fmla="*/ 26 h 36"/>
                <a:gd name="T64" fmla="*/ 25 w 34"/>
                <a:gd name="T65" fmla="*/ 26 h 36"/>
                <a:gd name="T66" fmla="*/ 25 w 34"/>
                <a:gd name="T67" fmla="*/ 26 h 36"/>
                <a:gd name="T68" fmla="*/ 22 w 34"/>
                <a:gd name="T69" fmla="*/ 28 h 36"/>
                <a:gd name="T70" fmla="*/ 17 w 34"/>
                <a:gd name="T71" fmla="*/ 29 h 36"/>
                <a:gd name="T72" fmla="*/ 17 w 34"/>
                <a:gd name="T73" fmla="*/ 29 h 36"/>
                <a:gd name="T74" fmla="*/ 14 w 34"/>
                <a:gd name="T75" fmla="*/ 29 h 36"/>
                <a:gd name="T76" fmla="*/ 12 w 34"/>
                <a:gd name="T77" fmla="*/ 27 h 36"/>
                <a:gd name="T78" fmla="*/ 10 w 34"/>
                <a:gd name="T79" fmla="*/ 25 h 36"/>
                <a:gd name="T80" fmla="*/ 9 w 34"/>
                <a:gd name="T81" fmla="*/ 20 h 36"/>
                <a:gd name="T82" fmla="*/ 34 w 34"/>
                <a:gd name="T83" fmla="*/ 20 h 36"/>
                <a:gd name="T84" fmla="*/ 34 w 34"/>
                <a:gd name="T85" fmla="*/ 20 h 36"/>
                <a:gd name="T86" fmla="*/ 34 w 34"/>
                <a:gd name="T87" fmla="*/ 18 h 36"/>
                <a:gd name="T88" fmla="*/ 34 w 34"/>
                <a:gd name="T89" fmla="*/ 18 h 36"/>
                <a:gd name="T90" fmla="*/ 10 w 34"/>
                <a:gd name="T91" fmla="*/ 14 h 36"/>
                <a:gd name="T92" fmla="*/ 10 w 34"/>
                <a:gd name="T93" fmla="*/ 14 h 36"/>
                <a:gd name="T94" fmla="*/ 11 w 34"/>
                <a:gd name="T95" fmla="*/ 11 h 36"/>
                <a:gd name="T96" fmla="*/ 12 w 34"/>
                <a:gd name="T97" fmla="*/ 9 h 36"/>
                <a:gd name="T98" fmla="*/ 14 w 34"/>
                <a:gd name="T99" fmla="*/ 8 h 36"/>
                <a:gd name="T100" fmla="*/ 17 w 34"/>
                <a:gd name="T101" fmla="*/ 6 h 36"/>
                <a:gd name="T102" fmla="*/ 17 w 34"/>
                <a:gd name="T103" fmla="*/ 6 h 36"/>
                <a:gd name="T104" fmla="*/ 20 w 34"/>
                <a:gd name="T105" fmla="*/ 8 h 36"/>
                <a:gd name="T106" fmla="*/ 22 w 34"/>
                <a:gd name="T107" fmla="*/ 9 h 36"/>
                <a:gd name="T108" fmla="*/ 24 w 34"/>
                <a:gd name="T109" fmla="*/ 11 h 36"/>
                <a:gd name="T110" fmla="*/ 24 w 34"/>
                <a:gd name="T111" fmla="*/ 14 h 36"/>
                <a:gd name="T112" fmla="*/ 10 w 34"/>
                <a:gd name="T113" fmla="*/ 14 h 36"/>
                <a:gd name="T114" fmla="*/ 10 w 34"/>
                <a:gd name="T115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" h="36">
                  <a:moveTo>
                    <a:pt x="34" y="18"/>
                  </a:moveTo>
                  <a:lnTo>
                    <a:pt x="34" y="18"/>
                  </a:lnTo>
                  <a:lnTo>
                    <a:pt x="32" y="11"/>
                  </a:lnTo>
                  <a:lnTo>
                    <a:pt x="31" y="8"/>
                  </a:lnTo>
                  <a:lnTo>
                    <a:pt x="29" y="4"/>
                  </a:lnTo>
                  <a:lnTo>
                    <a:pt x="27" y="2"/>
                  </a:lnTo>
                  <a:lnTo>
                    <a:pt x="24" y="1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4" y="0"/>
                  </a:lnTo>
                  <a:lnTo>
                    <a:pt x="10" y="1"/>
                  </a:lnTo>
                  <a:lnTo>
                    <a:pt x="8" y="3"/>
                  </a:lnTo>
                  <a:lnTo>
                    <a:pt x="4" y="5"/>
                  </a:lnTo>
                  <a:lnTo>
                    <a:pt x="3" y="8"/>
                  </a:lnTo>
                  <a:lnTo>
                    <a:pt x="1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1" y="26"/>
                  </a:lnTo>
                  <a:lnTo>
                    <a:pt x="3" y="29"/>
                  </a:lnTo>
                  <a:lnTo>
                    <a:pt x="4" y="32"/>
                  </a:lnTo>
                  <a:lnTo>
                    <a:pt x="8" y="33"/>
                  </a:lnTo>
                  <a:lnTo>
                    <a:pt x="10" y="35"/>
                  </a:lnTo>
                  <a:lnTo>
                    <a:pt x="14" y="36"/>
                  </a:lnTo>
                  <a:lnTo>
                    <a:pt x="17" y="36"/>
                  </a:lnTo>
                  <a:lnTo>
                    <a:pt x="17" y="36"/>
                  </a:lnTo>
                  <a:lnTo>
                    <a:pt x="23" y="35"/>
                  </a:lnTo>
                  <a:lnTo>
                    <a:pt x="27" y="33"/>
                  </a:lnTo>
                  <a:lnTo>
                    <a:pt x="30" y="30"/>
                  </a:lnTo>
                  <a:lnTo>
                    <a:pt x="32" y="26"/>
                  </a:lnTo>
                  <a:lnTo>
                    <a:pt x="25" y="26"/>
                  </a:lnTo>
                  <a:lnTo>
                    <a:pt x="25" y="26"/>
                  </a:lnTo>
                  <a:lnTo>
                    <a:pt x="22" y="28"/>
                  </a:lnTo>
                  <a:lnTo>
                    <a:pt x="17" y="29"/>
                  </a:lnTo>
                  <a:lnTo>
                    <a:pt x="17" y="29"/>
                  </a:lnTo>
                  <a:lnTo>
                    <a:pt x="14" y="29"/>
                  </a:lnTo>
                  <a:lnTo>
                    <a:pt x="12" y="27"/>
                  </a:lnTo>
                  <a:lnTo>
                    <a:pt x="10" y="25"/>
                  </a:lnTo>
                  <a:lnTo>
                    <a:pt x="9" y="2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34" y="18"/>
                  </a:lnTo>
                  <a:lnTo>
                    <a:pt x="34" y="18"/>
                  </a:lnTo>
                  <a:close/>
                  <a:moveTo>
                    <a:pt x="10" y="14"/>
                  </a:moveTo>
                  <a:lnTo>
                    <a:pt x="10" y="14"/>
                  </a:lnTo>
                  <a:lnTo>
                    <a:pt x="11" y="11"/>
                  </a:lnTo>
                  <a:lnTo>
                    <a:pt x="12" y="9"/>
                  </a:lnTo>
                  <a:lnTo>
                    <a:pt x="14" y="8"/>
                  </a:lnTo>
                  <a:lnTo>
                    <a:pt x="17" y="6"/>
                  </a:lnTo>
                  <a:lnTo>
                    <a:pt x="17" y="6"/>
                  </a:lnTo>
                  <a:lnTo>
                    <a:pt x="20" y="8"/>
                  </a:lnTo>
                  <a:lnTo>
                    <a:pt x="22" y="9"/>
                  </a:lnTo>
                  <a:lnTo>
                    <a:pt x="24" y="11"/>
                  </a:lnTo>
                  <a:lnTo>
                    <a:pt x="24" y="14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31" name="Freeform 25"/>
            <p:cNvSpPr>
              <a:spLocks noEditPoints="1"/>
            </p:cNvSpPr>
            <p:nvPr userDrawn="1"/>
          </p:nvSpPr>
          <p:spPr bwMode="auto">
            <a:xfrm>
              <a:off x="1205" y="4222"/>
              <a:ext cx="11" cy="49"/>
            </a:xfrm>
            <a:custGeom>
              <a:avLst/>
              <a:gdLst>
                <a:gd name="T0" fmla="*/ 1 w 11"/>
                <a:gd name="T1" fmla="*/ 49 h 49"/>
                <a:gd name="T2" fmla="*/ 11 w 11"/>
                <a:gd name="T3" fmla="*/ 49 h 49"/>
                <a:gd name="T4" fmla="*/ 11 w 11"/>
                <a:gd name="T5" fmla="*/ 15 h 49"/>
                <a:gd name="T6" fmla="*/ 1 w 11"/>
                <a:gd name="T7" fmla="*/ 15 h 49"/>
                <a:gd name="T8" fmla="*/ 1 w 11"/>
                <a:gd name="T9" fmla="*/ 49 h 49"/>
                <a:gd name="T10" fmla="*/ 1 w 11"/>
                <a:gd name="T11" fmla="*/ 49 h 49"/>
                <a:gd name="T12" fmla="*/ 0 w 11"/>
                <a:gd name="T13" fmla="*/ 6 h 49"/>
                <a:gd name="T14" fmla="*/ 0 w 11"/>
                <a:gd name="T15" fmla="*/ 6 h 49"/>
                <a:gd name="T16" fmla="*/ 1 w 11"/>
                <a:gd name="T17" fmla="*/ 8 h 49"/>
                <a:gd name="T18" fmla="*/ 2 w 11"/>
                <a:gd name="T19" fmla="*/ 9 h 49"/>
                <a:gd name="T20" fmla="*/ 3 w 11"/>
                <a:gd name="T21" fmla="*/ 10 h 49"/>
                <a:gd name="T22" fmla="*/ 5 w 11"/>
                <a:gd name="T23" fmla="*/ 10 h 49"/>
                <a:gd name="T24" fmla="*/ 5 w 11"/>
                <a:gd name="T25" fmla="*/ 10 h 49"/>
                <a:gd name="T26" fmla="*/ 8 w 11"/>
                <a:gd name="T27" fmla="*/ 10 h 49"/>
                <a:gd name="T28" fmla="*/ 10 w 11"/>
                <a:gd name="T29" fmla="*/ 9 h 49"/>
                <a:gd name="T30" fmla="*/ 11 w 11"/>
                <a:gd name="T31" fmla="*/ 8 h 49"/>
                <a:gd name="T32" fmla="*/ 11 w 11"/>
                <a:gd name="T33" fmla="*/ 6 h 49"/>
                <a:gd name="T34" fmla="*/ 11 w 11"/>
                <a:gd name="T35" fmla="*/ 6 h 49"/>
                <a:gd name="T36" fmla="*/ 11 w 11"/>
                <a:gd name="T37" fmla="*/ 3 h 49"/>
                <a:gd name="T38" fmla="*/ 10 w 11"/>
                <a:gd name="T39" fmla="*/ 1 h 49"/>
                <a:gd name="T40" fmla="*/ 8 w 11"/>
                <a:gd name="T41" fmla="*/ 0 h 49"/>
                <a:gd name="T42" fmla="*/ 5 w 11"/>
                <a:gd name="T43" fmla="*/ 0 h 49"/>
                <a:gd name="T44" fmla="*/ 5 w 11"/>
                <a:gd name="T45" fmla="*/ 0 h 49"/>
                <a:gd name="T46" fmla="*/ 3 w 11"/>
                <a:gd name="T47" fmla="*/ 0 h 49"/>
                <a:gd name="T48" fmla="*/ 2 w 11"/>
                <a:gd name="T49" fmla="*/ 1 h 49"/>
                <a:gd name="T50" fmla="*/ 1 w 11"/>
                <a:gd name="T51" fmla="*/ 3 h 49"/>
                <a:gd name="T52" fmla="*/ 0 w 11"/>
                <a:gd name="T53" fmla="*/ 6 h 49"/>
                <a:gd name="T54" fmla="*/ 0 w 11"/>
                <a:gd name="T55" fmla="*/ 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" h="49">
                  <a:moveTo>
                    <a:pt x="1" y="49"/>
                  </a:moveTo>
                  <a:lnTo>
                    <a:pt x="11" y="49"/>
                  </a:lnTo>
                  <a:lnTo>
                    <a:pt x="11" y="15"/>
                  </a:lnTo>
                  <a:lnTo>
                    <a:pt x="1" y="15"/>
                  </a:lnTo>
                  <a:lnTo>
                    <a:pt x="1" y="49"/>
                  </a:lnTo>
                  <a:lnTo>
                    <a:pt x="1" y="49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1" y="8"/>
                  </a:lnTo>
                  <a:lnTo>
                    <a:pt x="2" y="9"/>
                  </a:lnTo>
                  <a:lnTo>
                    <a:pt x="3" y="10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8" y="10"/>
                  </a:lnTo>
                  <a:lnTo>
                    <a:pt x="10" y="9"/>
                  </a:lnTo>
                  <a:lnTo>
                    <a:pt x="11" y="8"/>
                  </a:lnTo>
                  <a:lnTo>
                    <a:pt x="11" y="6"/>
                  </a:lnTo>
                  <a:lnTo>
                    <a:pt x="11" y="6"/>
                  </a:lnTo>
                  <a:lnTo>
                    <a:pt x="11" y="3"/>
                  </a:lnTo>
                  <a:lnTo>
                    <a:pt x="10" y="1"/>
                  </a:lnTo>
                  <a:lnTo>
                    <a:pt x="8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2" y="1"/>
                  </a:lnTo>
                  <a:lnTo>
                    <a:pt x="1" y="3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32" name="Freeform 26"/>
            <p:cNvSpPr>
              <a:spLocks/>
            </p:cNvSpPr>
            <p:nvPr userDrawn="1"/>
          </p:nvSpPr>
          <p:spPr bwMode="auto">
            <a:xfrm>
              <a:off x="1221" y="4226"/>
              <a:ext cx="23" cy="46"/>
            </a:xfrm>
            <a:custGeom>
              <a:avLst/>
              <a:gdLst>
                <a:gd name="T0" fmla="*/ 15 w 23"/>
                <a:gd name="T1" fmla="*/ 0 h 46"/>
                <a:gd name="T2" fmla="*/ 7 w 23"/>
                <a:gd name="T3" fmla="*/ 0 h 46"/>
                <a:gd name="T4" fmla="*/ 6 w 23"/>
                <a:gd name="T5" fmla="*/ 11 h 46"/>
                <a:gd name="T6" fmla="*/ 0 w 23"/>
                <a:gd name="T7" fmla="*/ 11 h 46"/>
                <a:gd name="T8" fmla="*/ 0 w 23"/>
                <a:gd name="T9" fmla="*/ 18 h 46"/>
                <a:gd name="T10" fmla="*/ 6 w 23"/>
                <a:gd name="T11" fmla="*/ 18 h 46"/>
                <a:gd name="T12" fmla="*/ 6 w 23"/>
                <a:gd name="T13" fmla="*/ 31 h 46"/>
                <a:gd name="T14" fmla="*/ 6 w 23"/>
                <a:gd name="T15" fmla="*/ 31 h 46"/>
                <a:gd name="T16" fmla="*/ 6 w 23"/>
                <a:gd name="T17" fmla="*/ 35 h 46"/>
                <a:gd name="T18" fmla="*/ 6 w 23"/>
                <a:gd name="T19" fmla="*/ 35 h 46"/>
                <a:gd name="T20" fmla="*/ 6 w 23"/>
                <a:gd name="T21" fmla="*/ 40 h 46"/>
                <a:gd name="T22" fmla="*/ 8 w 23"/>
                <a:gd name="T23" fmla="*/ 43 h 46"/>
                <a:gd name="T24" fmla="*/ 8 w 23"/>
                <a:gd name="T25" fmla="*/ 43 h 46"/>
                <a:gd name="T26" fmla="*/ 11 w 23"/>
                <a:gd name="T27" fmla="*/ 45 h 46"/>
                <a:gd name="T28" fmla="*/ 15 w 23"/>
                <a:gd name="T29" fmla="*/ 46 h 46"/>
                <a:gd name="T30" fmla="*/ 15 w 23"/>
                <a:gd name="T31" fmla="*/ 46 h 46"/>
                <a:gd name="T32" fmla="*/ 20 w 23"/>
                <a:gd name="T33" fmla="*/ 46 h 46"/>
                <a:gd name="T34" fmla="*/ 23 w 23"/>
                <a:gd name="T35" fmla="*/ 44 h 46"/>
                <a:gd name="T36" fmla="*/ 23 w 23"/>
                <a:gd name="T37" fmla="*/ 37 h 46"/>
                <a:gd name="T38" fmla="*/ 23 w 23"/>
                <a:gd name="T39" fmla="*/ 37 h 46"/>
                <a:gd name="T40" fmla="*/ 19 w 23"/>
                <a:gd name="T41" fmla="*/ 38 h 46"/>
                <a:gd name="T42" fmla="*/ 19 w 23"/>
                <a:gd name="T43" fmla="*/ 38 h 46"/>
                <a:gd name="T44" fmla="*/ 16 w 23"/>
                <a:gd name="T45" fmla="*/ 38 h 46"/>
                <a:gd name="T46" fmla="*/ 15 w 23"/>
                <a:gd name="T47" fmla="*/ 38 h 46"/>
                <a:gd name="T48" fmla="*/ 14 w 23"/>
                <a:gd name="T49" fmla="*/ 34 h 46"/>
                <a:gd name="T50" fmla="*/ 14 w 23"/>
                <a:gd name="T51" fmla="*/ 34 h 46"/>
                <a:gd name="T52" fmla="*/ 14 w 23"/>
                <a:gd name="T53" fmla="*/ 31 h 46"/>
                <a:gd name="T54" fmla="*/ 15 w 23"/>
                <a:gd name="T55" fmla="*/ 18 h 46"/>
                <a:gd name="T56" fmla="*/ 22 w 23"/>
                <a:gd name="T57" fmla="*/ 18 h 46"/>
                <a:gd name="T58" fmla="*/ 22 w 23"/>
                <a:gd name="T59" fmla="*/ 11 h 46"/>
                <a:gd name="T60" fmla="*/ 15 w 23"/>
                <a:gd name="T61" fmla="*/ 11 h 46"/>
                <a:gd name="T62" fmla="*/ 15 w 23"/>
                <a:gd name="T63" fmla="*/ 0 h 46"/>
                <a:gd name="T64" fmla="*/ 15 w 23"/>
                <a:gd name="T6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3" h="46">
                  <a:moveTo>
                    <a:pt x="15" y="0"/>
                  </a:moveTo>
                  <a:lnTo>
                    <a:pt x="7" y="0"/>
                  </a:lnTo>
                  <a:lnTo>
                    <a:pt x="6" y="11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6" y="18"/>
                  </a:lnTo>
                  <a:lnTo>
                    <a:pt x="6" y="31"/>
                  </a:lnTo>
                  <a:lnTo>
                    <a:pt x="6" y="31"/>
                  </a:lnTo>
                  <a:lnTo>
                    <a:pt x="6" y="35"/>
                  </a:lnTo>
                  <a:lnTo>
                    <a:pt x="6" y="35"/>
                  </a:lnTo>
                  <a:lnTo>
                    <a:pt x="6" y="40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11" y="45"/>
                  </a:lnTo>
                  <a:lnTo>
                    <a:pt x="15" y="46"/>
                  </a:lnTo>
                  <a:lnTo>
                    <a:pt x="15" y="46"/>
                  </a:lnTo>
                  <a:lnTo>
                    <a:pt x="20" y="46"/>
                  </a:lnTo>
                  <a:lnTo>
                    <a:pt x="23" y="44"/>
                  </a:lnTo>
                  <a:lnTo>
                    <a:pt x="23" y="37"/>
                  </a:lnTo>
                  <a:lnTo>
                    <a:pt x="23" y="37"/>
                  </a:lnTo>
                  <a:lnTo>
                    <a:pt x="19" y="38"/>
                  </a:lnTo>
                  <a:lnTo>
                    <a:pt x="19" y="38"/>
                  </a:lnTo>
                  <a:lnTo>
                    <a:pt x="16" y="38"/>
                  </a:lnTo>
                  <a:lnTo>
                    <a:pt x="15" y="38"/>
                  </a:lnTo>
                  <a:lnTo>
                    <a:pt x="14" y="34"/>
                  </a:lnTo>
                  <a:lnTo>
                    <a:pt x="14" y="34"/>
                  </a:lnTo>
                  <a:lnTo>
                    <a:pt x="14" y="31"/>
                  </a:lnTo>
                  <a:lnTo>
                    <a:pt x="15" y="18"/>
                  </a:lnTo>
                  <a:lnTo>
                    <a:pt x="22" y="18"/>
                  </a:lnTo>
                  <a:lnTo>
                    <a:pt x="22" y="11"/>
                  </a:lnTo>
                  <a:lnTo>
                    <a:pt x="15" y="11"/>
                  </a:lnTo>
                  <a:lnTo>
                    <a:pt x="15" y="0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  <p:sp>
          <p:nvSpPr>
            <p:cNvPr id="33" name="Freeform 27"/>
            <p:cNvSpPr>
              <a:spLocks/>
            </p:cNvSpPr>
            <p:nvPr userDrawn="1"/>
          </p:nvSpPr>
          <p:spPr bwMode="auto">
            <a:xfrm>
              <a:off x="276" y="4188"/>
              <a:ext cx="128" cy="126"/>
            </a:xfrm>
            <a:custGeom>
              <a:avLst/>
              <a:gdLst>
                <a:gd name="T0" fmla="*/ 0 w 128"/>
                <a:gd name="T1" fmla="*/ 63 h 126"/>
                <a:gd name="T2" fmla="*/ 1 w 128"/>
                <a:gd name="T3" fmla="*/ 50 h 126"/>
                <a:gd name="T4" fmla="*/ 11 w 128"/>
                <a:gd name="T5" fmla="*/ 28 h 126"/>
                <a:gd name="T6" fmla="*/ 28 w 128"/>
                <a:gd name="T7" fmla="*/ 11 h 126"/>
                <a:gd name="T8" fmla="*/ 51 w 128"/>
                <a:gd name="T9" fmla="*/ 1 h 126"/>
                <a:gd name="T10" fmla="*/ 64 w 128"/>
                <a:gd name="T11" fmla="*/ 0 h 126"/>
                <a:gd name="T12" fmla="*/ 70 w 128"/>
                <a:gd name="T13" fmla="*/ 0 h 126"/>
                <a:gd name="T14" fmla="*/ 88 w 128"/>
                <a:gd name="T15" fmla="*/ 5 h 126"/>
                <a:gd name="T16" fmla="*/ 108 w 128"/>
                <a:gd name="T17" fmla="*/ 18 h 126"/>
                <a:gd name="T18" fmla="*/ 122 w 128"/>
                <a:gd name="T19" fmla="*/ 38 h 126"/>
                <a:gd name="T20" fmla="*/ 127 w 128"/>
                <a:gd name="T21" fmla="*/ 57 h 126"/>
                <a:gd name="T22" fmla="*/ 128 w 128"/>
                <a:gd name="T23" fmla="*/ 63 h 126"/>
                <a:gd name="T24" fmla="*/ 125 w 128"/>
                <a:gd name="T25" fmla="*/ 76 h 126"/>
                <a:gd name="T26" fmla="*/ 116 w 128"/>
                <a:gd name="T27" fmla="*/ 98 h 126"/>
                <a:gd name="T28" fmla="*/ 98 w 128"/>
                <a:gd name="T29" fmla="*/ 115 h 126"/>
                <a:gd name="T30" fmla="*/ 76 w 128"/>
                <a:gd name="T31" fmla="*/ 125 h 126"/>
                <a:gd name="T32" fmla="*/ 64 w 128"/>
                <a:gd name="T33" fmla="*/ 126 h 126"/>
                <a:gd name="T34" fmla="*/ 52 w 128"/>
                <a:gd name="T35" fmla="*/ 125 h 126"/>
                <a:gd name="T36" fmla="*/ 31 w 128"/>
                <a:gd name="T37" fmla="*/ 117 h 126"/>
                <a:gd name="T38" fmla="*/ 23 w 128"/>
                <a:gd name="T39" fmla="*/ 111 h 126"/>
                <a:gd name="T40" fmla="*/ 78 w 128"/>
                <a:gd name="T41" fmla="*/ 68 h 126"/>
                <a:gd name="T42" fmla="*/ 63 w 128"/>
                <a:gd name="T43" fmla="*/ 68 h 126"/>
                <a:gd name="T44" fmla="*/ 58 w 128"/>
                <a:gd name="T45" fmla="*/ 69 h 126"/>
                <a:gd name="T46" fmla="*/ 53 w 128"/>
                <a:gd name="T47" fmla="*/ 72 h 126"/>
                <a:gd name="T48" fmla="*/ 51 w 128"/>
                <a:gd name="T49" fmla="*/ 75 h 126"/>
                <a:gd name="T50" fmla="*/ 42 w 128"/>
                <a:gd name="T51" fmla="*/ 90 h 126"/>
                <a:gd name="T52" fmla="*/ 43 w 128"/>
                <a:gd name="T53" fmla="*/ 92 h 126"/>
                <a:gd name="T54" fmla="*/ 117 w 128"/>
                <a:gd name="T55" fmla="*/ 92 h 126"/>
                <a:gd name="T56" fmla="*/ 119 w 128"/>
                <a:gd name="T57" fmla="*/ 91 h 126"/>
                <a:gd name="T58" fmla="*/ 65 w 128"/>
                <a:gd name="T59" fmla="*/ 2 h 126"/>
                <a:gd name="T60" fmla="*/ 63 w 128"/>
                <a:gd name="T61" fmla="*/ 1 h 126"/>
                <a:gd name="T62" fmla="*/ 7 w 128"/>
                <a:gd name="T63" fmla="*/ 93 h 126"/>
                <a:gd name="T64" fmla="*/ 3 w 128"/>
                <a:gd name="T65" fmla="*/ 85 h 126"/>
                <a:gd name="T66" fmla="*/ 0 w 128"/>
                <a:gd name="T67" fmla="*/ 70 h 126"/>
                <a:gd name="T68" fmla="*/ 0 w 128"/>
                <a:gd name="T69" fmla="*/ 6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126">
                  <a:moveTo>
                    <a:pt x="0" y="63"/>
                  </a:moveTo>
                  <a:lnTo>
                    <a:pt x="0" y="63"/>
                  </a:lnTo>
                  <a:lnTo>
                    <a:pt x="0" y="57"/>
                  </a:lnTo>
                  <a:lnTo>
                    <a:pt x="1" y="50"/>
                  </a:lnTo>
                  <a:lnTo>
                    <a:pt x="4" y="38"/>
                  </a:lnTo>
                  <a:lnTo>
                    <a:pt x="11" y="28"/>
                  </a:lnTo>
                  <a:lnTo>
                    <a:pt x="19" y="18"/>
                  </a:lnTo>
                  <a:lnTo>
                    <a:pt x="28" y="11"/>
                  </a:lnTo>
                  <a:lnTo>
                    <a:pt x="39" y="5"/>
                  </a:lnTo>
                  <a:lnTo>
                    <a:pt x="51" y="1"/>
                  </a:lnTo>
                  <a:lnTo>
                    <a:pt x="56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70" y="0"/>
                  </a:lnTo>
                  <a:lnTo>
                    <a:pt x="76" y="1"/>
                  </a:lnTo>
                  <a:lnTo>
                    <a:pt x="88" y="5"/>
                  </a:lnTo>
                  <a:lnTo>
                    <a:pt x="98" y="11"/>
                  </a:lnTo>
                  <a:lnTo>
                    <a:pt x="108" y="18"/>
                  </a:lnTo>
                  <a:lnTo>
                    <a:pt x="116" y="28"/>
                  </a:lnTo>
                  <a:lnTo>
                    <a:pt x="122" y="38"/>
                  </a:lnTo>
                  <a:lnTo>
                    <a:pt x="125" y="50"/>
                  </a:lnTo>
                  <a:lnTo>
                    <a:pt x="127" y="57"/>
                  </a:lnTo>
                  <a:lnTo>
                    <a:pt x="128" y="63"/>
                  </a:lnTo>
                  <a:lnTo>
                    <a:pt x="128" y="63"/>
                  </a:lnTo>
                  <a:lnTo>
                    <a:pt x="127" y="69"/>
                  </a:lnTo>
                  <a:lnTo>
                    <a:pt x="125" y="76"/>
                  </a:lnTo>
                  <a:lnTo>
                    <a:pt x="122" y="88"/>
                  </a:lnTo>
                  <a:lnTo>
                    <a:pt x="116" y="98"/>
                  </a:lnTo>
                  <a:lnTo>
                    <a:pt x="108" y="108"/>
                  </a:lnTo>
                  <a:lnTo>
                    <a:pt x="98" y="115"/>
                  </a:lnTo>
                  <a:lnTo>
                    <a:pt x="88" y="121"/>
                  </a:lnTo>
                  <a:lnTo>
                    <a:pt x="76" y="125"/>
                  </a:lnTo>
                  <a:lnTo>
                    <a:pt x="70" y="126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52" y="125"/>
                  </a:lnTo>
                  <a:lnTo>
                    <a:pt x="41" y="122"/>
                  </a:lnTo>
                  <a:lnTo>
                    <a:pt x="31" y="117"/>
                  </a:lnTo>
                  <a:lnTo>
                    <a:pt x="23" y="111"/>
                  </a:lnTo>
                  <a:lnTo>
                    <a:pt x="23" y="111"/>
                  </a:lnTo>
                  <a:lnTo>
                    <a:pt x="63" y="44"/>
                  </a:lnTo>
                  <a:lnTo>
                    <a:pt x="78" y="68"/>
                  </a:lnTo>
                  <a:lnTo>
                    <a:pt x="78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58" y="69"/>
                  </a:lnTo>
                  <a:lnTo>
                    <a:pt x="55" y="70"/>
                  </a:lnTo>
                  <a:lnTo>
                    <a:pt x="53" y="72"/>
                  </a:lnTo>
                  <a:lnTo>
                    <a:pt x="51" y="75"/>
                  </a:lnTo>
                  <a:lnTo>
                    <a:pt x="51" y="75"/>
                  </a:lnTo>
                  <a:lnTo>
                    <a:pt x="42" y="90"/>
                  </a:lnTo>
                  <a:lnTo>
                    <a:pt x="42" y="90"/>
                  </a:lnTo>
                  <a:lnTo>
                    <a:pt x="41" y="91"/>
                  </a:lnTo>
                  <a:lnTo>
                    <a:pt x="43" y="92"/>
                  </a:lnTo>
                  <a:lnTo>
                    <a:pt x="92" y="92"/>
                  </a:lnTo>
                  <a:lnTo>
                    <a:pt x="117" y="92"/>
                  </a:lnTo>
                  <a:lnTo>
                    <a:pt x="117" y="92"/>
                  </a:lnTo>
                  <a:lnTo>
                    <a:pt x="119" y="91"/>
                  </a:lnTo>
                  <a:lnTo>
                    <a:pt x="118" y="89"/>
                  </a:lnTo>
                  <a:lnTo>
                    <a:pt x="65" y="2"/>
                  </a:lnTo>
                  <a:lnTo>
                    <a:pt x="65" y="2"/>
                  </a:lnTo>
                  <a:lnTo>
                    <a:pt x="63" y="1"/>
                  </a:lnTo>
                  <a:lnTo>
                    <a:pt x="62" y="2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3" y="85"/>
                  </a:lnTo>
                  <a:lnTo>
                    <a:pt x="1" y="79"/>
                  </a:lnTo>
                  <a:lnTo>
                    <a:pt x="0" y="70"/>
                  </a:lnTo>
                  <a:lnTo>
                    <a:pt x="0" y="63"/>
                  </a:lnTo>
                  <a:lnTo>
                    <a:pt x="0" y="63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 fontAlgn="base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</a:pPr>
              <a:endParaRPr lang="de-DE" sz="200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6771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</p:sldLayoutIdLst>
  <p:hf hdr="0" dt="0"/>
  <p:txStyles>
    <p:titleStyle>
      <a:lvl1pPr algn="l" defTabSz="456722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6722" rtl="0" eaLnBrk="1" latinLnBrk="0" hangingPunct="1">
        <a:spcBef>
          <a:spcPts val="0"/>
        </a:spcBef>
        <a:buClr>
          <a:srgbClr val="FF0000"/>
        </a:buClr>
        <a:buFont typeface="Arial"/>
        <a:buNone/>
        <a:defRPr sz="1400" kern="0" baseline="0">
          <a:solidFill>
            <a:schemeClr val="tx1"/>
          </a:solidFill>
          <a:latin typeface="Arial"/>
          <a:ea typeface="+mn-ea"/>
          <a:cs typeface="Arial"/>
        </a:defRPr>
      </a:lvl1pPr>
      <a:lvl2pPr marL="539186" indent="-268732" algn="l" defTabSz="456722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2pPr>
      <a:lvl3pPr marL="805605" indent="-268732" algn="l" defTabSz="456722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rgbClr val="7F7F7F"/>
          </a:solidFill>
          <a:latin typeface="Arial"/>
          <a:ea typeface="+mn-ea"/>
          <a:cs typeface="Arial"/>
        </a:defRPr>
      </a:lvl3pPr>
      <a:lvl4pPr marL="1072026" indent="-268732" algn="l" defTabSz="456722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rgbClr val="7F7F7F"/>
          </a:solidFill>
          <a:latin typeface="Arial"/>
          <a:ea typeface="+mn-ea"/>
          <a:cs typeface="Arial"/>
        </a:defRPr>
      </a:lvl4pPr>
      <a:lvl5pPr marL="1344790" indent="-268732" algn="l" defTabSz="456722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rgbClr val="7F7F7F"/>
          </a:solidFill>
          <a:latin typeface="Arial"/>
          <a:ea typeface="+mn-ea"/>
          <a:cs typeface="Arial"/>
        </a:defRPr>
      </a:lvl5pPr>
      <a:lvl6pPr marL="1612799" indent="-268732" algn="l" defTabSz="456722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6pPr>
      <a:lvl7pPr marL="1882389" indent="-268732" algn="l" defTabSz="456722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7pPr>
      <a:lvl8pPr marL="2150395" indent="-268732" algn="l" defTabSz="456722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8pPr>
      <a:lvl9pPr marL="2418403" indent="-268732" algn="l" defTabSz="456722" rtl="0" eaLnBrk="1" latinLnBrk="0" hangingPunct="1">
        <a:spcBef>
          <a:spcPct val="20000"/>
        </a:spcBef>
        <a:buClr>
          <a:srgbClr val="CD0920"/>
        </a:buClr>
        <a:buFont typeface="Arial"/>
        <a:buChar char="•"/>
        <a:defRPr sz="1400" kern="1200" baseline="0">
          <a:solidFill>
            <a:schemeClr val="tx1">
              <a:lumMod val="50000"/>
              <a:lumOff val="50000"/>
            </a:schemeClr>
          </a:solidFill>
          <a:latin typeface="Arial"/>
          <a:ea typeface="+mn-ea"/>
          <a:cs typeface="Arial"/>
        </a:defRPr>
      </a:lvl9pPr>
    </p:bodyStyle>
    <p:otherStyle>
      <a:defPPr>
        <a:defRPr lang="de-DE"/>
      </a:defPPr>
      <a:lvl1pPr marL="0" algn="l" defTabSz="45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22" algn="l" defTabSz="45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442" algn="l" defTabSz="45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164" algn="l" defTabSz="45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884" algn="l" defTabSz="45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604" algn="l" defTabSz="45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326" algn="l" defTabSz="45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049" algn="l" defTabSz="45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3769" algn="l" defTabSz="45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chart" Target="../charts/char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emf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chart" Target="../charts/chart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1" name="Text Box 1027"/>
          <p:cNvSpPr txBox="1">
            <a:spLocks noChangeArrowheads="1"/>
          </p:cNvSpPr>
          <p:nvPr/>
        </p:nvSpPr>
        <p:spPr bwMode="auto">
          <a:xfrm>
            <a:off x="491676" y="2420888"/>
            <a:ext cx="8305800" cy="2874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rgbClr val="6666FF"/>
                </a:solidFill>
                <a:latin typeface="Verdana" pitchFamily="34" charset="0"/>
              </a:defRPr>
            </a:lvl1pPr>
            <a:lvl2pPr marL="742950" indent="-285750">
              <a:defRPr sz="2000" b="1">
                <a:solidFill>
                  <a:srgbClr val="6666FF"/>
                </a:solidFill>
                <a:latin typeface="Verdana" pitchFamily="34" charset="0"/>
              </a:defRPr>
            </a:lvl2pPr>
            <a:lvl3pPr marL="11430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3pPr>
            <a:lvl4pPr marL="16002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4pPr>
            <a:lvl5pPr marL="20574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defRPr/>
            </a:pPr>
            <a:endParaRPr lang="de-DE" sz="12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de-DE" sz="28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Ausschuss für 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de-DE" sz="28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Arbeit, Soziales, Senioren und Gesundheit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de-DE" sz="28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am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de-DE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22.11.2018</a:t>
            </a:r>
            <a:endParaRPr lang="de-DE" sz="2800" dirty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ußzeilenplatzhalter 1"/>
          <p:cNvSpPr>
            <a:spLocks noGrp="1"/>
          </p:cNvSpPr>
          <p:nvPr>
            <p:ph type="ftr" sz="quarter" idx="11"/>
          </p:nvPr>
        </p:nvSpPr>
        <p:spPr>
          <a:xfrm>
            <a:off x="1691680" y="6501766"/>
            <a:ext cx="5976664" cy="363854"/>
          </a:xfrm>
        </p:spPr>
        <p:txBody>
          <a:bodyPr/>
          <a:lstStyle/>
          <a:p>
            <a:pPr>
              <a:defRPr/>
            </a:pPr>
            <a:r>
              <a:rPr lang="de-DE" dirty="0">
                <a:solidFill>
                  <a:prstClr val="white"/>
                </a:solidFill>
              </a:rPr>
              <a:t>Kreis Coesfeld; 50- Soziales und Jobcenter </a:t>
            </a:r>
            <a:r>
              <a:rPr lang="de-DE" dirty="0" smtClean="0">
                <a:solidFill>
                  <a:prstClr val="white"/>
                </a:solidFill>
              </a:rPr>
              <a:t>-13.11.2018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1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08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1" name="Text Box 1027"/>
          <p:cNvSpPr txBox="1">
            <a:spLocks noChangeArrowheads="1"/>
          </p:cNvSpPr>
          <p:nvPr/>
        </p:nvSpPr>
        <p:spPr bwMode="auto">
          <a:xfrm>
            <a:off x="611189" y="1772816"/>
            <a:ext cx="8305800" cy="292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rgbClr val="6666FF"/>
                </a:solidFill>
                <a:latin typeface="Verdana" pitchFamily="34" charset="0"/>
              </a:defRPr>
            </a:lvl1pPr>
            <a:lvl2pPr marL="742950" indent="-285750">
              <a:defRPr sz="2000" b="1">
                <a:solidFill>
                  <a:srgbClr val="6666FF"/>
                </a:solidFill>
                <a:latin typeface="Verdana" pitchFamily="34" charset="0"/>
              </a:defRPr>
            </a:lvl2pPr>
            <a:lvl3pPr marL="11430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3pPr>
            <a:lvl4pPr marL="16002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4pPr>
            <a:lvl5pPr marL="20574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endParaRPr lang="de-DE" sz="1600" b="0" dirty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endParaRPr lang="de-DE" sz="28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de-DE" sz="28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Themengruppe: 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endParaRPr lang="de-DE" sz="2800" dirty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de-DE" sz="28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Asyl</a:t>
            </a:r>
          </a:p>
        </p:txBody>
      </p:sp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2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87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3</a:t>
            </a:fld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827584" y="3356992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de-DE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734813" y="2091074"/>
            <a:ext cx="79624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Zahl der Leistungsbezieher/innen nach dem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AsylbLG</a:t>
            </a: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(Stand: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30.09.2018 - 1523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Personen 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798960"/>
            <a:ext cx="5893241" cy="3583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266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4</a:t>
            </a:fld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827584" y="3356992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de-DE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Diagramm 6">
            <a:extLst>
              <a:ext uri="{FF2B5EF4-FFF2-40B4-BE49-F238E27FC236}">
                <a16:creationId xmlns:a16="http://schemas.microsoft.com/office/drawing/2014/main" xmlns="" id="{0A47329F-6777-4633-BD96-C3B833A0115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5450002"/>
              </p:ext>
            </p:extLst>
          </p:nvPr>
        </p:nvGraphicFramePr>
        <p:xfrm>
          <a:off x="629648" y="1931680"/>
          <a:ext cx="7254720" cy="4323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Rechteck 8"/>
          <p:cNvSpPr/>
          <p:nvPr/>
        </p:nvSpPr>
        <p:spPr>
          <a:xfrm>
            <a:off x="734813" y="2091074"/>
            <a:ext cx="79624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Zahl der Leistungsbezieher/innen nach dem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AsylbLG</a:t>
            </a:r>
            <a:endParaRPr lang="de-DE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(Stand: </a:t>
            </a:r>
            <a:r>
              <a:rPr lang="de-DE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30.09.2018 – 1523 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Personen 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798960"/>
            <a:ext cx="6742663" cy="3578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93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1" name="Text Box 1027"/>
          <p:cNvSpPr txBox="1">
            <a:spLocks noChangeArrowheads="1"/>
          </p:cNvSpPr>
          <p:nvPr/>
        </p:nvSpPr>
        <p:spPr bwMode="auto">
          <a:xfrm>
            <a:off x="611189" y="1772816"/>
            <a:ext cx="8305800" cy="292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rgbClr val="6666FF"/>
                </a:solidFill>
                <a:latin typeface="Verdana" pitchFamily="34" charset="0"/>
              </a:defRPr>
            </a:lvl1pPr>
            <a:lvl2pPr marL="742950" indent="-285750">
              <a:defRPr sz="2000" b="1">
                <a:solidFill>
                  <a:srgbClr val="6666FF"/>
                </a:solidFill>
                <a:latin typeface="Verdana" pitchFamily="34" charset="0"/>
              </a:defRPr>
            </a:lvl2pPr>
            <a:lvl3pPr marL="11430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3pPr>
            <a:lvl4pPr marL="16002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4pPr>
            <a:lvl5pPr marL="20574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endParaRPr lang="de-DE" sz="1600" b="0" dirty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endParaRPr lang="de-DE" sz="28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de-DE" sz="28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Themengruppe:  </a:t>
            </a: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endParaRPr lang="de-DE" sz="2800" dirty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de-DE" sz="28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Flüchtlinge im SGB II</a:t>
            </a:r>
          </a:p>
        </p:txBody>
      </p:sp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5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96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6</a:t>
            </a:fld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827584" y="3356992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de-DE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755576" y="2082166"/>
            <a:ext cx="7920880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9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Zahl der Übergänge vom AsylbLG in das SGB II von 06/17 bis 09/18</a:t>
            </a:r>
            <a:endParaRPr lang="de-DE" sz="1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395536" y="6279123"/>
            <a:ext cx="63367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>
                <a:latin typeface="Arial" panose="020B0604020202020204" pitchFamily="34" charset="0"/>
                <a:cs typeface="Arial" panose="020B0604020202020204" pitchFamily="34" charset="0"/>
              </a:rPr>
              <a:t>* Differenz des Bestandes zum Vormonat; Nettozahl: Um Abgänge aus dem SGB II bereits vermindert</a:t>
            </a:r>
            <a:endParaRPr lang="de-DE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89" y="2852936"/>
            <a:ext cx="8638089" cy="315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590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7</a:t>
            </a:fld>
            <a:endParaRPr lang="de-DE" dirty="0">
              <a:solidFill>
                <a:prstClr val="white"/>
              </a:solidFill>
            </a:endParaRPr>
          </a:p>
        </p:txBody>
      </p:sp>
      <p:pic>
        <p:nvPicPr>
          <p:cNvPr id="4" name="Picture 10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liennummernplatzhalter 2"/>
          <p:cNvSpPr txBox="1">
            <a:spLocks/>
          </p:cNvSpPr>
          <p:nvPr/>
        </p:nvSpPr>
        <p:spPr>
          <a:xfrm>
            <a:off x="539750" y="6501766"/>
            <a:ext cx="1773238" cy="356234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defPPr>
              <a:defRPr lang="de-DE"/>
            </a:defPPr>
            <a:lvl1pPr marL="0" algn="l" defTabSz="914293" rtl="0" eaLnBrk="1" fontAlgn="auto" latinLnBrk="0" hangingPunct="1">
              <a:spcBef>
                <a:spcPts val="0"/>
              </a:spcBef>
              <a:spcAft>
                <a:spcPts val="0"/>
              </a:spcAft>
              <a:defRPr sz="1100" b="0" kern="1200">
                <a:solidFill>
                  <a:schemeClr val="bg1"/>
                </a:solidFill>
                <a:latin typeface="NewsGoth BT" pitchFamily="34" charset="0"/>
                <a:ea typeface="+mn-ea"/>
                <a:cs typeface="+mn-cs"/>
              </a:defRPr>
            </a:lvl1pPr>
            <a:lvl2pPr marL="457147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93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40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586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32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878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25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171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7</a:t>
            </a:fld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827584" y="3356992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de-DE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827583" y="2132857"/>
            <a:ext cx="7962405" cy="720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Bestand </a:t>
            </a:r>
            <a:r>
              <a:rPr lang="de-DE" sz="2000" b="1" dirty="0">
                <a:solidFill>
                  <a:srgbClr val="000000"/>
                </a:solidFill>
                <a:latin typeface="Arial"/>
              </a:rPr>
              <a:t>Personen im SGB II mit Fluchthintergrund </a:t>
            </a:r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(Stand September 2018; 2476 Personen</a:t>
            </a:r>
            <a:r>
              <a:rPr lang="de-DE" sz="2000" b="1" dirty="0">
                <a:solidFill>
                  <a:srgbClr val="000000"/>
                </a:solidFill>
                <a:latin typeface="Arial"/>
              </a:rPr>
              <a:t>)</a:t>
            </a:r>
          </a:p>
        </p:txBody>
      </p:sp>
      <p:graphicFrame>
        <p:nvGraphicFramePr>
          <p:cNvPr id="10" name="Diagramm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2387416"/>
              </p:ext>
            </p:extLst>
          </p:nvPr>
        </p:nvGraphicFramePr>
        <p:xfrm>
          <a:off x="899592" y="2780928"/>
          <a:ext cx="7488832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21475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8</a:t>
            </a:fld>
            <a:endParaRPr lang="de-DE" dirty="0">
              <a:solidFill>
                <a:prstClr val="white"/>
              </a:solidFill>
            </a:endParaRPr>
          </a:p>
        </p:txBody>
      </p:sp>
      <p:pic>
        <p:nvPicPr>
          <p:cNvPr id="4" name="Picture 10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Foliennummernplatzhalter 2"/>
          <p:cNvSpPr txBox="1">
            <a:spLocks/>
          </p:cNvSpPr>
          <p:nvPr/>
        </p:nvSpPr>
        <p:spPr>
          <a:xfrm>
            <a:off x="539750" y="6501766"/>
            <a:ext cx="1773238" cy="356234"/>
          </a:xfrm>
          <a:prstGeom prst="rect">
            <a:avLst/>
          </a:prstGeom>
        </p:spPr>
        <p:txBody>
          <a:bodyPr vert="horz" lIns="91429" tIns="45714" rIns="91429" bIns="45714" rtlCol="0" anchor="ctr"/>
          <a:lstStyle>
            <a:defPPr>
              <a:defRPr lang="de-DE"/>
            </a:defPPr>
            <a:lvl1pPr marL="0" algn="l" defTabSz="914293" rtl="0" eaLnBrk="1" fontAlgn="auto" latinLnBrk="0" hangingPunct="1">
              <a:spcBef>
                <a:spcPts val="0"/>
              </a:spcBef>
              <a:spcAft>
                <a:spcPts val="0"/>
              </a:spcAft>
              <a:defRPr sz="1100" b="0" kern="1200">
                <a:solidFill>
                  <a:schemeClr val="bg1"/>
                </a:solidFill>
                <a:latin typeface="NewsGoth BT" pitchFamily="34" charset="0"/>
                <a:ea typeface="+mn-ea"/>
                <a:cs typeface="+mn-cs"/>
              </a:defRPr>
            </a:lvl1pPr>
            <a:lvl2pPr marL="457147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93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40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586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32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878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25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171" algn="l" defTabSz="91429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8</a:t>
            </a:fld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827584" y="3356992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de-DE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827583" y="2132857"/>
            <a:ext cx="79624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Bestand </a:t>
            </a:r>
            <a:r>
              <a:rPr lang="de-DE" sz="2000" b="1" dirty="0">
                <a:solidFill>
                  <a:srgbClr val="000000"/>
                </a:solidFill>
                <a:latin typeface="Arial"/>
              </a:rPr>
              <a:t>Personen im SGB II mit Fluchthintergrund </a:t>
            </a:r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(Stand September 2018; 2476 Personen; 1412 </a:t>
            </a:r>
            <a:r>
              <a:rPr lang="de-DE" sz="2000" b="1" dirty="0" err="1">
                <a:solidFill>
                  <a:srgbClr val="000000"/>
                </a:solidFill>
                <a:latin typeface="Arial"/>
              </a:rPr>
              <a:t>männl</a:t>
            </a:r>
            <a:r>
              <a:rPr lang="de-DE" sz="2000" b="1" dirty="0">
                <a:solidFill>
                  <a:srgbClr val="000000"/>
                </a:solidFill>
                <a:latin typeface="Arial"/>
              </a:rPr>
              <a:t>., </a:t>
            </a:r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1064 </a:t>
            </a:r>
            <a:r>
              <a:rPr lang="de-DE" sz="2000" b="1" dirty="0" err="1">
                <a:solidFill>
                  <a:srgbClr val="000000"/>
                </a:solidFill>
                <a:latin typeface="Arial"/>
              </a:rPr>
              <a:t>weibl</a:t>
            </a:r>
            <a:r>
              <a:rPr lang="de-DE" sz="2000" b="1" dirty="0">
                <a:solidFill>
                  <a:srgbClr val="000000"/>
                </a:solidFill>
                <a:latin typeface="Arial"/>
              </a:rPr>
              <a:t>.)</a:t>
            </a:r>
          </a:p>
          <a:p>
            <a:endParaRPr lang="de-DE" sz="2000" b="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996952"/>
            <a:ext cx="7128792" cy="3488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084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9</a:t>
            </a:fld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827583" y="2132857"/>
            <a:ext cx="79624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Flüchtlinge – Zahl der erwerbsfähigen SGB II Leistungsbezieher/innen (Stand: September 2018 / 1654 Personen; 980 </a:t>
            </a:r>
            <a:r>
              <a:rPr lang="de-DE" sz="2000" b="1" dirty="0" err="1" smtClean="0">
                <a:solidFill>
                  <a:srgbClr val="000000"/>
                </a:solidFill>
                <a:latin typeface="Arial"/>
              </a:rPr>
              <a:t>männl</a:t>
            </a:r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., 674 </a:t>
            </a:r>
            <a:r>
              <a:rPr lang="de-DE" sz="2000" b="1" dirty="0" err="1" smtClean="0">
                <a:solidFill>
                  <a:srgbClr val="000000"/>
                </a:solidFill>
                <a:latin typeface="Arial"/>
              </a:rPr>
              <a:t>weibl</a:t>
            </a:r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.)</a:t>
            </a:r>
            <a:endParaRPr lang="de-DE" sz="2000" b="1" dirty="0">
              <a:solidFill>
                <a:srgbClr val="000000"/>
              </a:solidFill>
              <a:latin typeface="Arial"/>
            </a:endParaRPr>
          </a:p>
        </p:txBody>
      </p:sp>
      <p:graphicFrame>
        <p:nvGraphicFramePr>
          <p:cNvPr id="7" name="Diagram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57320353"/>
              </p:ext>
            </p:extLst>
          </p:nvPr>
        </p:nvGraphicFramePr>
        <p:xfrm>
          <a:off x="827583" y="2840743"/>
          <a:ext cx="7452690" cy="3573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6048672" cy="3209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981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10</a:t>
            </a:fld>
            <a:endParaRPr lang="de-DE" dirty="0">
              <a:solidFill>
                <a:prstClr val="white"/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827583" y="2132857"/>
            <a:ext cx="79624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Flüchtlinge – Zahl der erwerbsfähigen SGB II Leistungsbezieher/innen (Stand: September 2018 / 1654 Personen; 980 </a:t>
            </a:r>
            <a:r>
              <a:rPr lang="de-DE" sz="2000" b="1" dirty="0" err="1" smtClean="0">
                <a:solidFill>
                  <a:srgbClr val="000000"/>
                </a:solidFill>
                <a:latin typeface="Arial"/>
              </a:rPr>
              <a:t>männl</a:t>
            </a:r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., 674 </a:t>
            </a:r>
            <a:r>
              <a:rPr lang="de-DE" sz="2000" b="1" dirty="0" err="1" smtClean="0">
                <a:solidFill>
                  <a:srgbClr val="000000"/>
                </a:solidFill>
                <a:latin typeface="Arial"/>
              </a:rPr>
              <a:t>weibl</a:t>
            </a:r>
            <a:r>
              <a:rPr lang="de-DE" sz="2000" b="1" dirty="0" smtClean="0">
                <a:solidFill>
                  <a:srgbClr val="000000"/>
                </a:solidFill>
                <a:latin typeface="Arial"/>
              </a:rPr>
              <a:t>.)</a:t>
            </a:r>
            <a:endParaRPr lang="de-DE" sz="2000" b="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004" y="3284984"/>
            <a:ext cx="7056784" cy="313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405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11</a:t>
            </a:fld>
            <a:endParaRPr lang="de-DE" dirty="0">
              <a:solidFill>
                <a:prstClr val="white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feld 7"/>
          <p:cNvSpPr txBox="1"/>
          <p:nvPr/>
        </p:nvSpPr>
        <p:spPr>
          <a:xfrm>
            <a:off x="827583" y="2132857"/>
            <a:ext cx="81369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de-DE" sz="2000" b="1" dirty="0">
                <a:latin typeface="Arial" charset="0"/>
              </a:rPr>
              <a:t>Aktivierung </a:t>
            </a:r>
            <a:r>
              <a:rPr lang="de-DE" sz="2000" b="1" dirty="0" smtClean="0">
                <a:latin typeface="Arial" charset="0"/>
              </a:rPr>
              <a:t>-  erwerbsfähige Flüchtlinge </a:t>
            </a:r>
            <a:r>
              <a:rPr lang="de-DE" sz="2000" b="1" dirty="0">
                <a:latin typeface="Arial" charset="0"/>
              </a:rPr>
              <a:t>im SGB II </a:t>
            </a:r>
            <a:r>
              <a:rPr lang="de-DE" sz="2000" b="1" dirty="0" smtClean="0">
                <a:latin typeface="Arial" charset="0"/>
              </a:rPr>
              <a:t>durch Maßnahmen von 10/17 bis 09/18 (1097 Maßnahmen); 774 von </a:t>
            </a:r>
            <a:r>
              <a:rPr lang="de-DE" sz="2000" b="1" dirty="0" err="1" smtClean="0">
                <a:latin typeface="Arial" charset="0"/>
              </a:rPr>
              <a:t>männl</a:t>
            </a:r>
            <a:r>
              <a:rPr lang="de-DE" sz="2000" b="1" dirty="0" smtClean="0">
                <a:latin typeface="Arial" charset="0"/>
              </a:rPr>
              <a:t>. und 323 von </a:t>
            </a:r>
            <a:r>
              <a:rPr lang="de-DE" sz="2000" b="1" dirty="0" err="1" smtClean="0">
                <a:latin typeface="Arial" charset="0"/>
              </a:rPr>
              <a:t>weibl</a:t>
            </a:r>
            <a:r>
              <a:rPr lang="de-DE" sz="2000" b="1" dirty="0" smtClean="0">
                <a:latin typeface="Arial" charset="0"/>
              </a:rPr>
              <a:t>. Personen)</a:t>
            </a:r>
            <a:endParaRPr lang="de-DE" sz="2000" b="1" dirty="0">
              <a:latin typeface="Arial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94" y="3148520"/>
            <a:ext cx="6939835" cy="3276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878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12</a:t>
            </a:fld>
            <a:endParaRPr lang="de-DE" dirty="0">
              <a:solidFill>
                <a:prstClr val="white"/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feld 7"/>
          <p:cNvSpPr txBox="1"/>
          <p:nvPr/>
        </p:nvSpPr>
        <p:spPr>
          <a:xfrm>
            <a:off x="827583" y="2132857"/>
            <a:ext cx="81369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de-DE" sz="2000" b="1" dirty="0">
                <a:latin typeface="Arial" charset="0"/>
              </a:rPr>
              <a:t>E</a:t>
            </a:r>
            <a:r>
              <a:rPr lang="de-DE" sz="2000" b="1" dirty="0" smtClean="0">
                <a:latin typeface="Arial" charset="0"/>
              </a:rPr>
              <a:t>rwerbsfähige Flüchtlinge </a:t>
            </a:r>
            <a:r>
              <a:rPr lang="de-DE" sz="2000" b="1" dirty="0">
                <a:latin typeface="Arial" charset="0"/>
              </a:rPr>
              <a:t>im SGB II </a:t>
            </a:r>
            <a:r>
              <a:rPr lang="de-DE" sz="2000" b="1" dirty="0" smtClean="0">
                <a:latin typeface="Arial" charset="0"/>
              </a:rPr>
              <a:t>in Beschäftigungen im Zeitraum 10/17 bis 09/18 (1008 Beschäftigungen); 846 von </a:t>
            </a:r>
            <a:r>
              <a:rPr lang="de-DE" sz="2000" b="1" dirty="0" err="1" smtClean="0">
                <a:latin typeface="Arial" charset="0"/>
              </a:rPr>
              <a:t>männl</a:t>
            </a:r>
            <a:r>
              <a:rPr lang="de-DE" sz="2000" b="1" dirty="0" smtClean="0">
                <a:latin typeface="Arial" charset="0"/>
              </a:rPr>
              <a:t>. und 162 von </a:t>
            </a:r>
            <a:r>
              <a:rPr lang="de-DE" sz="2000" b="1" dirty="0" err="1" smtClean="0">
                <a:latin typeface="Arial" charset="0"/>
              </a:rPr>
              <a:t>weibl</a:t>
            </a:r>
            <a:r>
              <a:rPr lang="de-DE" sz="2000" b="1" dirty="0" smtClean="0">
                <a:latin typeface="Arial" charset="0"/>
              </a:rPr>
              <a:t>. Personen)</a:t>
            </a:r>
            <a:endParaRPr lang="de-DE" sz="2000" b="1" dirty="0">
              <a:latin typeface="Arial" charset="0"/>
            </a:endParaRPr>
          </a:p>
        </p:txBody>
      </p:sp>
      <p:graphicFrame>
        <p:nvGraphicFramePr>
          <p:cNvPr id="9" name="Diagramm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4071965"/>
              </p:ext>
            </p:extLst>
          </p:nvPr>
        </p:nvGraphicFramePr>
        <p:xfrm>
          <a:off x="971600" y="3083313"/>
          <a:ext cx="7742833" cy="32980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15852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1" name="Text Box 1027"/>
          <p:cNvSpPr txBox="1">
            <a:spLocks noChangeArrowheads="1"/>
          </p:cNvSpPr>
          <p:nvPr/>
        </p:nvSpPr>
        <p:spPr bwMode="auto">
          <a:xfrm>
            <a:off x="251520" y="2564904"/>
            <a:ext cx="8305800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rgbClr val="6666FF"/>
                </a:solidFill>
                <a:latin typeface="Verdana" pitchFamily="34" charset="0"/>
              </a:defRPr>
            </a:lvl1pPr>
            <a:lvl2pPr marL="742950" indent="-285750">
              <a:defRPr sz="2000" b="1">
                <a:solidFill>
                  <a:srgbClr val="6666FF"/>
                </a:solidFill>
                <a:latin typeface="Verdana" pitchFamily="34" charset="0"/>
              </a:defRPr>
            </a:lvl2pPr>
            <a:lvl3pPr marL="11430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3pPr>
            <a:lvl4pPr marL="16002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4pPr>
            <a:lvl5pPr marL="2057400" indent="-228600">
              <a:defRPr sz="2000" b="1">
                <a:solidFill>
                  <a:srgbClr val="6666FF"/>
                </a:solidFill>
                <a:latin typeface="Verdan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6666FF"/>
                </a:solidFill>
                <a:latin typeface="Verdana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endParaRPr lang="de-DE" sz="1600" b="0" dirty="0">
              <a:solidFill>
                <a:schemeClr val="tx1"/>
              </a:solidFill>
              <a:latin typeface="Arial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endParaRPr lang="de-DE" sz="2800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r>
              <a:rPr lang="de-DE" sz="2800" dirty="0" smtClean="0">
                <a:solidFill>
                  <a:schemeClr val="tx1"/>
                </a:solidFill>
              </a:rPr>
              <a:t>Vielen Dank</a:t>
            </a:r>
          </a:p>
          <a:p>
            <a:pPr algn="ctr"/>
            <a:r>
              <a:rPr lang="de-DE" sz="2800" dirty="0" smtClean="0">
                <a:solidFill>
                  <a:schemeClr val="tx1"/>
                </a:solidFill>
              </a:rPr>
              <a:t> für Ihre</a:t>
            </a:r>
          </a:p>
          <a:p>
            <a:pPr algn="ctr"/>
            <a:r>
              <a:rPr lang="de-DE" sz="2800" dirty="0" smtClean="0">
                <a:solidFill>
                  <a:schemeClr val="tx1"/>
                </a:solidFill>
              </a:rPr>
              <a:t> Aufmerksamkeit</a:t>
            </a:r>
            <a:endParaRPr lang="de-DE" sz="2800" dirty="0">
              <a:solidFill>
                <a:schemeClr val="tx1"/>
              </a:solidFill>
            </a:endParaRPr>
          </a:p>
          <a:p>
            <a:pPr>
              <a:spcBef>
                <a:spcPct val="50000"/>
              </a:spcBef>
              <a:defRPr/>
            </a:pPr>
            <a:endParaRPr lang="de-DE" i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7171" name="Picture 1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864" y="1034416"/>
            <a:ext cx="290512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296"/>
            <a:ext cx="3146425" cy="1129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68B62B-C47C-4113-B67E-8C1FBEEBF4A3}" type="slidenum">
              <a:rPr lang="de-DE" smtClean="0">
                <a:solidFill>
                  <a:prstClr val="white"/>
                </a:solidFill>
              </a:rPr>
              <a:pPr>
                <a:defRPr/>
              </a:pPr>
              <a:t>13</a:t>
            </a:fld>
            <a:endParaRPr lang="de-D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325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usiness Titelfolie">
  <a:themeElements>
    <a:clrScheme name="Titelfolie mit Bil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E2001A"/>
      </a:accent1>
      <a:accent2>
        <a:srgbClr val="777777"/>
      </a:accent2>
      <a:accent3>
        <a:srgbClr val="FFFFFF"/>
      </a:accent3>
      <a:accent4>
        <a:srgbClr val="000000"/>
      </a:accent4>
      <a:accent5>
        <a:srgbClr val="EEAAAB"/>
      </a:accent5>
      <a:accent6>
        <a:srgbClr val="6B6B6B"/>
      </a:accent6>
      <a:hlink>
        <a:srgbClr val="0000CC"/>
      </a:hlink>
      <a:folHlink>
        <a:srgbClr val="969696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lIns="0" tIns="0" rIns="0" bIns="0">
        <a:normAutofit/>
      </a:bodyPr>
      <a:lstStyle>
        <a:defPPr>
          <a:defRPr sz="4000" dirty="0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Businessfolien">
  <a:themeElements>
    <a:clrScheme name="Titelfolie mit Bil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E2001A"/>
      </a:accent1>
      <a:accent2>
        <a:srgbClr val="777777"/>
      </a:accent2>
      <a:accent3>
        <a:srgbClr val="FFFFFF"/>
      </a:accent3>
      <a:accent4>
        <a:srgbClr val="000000"/>
      </a:accent4>
      <a:accent5>
        <a:srgbClr val="EEAAAB"/>
      </a:accent5>
      <a:accent6>
        <a:srgbClr val="6B6B6B"/>
      </a:accent6>
      <a:hlink>
        <a:srgbClr val="0000CC"/>
      </a:hlink>
      <a:folHlink>
        <a:srgbClr val="969696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0955">
          <a:solidFill>
            <a:schemeClr val="tx1"/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1_Businessfolien">
  <a:themeElements>
    <a:clrScheme name="Titelfolie mit Bild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E2001A"/>
      </a:accent1>
      <a:accent2>
        <a:srgbClr val="777777"/>
      </a:accent2>
      <a:accent3>
        <a:srgbClr val="FFFFFF"/>
      </a:accent3>
      <a:accent4>
        <a:srgbClr val="000000"/>
      </a:accent4>
      <a:accent5>
        <a:srgbClr val="EEAAAB"/>
      </a:accent5>
      <a:accent6>
        <a:srgbClr val="6B6B6B"/>
      </a:accent6>
      <a:hlink>
        <a:srgbClr val="0000CC"/>
      </a:hlink>
      <a:folHlink>
        <a:srgbClr val="969696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0955">
          <a:solidFill>
            <a:schemeClr val="tx1"/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328</Words>
  <Application>Microsoft Office PowerPoint</Application>
  <PresentationFormat>Bildschirmpräsentation (4:3)</PresentationFormat>
  <Paragraphs>71</Paragraphs>
  <Slides>13</Slides>
  <Notes>11</Notes>
  <HiddenSlides>0</HiddenSlides>
  <MMClips>0</MMClips>
  <ScaleCrop>false</ScaleCrop>
  <HeadingPairs>
    <vt:vector size="4" baseType="variant">
      <vt:variant>
        <vt:lpstr>Design</vt:lpstr>
      </vt:variant>
      <vt:variant>
        <vt:i4>4</vt:i4>
      </vt:variant>
      <vt:variant>
        <vt:lpstr>Folientitel</vt:lpstr>
      </vt:variant>
      <vt:variant>
        <vt:i4>13</vt:i4>
      </vt:variant>
    </vt:vector>
  </HeadingPairs>
  <TitlesOfParts>
    <vt:vector size="17" baseType="lpstr">
      <vt:lpstr>2_Larissa</vt:lpstr>
      <vt:lpstr>Business Titelfolie</vt:lpstr>
      <vt:lpstr>Businessfolien</vt:lpstr>
      <vt:lpstr>1_Businessfolien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Kreis Coesfeld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Besprechung mit den Bürgermeisterinnen und Bürgermeistern zum Thema  „Flüchtlingszuzug in den Kreis Coesfeld“</dc:title>
  <dc:creator>Koellges, Lisa</dc:creator>
  <cp:lastModifiedBy>Fiebig, Baerbel</cp:lastModifiedBy>
  <cp:revision>370</cp:revision>
  <cp:lastPrinted>2018-11-08T12:34:20Z</cp:lastPrinted>
  <dcterms:created xsi:type="dcterms:W3CDTF">2015-01-21T07:31:08Z</dcterms:created>
  <dcterms:modified xsi:type="dcterms:W3CDTF">2018-11-27T10:46:14Z</dcterms:modified>
</cp:coreProperties>
</file>